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87" r:id="rId3"/>
    <p:sldId id="258" r:id="rId4"/>
    <p:sldId id="288" r:id="rId5"/>
    <p:sldId id="268" r:id="rId6"/>
    <p:sldId id="289" r:id="rId7"/>
    <p:sldId id="302" r:id="rId8"/>
    <p:sldId id="291" r:id="rId9"/>
    <p:sldId id="292" r:id="rId10"/>
    <p:sldId id="290" r:id="rId11"/>
    <p:sldId id="297" r:id="rId12"/>
    <p:sldId id="296" r:id="rId13"/>
    <p:sldId id="299" r:id="rId14"/>
    <p:sldId id="305" r:id="rId15"/>
    <p:sldId id="300" r:id="rId16"/>
    <p:sldId id="308" r:id="rId17"/>
    <p:sldId id="307" r:id="rId18"/>
    <p:sldId id="309" r:id="rId19"/>
    <p:sldId id="294" r:id="rId20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1DAE7"/>
    <a:srgbClr val="FFE576"/>
    <a:srgbClr val="AEC1DD"/>
    <a:srgbClr val="FDD9D4"/>
    <a:srgbClr val="FFD673"/>
    <a:srgbClr val="F1D674"/>
    <a:srgbClr val="F0DEBB"/>
    <a:srgbClr val="FDEBDD"/>
    <a:srgbClr val="F4F3EF"/>
    <a:srgbClr val="FFCA30"/>
  </p:clrMru>
  <p:extLst>
    <p:ext uri="{E76CE94A-603C-4142-B9EB-6D1370010A27}">
      <p14:discardImageEditData xmlns:p14="http://schemas.microsoft.com/office/powerpoint/2010/main" val="1"/>
    </p:ext>
    <p:ext uri="{D31A062A-798A-4329-ABDD-BBA856620510}">
      <p14:defaultImageDpi xmlns:p14="http://schemas.microsoft.com/office/powerpoint/2010/main" val="15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밝은 스타일 2 - 강조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60" d="100"/>
          <a:sy n="60" d="100"/>
        </p:scale>
        <p:origin x="78" y="121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5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6.xlsx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7.xlsx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6"/>
    </mc:Choice>
    <mc:Fallback>
      <c:style val="6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128" b="1" i="0" u="none" strike="noStrike" kern="1200" cap="all" spc="12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pPr>
            <a:r>
              <a:rPr lang="ko-KR"/>
              <a:t>수익성분석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cap="all" spc="120" normalizeH="0" baseline="0">
              <a:solidFill>
                <a:schemeClr val="tx1">
                  <a:lumMod val="65000"/>
                  <a:lumOff val="3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+mn-cs"/>
            </a:defRPr>
          </a:pPr>
          <a:endParaRPr lang="ko-KR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총자산이익률</c:v>
                </c:pt>
              </c:strCache>
            </c:strRef>
          </c:tx>
          <c:spPr>
            <a:ln w="22225" cap="rnd">
              <a:solidFill>
                <a:srgbClr val="FF0000"/>
              </a:solidFill>
              <a:round/>
            </a:ln>
            <a:effectLst/>
          </c:spPr>
          <c:marker>
            <c:symbol val="diamond"/>
            <c:size val="6"/>
            <c:spPr>
              <a:solidFill>
                <a:srgbClr val="FF0000"/>
              </a:solidFill>
              <a:ln w="9525">
                <a:solidFill>
                  <a:srgbClr val="FF0000"/>
                </a:solidFill>
                <a:round/>
              </a:ln>
              <a:effectLst/>
            </c:spPr>
          </c:marker>
          <c:cat>
            <c:numRef>
              <c:f>Sheet1!$A$2:$A$5</c:f>
              <c:numCache>
                <c:formatCode>General</c:formatCode>
                <c:ptCount val="4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</c:numCache>
            </c:numRef>
          </c:cat>
          <c:val>
            <c:numRef>
              <c:f>Sheet1!$B$2:$B$5</c:f>
              <c:numCache>
                <c:formatCode>General</c:formatCode>
                <c:ptCount val="4"/>
                <c:pt idx="0">
                  <c:v>7.04</c:v>
                </c:pt>
                <c:pt idx="1">
                  <c:v>5.97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80F6-4DB3-B398-0CB3D7BBEBAF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자기자본순이익률</c:v>
                </c:pt>
              </c:strCache>
            </c:strRef>
          </c:tx>
          <c:spPr>
            <a:ln w="22225" cap="rnd">
              <a:solidFill>
                <a:srgbClr val="92D050"/>
              </a:solidFill>
              <a:round/>
            </a:ln>
            <a:effectLst/>
          </c:spPr>
          <c:marker>
            <c:symbol val="square"/>
            <c:size val="6"/>
            <c:spPr>
              <a:solidFill>
                <a:srgbClr val="92D050"/>
              </a:solidFill>
              <a:ln w="9525">
                <a:solidFill>
                  <a:srgbClr val="92D050"/>
                </a:solidFill>
                <a:round/>
              </a:ln>
              <a:effectLst/>
            </c:spPr>
          </c:marker>
          <c:cat>
            <c:numRef>
              <c:f>Sheet1!$A$2:$A$5</c:f>
              <c:numCache>
                <c:formatCode>General</c:formatCode>
                <c:ptCount val="4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</c:numCache>
            </c:numRef>
          </c:cat>
          <c:val>
            <c:numRef>
              <c:f>Sheet1!$C$2:$C$5</c:f>
              <c:numCache>
                <c:formatCode>General</c:formatCode>
                <c:ptCount val="4"/>
                <c:pt idx="0">
                  <c:v>12.05</c:v>
                </c:pt>
                <c:pt idx="1">
                  <c:v>11.28</c:v>
                </c:pt>
                <c:pt idx="2">
                  <c:v>12.2</c:v>
                </c:pt>
                <c:pt idx="3">
                  <c:v>10.119999999999999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80F6-4DB3-B398-0CB3D7BBEBAF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매출액순이익률</c:v>
                </c:pt>
              </c:strCache>
            </c:strRef>
          </c:tx>
          <c:spPr>
            <a:ln w="22225" cap="rnd">
              <a:solidFill>
                <a:srgbClr val="00B0F0"/>
              </a:solidFill>
              <a:round/>
            </a:ln>
            <a:effectLst/>
          </c:spPr>
          <c:marker>
            <c:symbol val="triangle"/>
            <c:size val="6"/>
            <c:spPr>
              <a:solidFill>
                <a:srgbClr val="00B0F0"/>
              </a:solidFill>
              <a:ln w="9525">
                <a:solidFill>
                  <a:srgbClr val="00B0F0"/>
                </a:solidFill>
                <a:round/>
              </a:ln>
              <a:effectLst/>
            </c:spPr>
          </c:marker>
          <c:cat>
            <c:numRef>
              <c:f>Sheet1!$A$2:$A$5</c:f>
              <c:numCache>
                <c:formatCode>General</c:formatCode>
                <c:ptCount val="4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</c:numCache>
            </c:numRef>
          </c:cat>
          <c:val>
            <c:numRef>
              <c:f>Sheet1!$D$2:$D$5</c:f>
              <c:numCache>
                <c:formatCode>General</c:formatCode>
                <c:ptCount val="4"/>
                <c:pt idx="0">
                  <c:v>3.44</c:v>
                </c:pt>
                <c:pt idx="1">
                  <c:v>6.43</c:v>
                </c:pt>
                <c:pt idx="2">
                  <c:v>6.8</c:v>
                </c:pt>
                <c:pt idx="3">
                  <c:v>5.56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80F6-4DB3-B398-0CB3D7BBEBA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258058704"/>
        <c:axId val="1258075760"/>
      </c:lineChart>
      <c:catAx>
        <c:axId val="1258058704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64" b="0" i="0" u="none" strike="noStrike" kern="1200" cap="all" spc="12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pPr>
            <a:endParaRPr lang="ko-KR"/>
          </a:p>
        </c:txPr>
        <c:crossAx val="1258075760"/>
        <c:crosses val="autoZero"/>
        <c:auto val="1"/>
        <c:lblAlgn val="ctr"/>
        <c:lblOffset val="100"/>
        <c:noMultiLvlLbl val="0"/>
      </c:catAx>
      <c:valAx>
        <c:axId val="1258075760"/>
        <c:scaling>
          <c:orientation val="minMax"/>
          <c:max val="15"/>
          <c:min val="0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dk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pPr>
            <a:endParaRPr lang="ko-KR"/>
          </a:p>
        </c:txPr>
        <c:crossAx val="125805870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+mn-cs"/>
            </a:defRPr>
          </a:pPr>
          <a:endParaRPr lang="ko-KR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>
          <a:latin typeface="맑은 고딕" panose="020B0503020000020004" pitchFamily="50" charset="-127"/>
          <a:ea typeface="맑은 고딕" panose="020B0503020000020004" pitchFamily="50" charset="-127"/>
        </a:defRPr>
      </a:pPr>
      <a:endParaRPr lang="ko-KR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6"/>
    </mc:Choice>
    <mc:Fallback>
      <c:style val="6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128" b="1" i="0" u="none" strike="noStrike" kern="1200" cap="all" spc="12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pPr>
            <a:r>
              <a:rPr lang="ko-KR"/>
              <a:t>성장성분석</a:t>
            </a:r>
          </a:p>
        </c:rich>
      </c:tx>
      <c:layout>
        <c:manualLayout>
          <c:xMode val="edge"/>
          <c:yMode val="edge"/>
          <c:x val="0.38365845747116417"/>
          <c:y val="4.335000927820528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cap="all" spc="120" normalizeH="0" baseline="0">
              <a:solidFill>
                <a:schemeClr val="tx1">
                  <a:lumMod val="65000"/>
                  <a:lumOff val="3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+mn-cs"/>
            </a:defRPr>
          </a:pPr>
          <a:endParaRPr lang="ko-KR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매출액증가율</c:v>
                </c:pt>
              </c:strCache>
            </c:strRef>
          </c:tx>
          <c:spPr>
            <a:ln w="22225" cap="rnd">
              <a:solidFill>
                <a:srgbClr val="FF0000"/>
              </a:solidFill>
              <a:round/>
            </a:ln>
            <a:effectLst/>
          </c:spPr>
          <c:marker>
            <c:symbol val="diamond"/>
            <c:size val="6"/>
            <c:spPr>
              <a:solidFill>
                <a:srgbClr val="FF0000"/>
              </a:solidFill>
              <a:ln w="9525">
                <a:solidFill>
                  <a:srgbClr val="FF0000"/>
                </a:solidFill>
                <a:round/>
              </a:ln>
              <a:effectLst/>
            </c:spPr>
          </c:marker>
          <c:cat>
            <c:numRef>
              <c:f>Sheet1!$A$2:$A$4</c:f>
              <c:numCache>
                <c:formatCode>General</c:formatCode>
                <c:ptCount val="3"/>
                <c:pt idx="0">
                  <c:v>2018</c:v>
                </c:pt>
                <c:pt idx="1">
                  <c:v>2019</c:v>
                </c:pt>
                <c:pt idx="2">
                  <c:v>2020</c:v>
                </c:pt>
              </c:numCache>
            </c:numRef>
          </c:cat>
          <c:val>
            <c:numRef>
              <c:f>Sheet1!$B$2:$B$4</c:f>
              <c:numCache>
                <c:formatCode>General</c:formatCode>
                <c:ptCount val="3"/>
                <c:pt idx="0">
                  <c:v>20.36</c:v>
                </c:pt>
                <c:pt idx="1">
                  <c:v>16.37</c:v>
                </c:pt>
                <c:pt idx="2">
                  <c:v>12.97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80F6-4DB3-B398-0CB3D7BBEBAF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총자산증가율</c:v>
                </c:pt>
              </c:strCache>
            </c:strRef>
          </c:tx>
          <c:spPr>
            <a:ln w="22225" cap="rnd">
              <a:solidFill>
                <a:srgbClr val="92D050"/>
              </a:solidFill>
              <a:round/>
            </a:ln>
            <a:effectLst/>
          </c:spPr>
          <c:marker>
            <c:symbol val="square"/>
            <c:size val="6"/>
            <c:spPr>
              <a:solidFill>
                <a:srgbClr val="92D050"/>
              </a:solidFill>
              <a:ln w="9525">
                <a:solidFill>
                  <a:srgbClr val="92D050"/>
                </a:solidFill>
                <a:round/>
              </a:ln>
              <a:effectLst/>
            </c:spPr>
          </c:marker>
          <c:cat>
            <c:numRef>
              <c:f>Sheet1!$A$2:$A$4</c:f>
              <c:numCache>
                <c:formatCode>General</c:formatCode>
                <c:ptCount val="3"/>
                <c:pt idx="0">
                  <c:v>2018</c:v>
                </c:pt>
                <c:pt idx="1">
                  <c:v>2019</c:v>
                </c:pt>
                <c:pt idx="2">
                  <c:v>2020</c:v>
                </c:pt>
              </c:numCache>
            </c:numRef>
          </c:cat>
          <c:val>
            <c:numRef>
              <c:f>Sheet1!$C$2:$C$4</c:f>
              <c:numCache>
                <c:formatCode>General</c:formatCode>
                <c:ptCount val="3"/>
                <c:pt idx="0">
                  <c:v>29.8</c:v>
                </c:pt>
                <c:pt idx="1">
                  <c:v>18.28</c:v>
                </c:pt>
                <c:pt idx="2">
                  <c:v>0.82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80F6-4DB3-B398-0CB3D7BBEBAF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순이익증가율</c:v>
                </c:pt>
              </c:strCache>
            </c:strRef>
          </c:tx>
          <c:spPr>
            <a:ln w="22225" cap="rnd">
              <a:solidFill>
                <a:srgbClr val="00B0F0"/>
              </a:solidFill>
              <a:round/>
            </a:ln>
            <a:effectLst/>
          </c:spPr>
          <c:marker>
            <c:symbol val="triangle"/>
            <c:size val="6"/>
            <c:spPr>
              <a:solidFill>
                <a:srgbClr val="00B0F0"/>
              </a:solidFill>
              <a:ln w="9525">
                <a:solidFill>
                  <a:srgbClr val="00B0F0"/>
                </a:solidFill>
                <a:round/>
              </a:ln>
              <a:effectLst/>
            </c:spPr>
          </c:marker>
          <c:cat>
            <c:numRef>
              <c:f>Sheet1!$A$2:$A$4</c:f>
              <c:numCache>
                <c:formatCode>General</c:formatCode>
                <c:ptCount val="3"/>
                <c:pt idx="0">
                  <c:v>2018</c:v>
                </c:pt>
                <c:pt idx="1">
                  <c:v>2019</c:v>
                </c:pt>
                <c:pt idx="2">
                  <c:v>2020</c:v>
                </c:pt>
              </c:numCache>
            </c:numRef>
          </c:cat>
          <c:val>
            <c:numRef>
              <c:f>Sheet1!$D$2:$D$4</c:f>
              <c:numCache>
                <c:formatCode>General</c:formatCode>
                <c:ptCount val="3"/>
                <c:pt idx="0">
                  <c:v>10.1</c:v>
                </c:pt>
                <c:pt idx="1">
                  <c:v>23.28</c:v>
                </c:pt>
                <c:pt idx="2">
                  <c:v>-7.7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80F6-4DB3-B398-0CB3D7BBEBA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258058704"/>
        <c:axId val="1258075760"/>
      </c:lineChart>
      <c:catAx>
        <c:axId val="1258058704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64" b="0" i="0" u="none" strike="noStrike" kern="1200" cap="all" spc="12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pPr>
            <a:endParaRPr lang="ko-KR"/>
          </a:p>
        </c:txPr>
        <c:crossAx val="1258075760"/>
        <c:crosses val="autoZero"/>
        <c:auto val="1"/>
        <c:lblAlgn val="ctr"/>
        <c:lblOffset val="100"/>
        <c:noMultiLvlLbl val="0"/>
      </c:catAx>
      <c:valAx>
        <c:axId val="1258075760"/>
        <c:scaling>
          <c:orientation val="minMax"/>
          <c:max val="30"/>
          <c:min val="-10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dk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pPr>
            <a:endParaRPr lang="ko-KR"/>
          </a:p>
        </c:txPr>
        <c:crossAx val="125805870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+mn-cs"/>
            </a:defRPr>
          </a:pPr>
          <a:endParaRPr lang="ko-KR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>
          <a:latin typeface="맑은 고딕" panose="020B0503020000020004" pitchFamily="50" charset="-127"/>
          <a:ea typeface="맑은 고딕" panose="020B0503020000020004" pitchFamily="50" charset="-127"/>
        </a:defRPr>
      </a:pPr>
      <a:endParaRPr lang="ko-KR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6"/>
    </mc:Choice>
    <mc:Fallback>
      <c:style val="6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128" b="1" i="0" u="none" strike="noStrike" kern="1200" cap="all" spc="12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pPr>
            <a:r>
              <a:rPr lang="ko-KR" altLang="en-US" dirty="0"/>
              <a:t>활동</a:t>
            </a:r>
            <a:r>
              <a:rPr lang="ko-KR" dirty="0"/>
              <a:t>성분석</a:t>
            </a:r>
          </a:p>
        </c:rich>
      </c:tx>
      <c:layout>
        <c:manualLayout>
          <c:xMode val="edge"/>
          <c:yMode val="edge"/>
          <c:x val="0.38365845747116417"/>
          <c:y val="4.335000927820528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cap="all" spc="120" normalizeH="0" baseline="0">
              <a:solidFill>
                <a:schemeClr val="tx1">
                  <a:lumMod val="65000"/>
                  <a:lumOff val="3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+mn-cs"/>
            </a:defRPr>
          </a:pPr>
          <a:endParaRPr lang="ko-KR"/>
        </a:p>
      </c:txPr>
    </c:title>
    <c:autoTitleDeleted val="0"/>
    <c:plotArea>
      <c:layout>
        <c:manualLayout>
          <c:layoutTarget val="inner"/>
          <c:xMode val="edge"/>
          <c:yMode val="edge"/>
          <c:x val="6.0824356326654817E-2"/>
          <c:y val="0.34098056045324809"/>
          <c:w val="0.91826459555982254"/>
          <c:h val="0.55017150715911289"/>
        </c:manualLayout>
      </c:layout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매출채권회전율</c:v>
                </c:pt>
              </c:strCache>
            </c:strRef>
          </c:tx>
          <c:spPr>
            <a:ln w="22225" cap="rnd">
              <a:solidFill>
                <a:srgbClr val="FF0000"/>
              </a:solidFill>
              <a:round/>
            </a:ln>
            <a:effectLst/>
          </c:spPr>
          <c:marker>
            <c:symbol val="diamond"/>
            <c:size val="6"/>
            <c:spPr>
              <a:solidFill>
                <a:srgbClr val="FF0000"/>
              </a:solidFill>
              <a:ln w="9525">
                <a:solidFill>
                  <a:srgbClr val="FF0000"/>
                </a:solidFill>
                <a:round/>
              </a:ln>
              <a:effectLst/>
            </c:spPr>
          </c:marker>
          <c:cat>
            <c:numRef>
              <c:f>Sheet1!$A$2:$A$4</c:f>
              <c:numCache>
                <c:formatCode>General</c:formatCode>
                <c:ptCount val="3"/>
                <c:pt idx="0">
                  <c:v>2018</c:v>
                </c:pt>
                <c:pt idx="1">
                  <c:v>2019</c:v>
                </c:pt>
                <c:pt idx="2">
                  <c:v>2020</c:v>
                </c:pt>
              </c:numCache>
            </c:numRef>
          </c:cat>
          <c:val>
            <c:numRef>
              <c:f>Sheet1!$B$2:$B$4</c:f>
              <c:numCache>
                <c:formatCode>General</c:formatCode>
                <c:ptCount val="3"/>
                <c:pt idx="0">
                  <c:v>35.119999999999997</c:v>
                </c:pt>
                <c:pt idx="1">
                  <c:v>33.82</c:v>
                </c:pt>
                <c:pt idx="2">
                  <c:v>33.08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80F6-4DB3-B398-0CB3D7BBEBAF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재고자산회전율</c:v>
                </c:pt>
              </c:strCache>
            </c:strRef>
          </c:tx>
          <c:spPr>
            <a:ln w="22225" cap="rnd">
              <a:solidFill>
                <a:srgbClr val="92D050"/>
              </a:solidFill>
              <a:round/>
            </a:ln>
            <a:effectLst/>
          </c:spPr>
          <c:marker>
            <c:symbol val="square"/>
            <c:size val="6"/>
            <c:spPr>
              <a:solidFill>
                <a:srgbClr val="92D050"/>
              </a:solidFill>
              <a:ln w="9525">
                <a:solidFill>
                  <a:srgbClr val="92D050"/>
                </a:solidFill>
                <a:round/>
              </a:ln>
              <a:effectLst/>
            </c:spPr>
          </c:marker>
          <c:cat>
            <c:numRef>
              <c:f>Sheet1!$A$2:$A$4</c:f>
              <c:numCache>
                <c:formatCode>General</c:formatCode>
                <c:ptCount val="3"/>
                <c:pt idx="0">
                  <c:v>2018</c:v>
                </c:pt>
                <c:pt idx="1">
                  <c:v>2019</c:v>
                </c:pt>
                <c:pt idx="2">
                  <c:v>2020</c:v>
                </c:pt>
              </c:numCache>
            </c:numRef>
          </c:cat>
          <c:val>
            <c:numRef>
              <c:f>Sheet1!$C$2:$C$4</c:f>
              <c:numCache>
                <c:formatCode>General</c:formatCode>
                <c:ptCount val="3"/>
                <c:pt idx="0">
                  <c:v>47.34</c:v>
                </c:pt>
                <c:pt idx="1">
                  <c:v>47.99</c:v>
                </c:pt>
                <c:pt idx="2">
                  <c:v>38.340000000000003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80F6-4DB3-B398-0CB3D7BBEBA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258058704"/>
        <c:axId val="1258075760"/>
      </c:lineChart>
      <c:catAx>
        <c:axId val="1258058704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64" b="0" i="0" u="none" strike="noStrike" kern="1200" cap="all" spc="12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pPr>
            <a:endParaRPr lang="ko-KR"/>
          </a:p>
        </c:txPr>
        <c:crossAx val="1258075760"/>
        <c:crosses val="autoZero"/>
        <c:auto val="1"/>
        <c:lblAlgn val="ctr"/>
        <c:lblOffset val="100"/>
        <c:noMultiLvlLbl val="0"/>
      </c:catAx>
      <c:valAx>
        <c:axId val="1258075760"/>
        <c:scaling>
          <c:orientation val="minMax"/>
          <c:max val="50"/>
          <c:min val="30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dk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pPr>
            <a:endParaRPr lang="ko-KR"/>
          </a:p>
        </c:txPr>
        <c:crossAx val="1258058704"/>
        <c:crosses val="autoZero"/>
        <c:crossBetween val="between"/>
        <c:majorUnit val="5"/>
      </c:valAx>
      <c:spPr>
        <a:noFill/>
        <a:ln>
          <a:noFill/>
        </a:ln>
        <a:effectLst/>
      </c:spPr>
    </c:plotArea>
    <c:legend>
      <c:legendPos val="t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+mn-cs"/>
            </a:defRPr>
          </a:pPr>
          <a:endParaRPr lang="ko-KR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>
          <a:latin typeface="맑은 고딕" panose="020B0503020000020004" pitchFamily="50" charset="-127"/>
          <a:ea typeface="맑은 고딕" panose="020B0503020000020004" pitchFamily="50" charset="-127"/>
        </a:defRPr>
      </a:pPr>
      <a:endParaRPr lang="ko-KR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6"/>
    </mc:Choice>
    <mc:Fallback>
      <c:style val="6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128" b="1" i="0" u="none" strike="noStrike" kern="1200" cap="all" spc="12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pPr>
            <a:r>
              <a:rPr lang="ko-KR" altLang="en-US" dirty="0"/>
              <a:t>활동</a:t>
            </a:r>
            <a:r>
              <a:rPr lang="ko-KR" dirty="0"/>
              <a:t>성분석</a:t>
            </a:r>
          </a:p>
        </c:rich>
      </c:tx>
      <c:layout>
        <c:manualLayout>
          <c:xMode val="edge"/>
          <c:yMode val="edge"/>
          <c:x val="0.38365845747116417"/>
          <c:y val="4.335000927820528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cap="all" spc="120" normalizeH="0" baseline="0">
              <a:solidFill>
                <a:schemeClr val="tx1">
                  <a:lumMod val="65000"/>
                  <a:lumOff val="3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+mn-cs"/>
            </a:defRPr>
          </a:pPr>
          <a:endParaRPr lang="ko-KR"/>
        </a:p>
      </c:txPr>
    </c:title>
    <c:autoTitleDeleted val="0"/>
    <c:plotArea>
      <c:layout>
        <c:manualLayout>
          <c:layoutTarget val="inner"/>
          <c:xMode val="edge"/>
          <c:yMode val="edge"/>
          <c:x val="6.0824356326654817E-2"/>
          <c:y val="0.34098056045324809"/>
          <c:w val="0.91826459555982254"/>
          <c:h val="0.55017150715911289"/>
        </c:manualLayout>
      </c:layout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유형자산회전율</c:v>
                </c:pt>
              </c:strCache>
            </c:strRef>
          </c:tx>
          <c:spPr>
            <a:ln w="22225" cap="rnd">
              <a:solidFill>
                <a:srgbClr val="00B0F0"/>
              </a:solidFill>
              <a:round/>
            </a:ln>
            <a:effectLst/>
          </c:spPr>
          <c:marker>
            <c:symbol val="triangle"/>
            <c:size val="6"/>
            <c:spPr>
              <a:solidFill>
                <a:srgbClr val="00B0F0"/>
              </a:solidFill>
              <a:ln w="9525">
                <a:solidFill>
                  <a:srgbClr val="00B0F0"/>
                </a:solidFill>
                <a:round/>
              </a:ln>
              <a:effectLst/>
            </c:spPr>
          </c:marker>
          <c:cat>
            <c:numRef>
              <c:f>Sheet1!$A$2:$A$4</c:f>
              <c:numCache>
                <c:formatCode>General</c:formatCode>
                <c:ptCount val="3"/>
                <c:pt idx="0">
                  <c:v>2018</c:v>
                </c:pt>
                <c:pt idx="1">
                  <c:v>2019</c:v>
                </c:pt>
                <c:pt idx="2">
                  <c:v>2020</c:v>
                </c:pt>
              </c:numCache>
            </c:numRef>
          </c:cat>
          <c:val>
            <c:numRef>
              <c:f>Sheet1!$B$2:$B$4</c:f>
              <c:numCache>
                <c:formatCode>General</c:formatCode>
                <c:ptCount val="3"/>
                <c:pt idx="0">
                  <c:v>2.16</c:v>
                </c:pt>
                <c:pt idx="1">
                  <c:v>2.2400000000000002</c:v>
                </c:pt>
                <c:pt idx="2">
                  <c:v>2.31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DD13-4BDC-9EEB-6E49EC2621D0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총자산회전율</c:v>
                </c:pt>
              </c:strCache>
            </c:strRef>
          </c:tx>
          <c:spPr>
            <a:ln w="22225" cap="rnd">
              <a:solidFill>
                <a:srgbClr val="FFCA30"/>
              </a:solidFill>
              <a:round/>
            </a:ln>
            <a:effectLst/>
          </c:spPr>
          <c:marker>
            <c:symbol val="x"/>
            <c:size val="6"/>
            <c:spPr>
              <a:solidFill>
                <a:srgbClr val="FFCA30"/>
              </a:solidFill>
              <a:ln w="9525">
                <a:solidFill>
                  <a:srgbClr val="FFCA30"/>
                </a:solidFill>
                <a:round/>
              </a:ln>
              <a:effectLst/>
            </c:spPr>
          </c:marker>
          <c:cat>
            <c:numRef>
              <c:f>Sheet1!$A$2:$A$4</c:f>
              <c:numCache>
                <c:formatCode>General</c:formatCode>
                <c:ptCount val="3"/>
                <c:pt idx="0">
                  <c:v>2018</c:v>
                </c:pt>
                <c:pt idx="1">
                  <c:v>2019</c:v>
                </c:pt>
                <c:pt idx="2">
                  <c:v>2020</c:v>
                </c:pt>
              </c:numCache>
            </c:numRef>
          </c:cat>
          <c:val>
            <c:numRef>
              <c:f>Sheet1!$C$2:$C$4</c:f>
              <c:numCache>
                <c:formatCode>General</c:formatCode>
                <c:ptCount val="3"/>
                <c:pt idx="0">
                  <c:v>0.51</c:v>
                </c:pt>
                <c:pt idx="1">
                  <c:v>0.99</c:v>
                </c:pt>
                <c:pt idx="2">
                  <c:v>1.03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DD13-4BDC-9EEB-6E49EC2621D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258058704"/>
        <c:axId val="1258075760"/>
      </c:lineChart>
      <c:catAx>
        <c:axId val="1258058704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64" b="0" i="0" u="none" strike="noStrike" kern="1200" cap="all" spc="12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pPr>
            <a:endParaRPr lang="ko-KR"/>
          </a:p>
        </c:txPr>
        <c:crossAx val="1258075760"/>
        <c:crosses val="autoZero"/>
        <c:auto val="1"/>
        <c:lblAlgn val="ctr"/>
        <c:lblOffset val="100"/>
        <c:noMultiLvlLbl val="0"/>
      </c:catAx>
      <c:valAx>
        <c:axId val="1258075760"/>
        <c:scaling>
          <c:orientation val="minMax"/>
          <c:max val="3"/>
          <c:min val="0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dk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pPr>
            <a:endParaRPr lang="ko-KR"/>
          </a:p>
        </c:txPr>
        <c:crossAx val="1258058704"/>
        <c:crosses val="autoZero"/>
        <c:crossBetween val="between"/>
        <c:majorUnit val="1"/>
      </c:valAx>
      <c:spPr>
        <a:noFill/>
        <a:ln>
          <a:noFill/>
        </a:ln>
        <a:effectLst/>
      </c:spPr>
    </c:plotArea>
    <c:legend>
      <c:legendPos val="t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+mn-cs"/>
            </a:defRPr>
          </a:pPr>
          <a:endParaRPr lang="ko-KR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>
          <a:latin typeface="맑은 고딕" panose="020B0503020000020004" pitchFamily="50" charset="-127"/>
          <a:ea typeface="맑은 고딕" panose="020B0503020000020004" pitchFamily="50" charset="-127"/>
        </a:defRPr>
      </a:pPr>
      <a:endParaRPr lang="ko-KR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6"/>
    </mc:Choice>
    <mc:Fallback>
      <c:style val="6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128" b="1" i="0" u="none" strike="noStrike" kern="1200" cap="all" spc="12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pPr>
            <a:r>
              <a:rPr lang="ko-KR" altLang="en-US" dirty="0"/>
              <a:t>유동</a:t>
            </a:r>
            <a:r>
              <a:rPr lang="ko-KR" dirty="0"/>
              <a:t>성분석</a:t>
            </a:r>
          </a:p>
        </c:rich>
      </c:tx>
      <c:layout>
        <c:manualLayout>
          <c:xMode val="edge"/>
          <c:yMode val="edge"/>
          <c:x val="0.38365845747116417"/>
          <c:y val="4.335000927820528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cap="all" spc="120" normalizeH="0" baseline="0">
              <a:solidFill>
                <a:schemeClr val="tx1">
                  <a:lumMod val="65000"/>
                  <a:lumOff val="3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+mn-cs"/>
            </a:defRPr>
          </a:pPr>
          <a:endParaRPr lang="ko-KR"/>
        </a:p>
      </c:txPr>
    </c:title>
    <c:autoTitleDeleted val="0"/>
    <c:plotArea>
      <c:layout>
        <c:manualLayout>
          <c:layoutTarget val="inner"/>
          <c:xMode val="edge"/>
          <c:yMode val="edge"/>
          <c:x val="6.0824356326654817E-2"/>
          <c:y val="0.34098056045324809"/>
          <c:w val="0.91826459555982254"/>
          <c:h val="0.55017150715911289"/>
        </c:manualLayout>
      </c:layout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유동비율</c:v>
                </c:pt>
              </c:strCache>
            </c:strRef>
          </c:tx>
          <c:spPr>
            <a:ln w="22225" cap="rnd">
              <a:solidFill>
                <a:srgbClr val="FF0000"/>
              </a:solidFill>
              <a:round/>
            </a:ln>
            <a:effectLst/>
          </c:spPr>
          <c:marker>
            <c:symbol val="diamond"/>
            <c:size val="6"/>
            <c:spPr>
              <a:solidFill>
                <a:srgbClr val="FF0000"/>
              </a:solidFill>
              <a:ln w="9525">
                <a:solidFill>
                  <a:srgbClr val="FF0000"/>
                </a:solidFill>
                <a:round/>
              </a:ln>
              <a:effectLst/>
            </c:spPr>
          </c:marker>
          <c:cat>
            <c:numRef>
              <c:f>Sheet1!$A$2:$A$4</c:f>
              <c:numCache>
                <c:formatCode>General</c:formatCode>
                <c:ptCount val="3"/>
                <c:pt idx="0">
                  <c:v>2018</c:v>
                </c:pt>
                <c:pt idx="1">
                  <c:v>2019</c:v>
                </c:pt>
                <c:pt idx="2">
                  <c:v>2020</c:v>
                </c:pt>
              </c:numCache>
            </c:numRef>
          </c:cat>
          <c:val>
            <c:numRef>
              <c:f>Sheet1!$B$2:$B$4</c:f>
              <c:numCache>
                <c:formatCode>General</c:formatCode>
                <c:ptCount val="3"/>
                <c:pt idx="0">
                  <c:v>85.9</c:v>
                </c:pt>
                <c:pt idx="1">
                  <c:v>80.099999999999994</c:v>
                </c:pt>
                <c:pt idx="2">
                  <c:v>95.9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4A1F-4155-A506-6317641AD481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당좌비율</c:v>
                </c:pt>
              </c:strCache>
            </c:strRef>
          </c:tx>
          <c:spPr>
            <a:ln w="22225" cap="rnd">
              <a:solidFill>
                <a:srgbClr val="92D050"/>
              </a:solidFill>
              <a:round/>
            </a:ln>
            <a:effectLst/>
          </c:spPr>
          <c:marker>
            <c:symbol val="square"/>
            <c:size val="6"/>
            <c:spPr>
              <a:solidFill>
                <a:srgbClr val="92D050"/>
              </a:solidFill>
              <a:ln w="9525">
                <a:solidFill>
                  <a:srgbClr val="92D050"/>
                </a:solidFill>
                <a:round/>
              </a:ln>
              <a:effectLst/>
            </c:spPr>
          </c:marker>
          <c:cat>
            <c:numRef>
              <c:f>Sheet1!$A$2:$A$4</c:f>
              <c:numCache>
                <c:formatCode>General</c:formatCode>
                <c:ptCount val="3"/>
                <c:pt idx="0">
                  <c:v>2018</c:v>
                </c:pt>
                <c:pt idx="1">
                  <c:v>2019</c:v>
                </c:pt>
                <c:pt idx="2">
                  <c:v>2020</c:v>
                </c:pt>
              </c:numCache>
            </c:numRef>
          </c:cat>
          <c:val>
            <c:numRef>
              <c:f>Sheet1!$C$2:$C$4</c:f>
              <c:numCache>
                <c:formatCode>General</c:formatCode>
                <c:ptCount val="3"/>
                <c:pt idx="0">
                  <c:v>77.599999999999994</c:v>
                </c:pt>
                <c:pt idx="1">
                  <c:v>73.8</c:v>
                </c:pt>
                <c:pt idx="2">
                  <c:v>88.3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4A1F-4155-A506-6317641AD48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258058704"/>
        <c:axId val="1258075760"/>
      </c:lineChart>
      <c:catAx>
        <c:axId val="1258058704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64" b="0" i="0" u="none" strike="noStrike" kern="1200" cap="all" spc="12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pPr>
            <a:endParaRPr lang="ko-KR"/>
          </a:p>
        </c:txPr>
        <c:crossAx val="1258075760"/>
        <c:crosses val="autoZero"/>
        <c:auto val="1"/>
        <c:lblAlgn val="ctr"/>
        <c:lblOffset val="100"/>
        <c:noMultiLvlLbl val="0"/>
      </c:catAx>
      <c:valAx>
        <c:axId val="1258075760"/>
        <c:scaling>
          <c:orientation val="minMax"/>
          <c:min val="70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dk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pPr>
            <a:endParaRPr lang="ko-KR"/>
          </a:p>
        </c:txPr>
        <c:crossAx val="1258058704"/>
        <c:crosses val="autoZero"/>
        <c:crossBetween val="between"/>
        <c:majorUnit val="5"/>
      </c:valAx>
      <c:spPr>
        <a:noFill/>
        <a:ln>
          <a:noFill/>
        </a:ln>
        <a:effectLst/>
      </c:spPr>
    </c:plotArea>
    <c:legend>
      <c:legendPos val="t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+mn-cs"/>
            </a:defRPr>
          </a:pPr>
          <a:endParaRPr lang="ko-KR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>
          <a:latin typeface="맑은 고딕" panose="020B0503020000020004" pitchFamily="50" charset="-127"/>
          <a:ea typeface="맑은 고딕" panose="020B0503020000020004" pitchFamily="50" charset="-127"/>
        </a:defRPr>
      </a:pPr>
      <a:endParaRPr lang="ko-KR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6"/>
    </mc:Choice>
    <mc:Fallback>
      <c:style val="6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128" b="1" i="0" u="none" strike="noStrike" kern="1200" cap="all" spc="12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pPr>
            <a:r>
              <a:rPr lang="ko-KR" altLang="en-US" dirty="0"/>
              <a:t>유동</a:t>
            </a:r>
            <a:r>
              <a:rPr lang="ko-KR" dirty="0"/>
              <a:t>성분석</a:t>
            </a:r>
          </a:p>
        </c:rich>
      </c:tx>
      <c:layout>
        <c:manualLayout>
          <c:xMode val="edge"/>
          <c:yMode val="edge"/>
          <c:x val="0.38365845747116417"/>
          <c:y val="4.335000927820528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cap="all" spc="120" normalizeH="0" baseline="0">
              <a:solidFill>
                <a:schemeClr val="tx1">
                  <a:lumMod val="65000"/>
                  <a:lumOff val="3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+mn-cs"/>
            </a:defRPr>
          </a:pPr>
          <a:endParaRPr lang="ko-KR"/>
        </a:p>
      </c:txPr>
    </c:title>
    <c:autoTitleDeleted val="0"/>
    <c:plotArea>
      <c:layout>
        <c:manualLayout>
          <c:layoutTarget val="inner"/>
          <c:xMode val="edge"/>
          <c:yMode val="edge"/>
          <c:x val="6.0824356326654817E-2"/>
          <c:y val="0.34098056045324809"/>
          <c:w val="0.91826459555982254"/>
          <c:h val="0.55017150715911289"/>
        </c:manualLayout>
      </c:layout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순운전자본비율</c:v>
                </c:pt>
              </c:strCache>
            </c:strRef>
          </c:tx>
          <c:spPr>
            <a:ln w="22225" cap="rnd">
              <a:solidFill>
                <a:srgbClr val="00B0F0"/>
              </a:solidFill>
              <a:round/>
            </a:ln>
            <a:effectLst/>
          </c:spPr>
          <c:marker>
            <c:symbol val="triangle"/>
            <c:size val="6"/>
            <c:spPr>
              <a:solidFill>
                <a:srgbClr val="00B0F0"/>
              </a:solidFill>
              <a:ln w="9525">
                <a:solidFill>
                  <a:srgbClr val="00B0F0"/>
                </a:solidFill>
                <a:round/>
              </a:ln>
              <a:effectLst/>
            </c:spPr>
          </c:marker>
          <c:cat>
            <c:numRef>
              <c:f>Sheet1!$A$2:$A$4</c:f>
              <c:numCache>
                <c:formatCode>General</c:formatCode>
                <c:ptCount val="3"/>
                <c:pt idx="0">
                  <c:v>2018</c:v>
                </c:pt>
                <c:pt idx="1">
                  <c:v>2019</c:v>
                </c:pt>
                <c:pt idx="2">
                  <c:v>2020</c:v>
                </c:pt>
              </c:numCache>
            </c:numRef>
          </c:cat>
          <c:val>
            <c:numRef>
              <c:f>Sheet1!$B$2:$B$4</c:f>
              <c:numCache>
                <c:formatCode>General</c:formatCode>
                <c:ptCount val="3"/>
                <c:pt idx="0">
                  <c:v>-4.4000000000000004</c:v>
                </c:pt>
                <c:pt idx="1">
                  <c:v>-6</c:v>
                </c:pt>
                <c:pt idx="2">
                  <c:v>-1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50B7-479F-88FF-D560BC34CBE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258058704"/>
        <c:axId val="1258075760"/>
      </c:lineChart>
      <c:catAx>
        <c:axId val="1258058704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low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64" b="0" i="0" u="none" strike="noStrike" kern="1200" cap="all" spc="12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pPr>
            <a:endParaRPr lang="ko-KR"/>
          </a:p>
        </c:txPr>
        <c:crossAx val="1258075760"/>
        <c:crosses val="autoZero"/>
        <c:auto val="1"/>
        <c:lblAlgn val="ctr"/>
        <c:lblOffset val="100"/>
        <c:noMultiLvlLbl val="0"/>
      </c:catAx>
      <c:valAx>
        <c:axId val="1258075760"/>
        <c:scaling>
          <c:orientation val="minMax"/>
          <c:max val="0"/>
          <c:min val="-10"/>
        </c:scaling>
        <c:delete val="0"/>
        <c:axPos val="l"/>
        <c:numFmt formatCode="General" sourceLinked="0"/>
        <c:majorTickMark val="none"/>
        <c:minorTickMark val="none"/>
        <c:tickLblPos val="nextTo"/>
        <c:spPr>
          <a:noFill/>
          <a:ln w="9525" cap="flat" cmpd="sng" algn="ctr">
            <a:solidFill>
              <a:schemeClr val="dk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pPr>
            <a:endParaRPr lang="ko-KR"/>
          </a:p>
        </c:txPr>
        <c:crossAx val="1258058704"/>
        <c:crosses val="autoZero"/>
        <c:crossBetween val="between"/>
        <c:majorUnit val="2"/>
      </c:valAx>
      <c:spPr>
        <a:noFill/>
        <a:ln>
          <a:noFill/>
        </a:ln>
        <a:effectLst/>
      </c:spPr>
    </c:plotArea>
    <c:legend>
      <c:legendPos val="t"/>
      <c:layout>
        <c:manualLayout>
          <c:xMode val="edge"/>
          <c:yMode val="edge"/>
          <c:x val="0.35692327202137164"/>
          <c:y val="0.21556949038457263"/>
          <c:w val="0.28615328176235078"/>
          <c:h val="0.10245719351983501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+mn-cs"/>
            </a:defRPr>
          </a:pPr>
          <a:endParaRPr lang="ko-KR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>
          <a:latin typeface="맑은 고딕" panose="020B0503020000020004" pitchFamily="50" charset="-127"/>
          <a:ea typeface="맑은 고딕" panose="020B0503020000020004" pitchFamily="50" charset="-127"/>
        </a:defRPr>
      </a:pPr>
      <a:endParaRPr lang="ko-KR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6"/>
    </mc:Choice>
    <mc:Fallback>
      <c:style val="6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128" b="1" i="0" u="none" strike="noStrike" kern="1200" cap="all" spc="12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pPr>
            <a:r>
              <a:rPr lang="ko-KR" altLang="en-US" dirty="0" err="1"/>
              <a:t>레버리지</a:t>
            </a:r>
            <a:r>
              <a:rPr lang="ko-KR" dirty="0" err="1"/>
              <a:t>분석</a:t>
            </a:r>
            <a:endParaRPr lang="ko-KR" dirty="0"/>
          </a:p>
        </c:rich>
      </c:tx>
      <c:layout>
        <c:manualLayout>
          <c:xMode val="edge"/>
          <c:yMode val="edge"/>
          <c:x val="0.38365845747116417"/>
          <c:y val="4.335000927820528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cap="all" spc="120" normalizeH="0" baseline="0">
              <a:solidFill>
                <a:schemeClr val="tx1">
                  <a:lumMod val="65000"/>
                  <a:lumOff val="3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+mn-cs"/>
            </a:defRPr>
          </a:pPr>
          <a:endParaRPr lang="ko-KR"/>
        </a:p>
      </c:txPr>
    </c:title>
    <c:autoTitleDeleted val="0"/>
    <c:plotArea>
      <c:layout>
        <c:manualLayout>
          <c:layoutTarget val="inner"/>
          <c:xMode val="edge"/>
          <c:yMode val="edge"/>
          <c:x val="6.0824356326654817E-2"/>
          <c:y val="0.34098056045324809"/>
          <c:w val="0.91826459555982254"/>
          <c:h val="0.55017150715911289"/>
        </c:manualLayout>
      </c:layout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부채비율</c:v>
                </c:pt>
              </c:strCache>
            </c:strRef>
          </c:tx>
          <c:spPr>
            <a:ln w="22225" cap="rnd">
              <a:solidFill>
                <a:srgbClr val="FF0000"/>
              </a:solidFill>
              <a:round/>
            </a:ln>
            <a:effectLst/>
          </c:spPr>
          <c:marker>
            <c:symbol val="diamond"/>
            <c:size val="6"/>
            <c:spPr>
              <a:solidFill>
                <a:srgbClr val="FF0000"/>
              </a:solidFill>
              <a:ln w="9525">
                <a:solidFill>
                  <a:srgbClr val="FF0000"/>
                </a:solidFill>
                <a:round/>
              </a:ln>
              <a:effectLst/>
            </c:spPr>
          </c:marker>
          <c:cat>
            <c:numRef>
              <c:f>Sheet1!$A$2:$A$4</c:f>
              <c:numCache>
                <c:formatCode>General</c:formatCode>
                <c:ptCount val="3"/>
                <c:pt idx="0">
                  <c:v>2018</c:v>
                </c:pt>
                <c:pt idx="1">
                  <c:v>2019</c:v>
                </c:pt>
                <c:pt idx="2">
                  <c:v>2020</c:v>
                </c:pt>
              </c:numCache>
            </c:numRef>
          </c:cat>
          <c:val>
            <c:numRef>
              <c:f>Sheet1!$B$2:$B$4</c:f>
              <c:numCache>
                <c:formatCode>General</c:formatCode>
                <c:ptCount val="3"/>
                <c:pt idx="0">
                  <c:v>77.7</c:v>
                </c:pt>
                <c:pt idx="1">
                  <c:v>96.1</c:v>
                </c:pt>
                <c:pt idx="2">
                  <c:v>88.8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80F6-4DB3-B398-0CB3D7BBEBAF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자기자본비율</c:v>
                </c:pt>
              </c:strCache>
            </c:strRef>
          </c:tx>
          <c:spPr>
            <a:ln w="22225" cap="rnd">
              <a:solidFill>
                <a:srgbClr val="92D050"/>
              </a:solidFill>
              <a:round/>
            </a:ln>
            <a:effectLst/>
          </c:spPr>
          <c:marker>
            <c:symbol val="square"/>
            <c:size val="6"/>
            <c:spPr>
              <a:solidFill>
                <a:srgbClr val="92D050"/>
              </a:solidFill>
              <a:ln w="9525">
                <a:solidFill>
                  <a:srgbClr val="92D050"/>
                </a:solidFill>
                <a:round/>
              </a:ln>
              <a:effectLst/>
            </c:spPr>
          </c:marker>
          <c:cat>
            <c:numRef>
              <c:f>Sheet1!$A$2:$A$4</c:f>
              <c:numCache>
                <c:formatCode>General</c:formatCode>
                <c:ptCount val="3"/>
                <c:pt idx="0">
                  <c:v>2018</c:v>
                </c:pt>
                <c:pt idx="1">
                  <c:v>2019</c:v>
                </c:pt>
                <c:pt idx="2">
                  <c:v>2020</c:v>
                </c:pt>
              </c:numCache>
            </c:numRef>
          </c:cat>
          <c:val>
            <c:numRef>
              <c:f>Sheet1!$C$2:$C$4</c:f>
              <c:numCache>
                <c:formatCode>General</c:formatCode>
                <c:ptCount val="3"/>
                <c:pt idx="0">
                  <c:v>56.2</c:v>
                </c:pt>
                <c:pt idx="1">
                  <c:v>50.9</c:v>
                </c:pt>
                <c:pt idx="2">
                  <c:v>52.9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80F6-4DB3-B398-0CB3D7BBEBA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258058704"/>
        <c:axId val="1258075760"/>
      </c:lineChart>
      <c:catAx>
        <c:axId val="1258058704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64" b="0" i="0" u="none" strike="noStrike" kern="1200" cap="all" spc="12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pPr>
            <a:endParaRPr lang="ko-KR"/>
          </a:p>
        </c:txPr>
        <c:crossAx val="1258075760"/>
        <c:crosses val="autoZero"/>
        <c:auto val="1"/>
        <c:lblAlgn val="ctr"/>
        <c:lblOffset val="100"/>
        <c:noMultiLvlLbl val="0"/>
      </c:catAx>
      <c:valAx>
        <c:axId val="1258075760"/>
        <c:scaling>
          <c:orientation val="minMax"/>
          <c:max val="100"/>
          <c:min val="50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dk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pPr>
            <a:endParaRPr lang="ko-KR"/>
          </a:p>
        </c:txPr>
        <c:crossAx val="1258058704"/>
        <c:crosses val="autoZero"/>
        <c:crossBetween val="between"/>
        <c:majorUnit val="10"/>
      </c:valAx>
      <c:spPr>
        <a:noFill/>
        <a:ln>
          <a:noFill/>
        </a:ln>
        <a:effectLst/>
      </c:spPr>
    </c:plotArea>
    <c:legend>
      <c:legendPos val="t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+mn-cs"/>
            </a:defRPr>
          </a:pPr>
          <a:endParaRPr lang="ko-KR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>
          <a:latin typeface="맑은 고딕" panose="020B0503020000020004" pitchFamily="50" charset="-127"/>
          <a:ea typeface="맑은 고딕" panose="020B0503020000020004" pitchFamily="50" charset="-127"/>
        </a:defRPr>
      </a:pPr>
      <a:endParaRPr lang="ko-KR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6"/>
    </mc:Choice>
    <mc:Fallback>
      <c:style val="6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128" b="1" i="0" u="none" strike="noStrike" kern="1200" cap="all" spc="12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pPr>
            <a:r>
              <a:rPr lang="ko-KR" altLang="en-US" dirty="0" err="1"/>
              <a:t>레버리지</a:t>
            </a:r>
            <a:r>
              <a:rPr lang="ko-KR" dirty="0" err="1"/>
              <a:t>분석</a:t>
            </a:r>
            <a:endParaRPr lang="ko-KR" dirty="0"/>
          </a:p>
        </c:rich>
      </c:tx>
      <c:layout>
        <c:manualLayout>
          <c:xMode val="edge"/>
          <c:yMode val="edge"/>
          <c:x val="0.38365845747116417"/>
          <c:y val="4.335000927820528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cap="all" spc="120" normalizeH="0" baseline="0">
              <a:solidFill>
                <a:schemeClr val="tx1">
                  <a:lumMod val="65000"/>
                  <a:lumOff val="3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+mn-cs"/>
            </a:defRPr>
          </a:pPr>
          <a:endParaRPr lang="ko-KR"/>
        </a:p>
      </c:txPr>
    </c:title>
    <c:autoTitleDeleted val="0"/>
    <c:plotArea>
      <c:layout>
        <c:manualLayout>
          <c:layoutTarget val="inner"/>
          <c:xMode val="edge"/>
          <c:yMode val="edge"/>
          <c:x val="6.0824356326654817E-2"/>
          <c:y val="0.34098056045324809"/>
          <c:w val="0.91826459555982254"/>
          <c:h val="0.55017150715911289"/>
        </c:manualLayout>
      </c:layout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비유동비율</c:v>
                </c:pt>
              </c:strCache>
            </c:strRef>
          </c:tx>
          <c:spPr>
            <a:ln w="22225" cap="rnd">
              <a:solidFill>
                <a:srgbClr val="00B0F0"/>
              </a:solidFill>
              <a:round/>
            </a:ln>
            <a:effectLst/>
          </c:spPr>
          <c:marker>
            <c:symbol val="triangle"/>
            <c:size val="6"/>
            <c:spPr>
              <a:solidFill>
                <a:srgbClr val="00B0F0"/>
              </a:solidFill>
              <a:ln w="9525">
                <a:solidFill>
                  <a:srgbClr val="00B0F0"/>
                </a:solidFill>
                <a:round/>
              </a:ln>
              <a:effectLst/>
            </c:spPr>
          </c:marker>
          <c:cat>
            <c:numRef>
              <c:f>Sheet1!$A$2:$A$4</c:f>
              <c:numCache>
                <c:formatCode>General</c:formatCode>
                <c:ptCount val="3"/>
                <c:pt idx="0">
                  <c:v>2018</c:v>
                </c:pt>
                <c:pt idx="1">
                  <c:v>2019</c:v>
                </c:pt>
                <c:pt idx="2">
                  <c:v>2020</c:v>
                </c:pt>
              </c:numCache>
            </c:numRef>
          </c:cat>
          <c:val>
            <c:numRef>
              <c:f>Sheet1!$B$2:$B$4</c:f>
              <c:numCache>
                <c:formatCode>General</c:formatCode>
                <c:ptCount val="3"/>
                <c:pt idx="0">
                  <c:v>128.69999999999999</c:v>
                </c:pt>
                <c:pt idx="1">
                  <c:v>148.6</c:v>
                </c:pt>
                <c:pt idx="2">
                  <c:v>142.30000000000001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C035-49F3-9C92-79EF67543A2D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비유동장기적합률</c:v>
                </c:pt>
              </c:strCache>
            </c:strRef>
          </c:tx>
          <c:spPr>
            <a:ln w="22225" cap="rnd">
              <a:solidFill>
                <a:srgbClr val="FFCA30"/>
              </a:solidFill>
              <a:round/>
            </a:ln>
            <a:effectLst/>
          </c:spPr>
          <c:marker>
            <c:symbol val="x"/>
            <c:size val="6"/>
            <c:spPr>
              <a:solidFill>
                <a:srgbClr val="FFCA30"/>
              </a:solidFill>
              <a:ln w="9525">
                <a:solidFill>
                  <a:srgbClr val="FFCA30"/>
                </a:solidFill>
                <a:round/>
              </a:ln>
              <a:effectLst/>
            </c:spPr>
          </c:marker>
          <c:cat>
            <c:numRef>
              <c:f>Sheet1!$A$2:$A$4</c:f>
              <c:numCache>
                <c:formatCode>General</c:formatCode>
                <c:ptCount val="3"/>
                <c:pt idx="0">
                  <c:v>2018</c:v>
                </c:pt>
                <c:pt idx="1">
                  <c:v>2019</c:v>
                </c:pt>
                <c:pt idx="2">
                  <c:v>2020</c:v>
                </c:pt>
              </c:numCache>
            </c:numRef>
          </c:cat>
          <c:val>
            <c:numRef>
              <c:f>Sheet1!$C$2:$C$4</c:f>
              <c:numCache>
                <c:formatCode>General</c:formatCode>
                <c:ptCount val="3"/>
                <c:pt idx="0">
                  <c:v>106.6</c:v>
                </c:pt>
                <c:pt idx="1">
                  <c:v>108.5</c:v>
                </c:pt>
                <c:pt idx="2">
                  <c:v>101.4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C035-49F3-9C92-79EF67543A2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258058704"/>
        <c:axId val="1258075760"/>
      </c:lineChart>
      <c:catAx>
        <c:axId val="1258058704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64" b="0" i="0" u="none" strike="noStrike" kern="1200" cap="all" spc="12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pPr>
            <a:endParaRPr lang="ko-KR"/>
          </a:p>
        </c:txPr>
        <c:crossAx val="1258075760"/>
        <c:crosses val="autoZero"/>
        <c:auto val="1"/>
        <c:lblAlgn val="ctr"/>
        <c:lblOffset val="100"/>
        <c:noMultiLvlLbl val="0"/>
      </c:catAx>
      <c:valAx>
        <c:axId val="1258075760"/>
        <c:scaling>
          <c:orientation val="minMax"/>
          <c:max val="150"/>
          <c:min val="100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dk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pPr>
            <a:endParaRPr lang="ko-KR"/>
          </a:p>
        </c:txPr>
        <c:crossAx val="1258058704"/>
        <c:crosses val="autoZero"/>
        <c:crossBetween val="between"/>
        <c:majorUnit val="10"/>
      </c:valAx>
      <c:spPr>
        <a:noFill/>
        <a:ln>
          <a:noFill/>
        </a:ln>
        <a:effectLst/>
      </c:spPr>
    </c:plotArea>
    <c:legend>
      <c:legendPos val="t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+mn-cs"/>
            </a:defRPr>
          </a:pPr>
          <a:endParaRPr lang="ko-KR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>
          <a:latin typeface="맑은 고딕" panose="020B0503020000020004" pitchFamily="50" charset="-127"/>
          <a:ea typeface="맑은 고딕" panose="020B0503020000020004" pitchFamily="50" charset="-127"/>
        </a:defRPr>
      </a:pPr>
      <a:endParaRPr lang="ko-KR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withinLinearReversed" id="24">
  <a:schemeClr val="accent4"/>
</cs:colorStyle>
</file>

<file path=ppt/charts/colors2.xml><?xml version="1.0" encoding="utf-8"?>
<cs:colorStyle xmlns:cs="http://schemas.microsoft.com/office/drawing/2012/chartStyle" xmlns:a="http://schemas.openxmlformats.org/drawingml/2006/main" meth="withinLinearReversed" id="24">
  <a:schemeClr val="accent4"/>
</cs:colorStyle>
</file>

<file path=ppt/charts/colors3.xml><?xml version="1.0" encoding="utf-8"?>
<cs:colorStyle xmlns:cs="http://schemas.microsoft.com/office/drawing/2012/chartStyle" xmlns:a="http://schemas.openxmlformats.org/drawingml/2006/main" meth="withinLinearReversed" id="24">
  <a:schemeClr val="accent4"/>
</cs:colorStyle>
</file>

<file path=ppt/charts/colors4.xml><?xml version="1.0" encoding="utf-8"?>
<cs:colorStyle xmlns:cs="http://schemas.microsoft.com/office/drawing/2012/chartStyle" xmlns:a="http://schemas.openxmlformats.org/drawingml/2006/main" meth="withinLinearReversed" id="24">
  <a:schemeClr val="accent4"/>
</cs:colorStyle>
</file>

<file path=ppt/charts/colors5.xml><?xml version="1.0" encoding="utf-8"?>
<cs:colorStyle xmlns:cs="http://schemas.microsoft.com/office/drawing/2012/chartStyle" xmlns:a="http://schemas.openxmlformats.org/drawingml/2006/main" meth="withinLinearReversed" id="24">
  <a:schemeClr val="accent4"/>
</cs:colorStyle>
</file>

<file path=ppt/charts/colors6.xml><?xml version="1.0" encoding="utf-8"?>
<cs:colorStyle xmlns:cs="http://schemas.microsoft.com/office/drawing/2012/chartStyle" xmlns:a="http://schemas.openxmlformats.org/drawingml/2006/main" meth="withinLinearReversed" id="24">
  <a:schemeClr val="accent4"/>
</cs:colorStyle>
</file>

<file path=ppt/charts/colors7.xml><?xml version="1.0" encoding="utf-8"?>
<cs:colorStyle xmlns:cs="http://schemas.microsoft.com/office/drawing/2012/chartStyle" xmlns:a="http://schemas.openxmlformats.org/drawingml/2006/main" meth="withinLinearReversed" id="24">
  <a:schemeClr val="accent4"/>
</cs:colorStyle>
</file>

<file path=ppt/charts/colors8.xml><?xml version="1.0" encoding="utf-8"?>
<cs:colorStyle xmlns:cs="http://schemas.microsoft.com/office/drawing/2012/chartStyle" xmlns:a="http://schemas.openxmlformats.org/drawingml/2006/main" meth="withinLinearReversed" id="24">
  <a:schemeClr val="accent4"/>
</cs:colorStyle>
</file>

<file path=ppt/charts/style1.xml><?xml version="1.0" encoding="utf-8"?>
<cs:chartStyle xmlns:cs="http://schemas.microsoft.com/office/drawing/2012/chartStyle" xmlns:a="http://schemas.openxmlformats.org/drawingml/2006/main" id="23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64" kern="1200" cap="all" spc="1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50000"/>
        <a:lumOff val="50000"/>
      </a:schemeClr>
    </cs:fontRef>
    <cs:defRPr sz="1197" b="0" i="0" u="none" strike="noStrike" kern="1200" baseline="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phClr"/>
        </a:solidFill>
        <a:round/>
      </a:ln>
    </cs:spPr>
  </cs:dataPointMarker>
  <cs:dataPointMarkerLayout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15000"/>
            <a:lumOff val="8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cap="all" spc="12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064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3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64" kern="1200" cap="all" spc="1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50000"/>
        <a:lumOff val="50000"/>
      </a:schemeClr>
    </cs:fontRef>
    <cs:defRPr sz="1197" b="0" i="0" u="none" strike="noStrike" kern="1200" baseline="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phClr"/>
        </a:solidFill>
        <a:round/>
      </a:ln>
    </cs:spPr>
  </cs:dataPointMarker>
  <cs:dataPointMarkerLayout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15000"/>
            <a:lumOff val="8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cap="all" spc="12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064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23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64" kern="1200" cap="all" spc="1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50000"/>
        <a:lumOff val="50000"/>
      </a:schemeClr>
    </cs:fontRef>
    <cs:defRPr sz="1197" b="0" i="0" u="none" strike="noStrike" kern="1200" baseline="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phClr"/>
        </a:solidFill>
        <a:round/>
      </a:ln>
    </cs:spPr>
  </cs:dataPointMarker>
  <cs:dataPointMarkerLayout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15000"/>
            <a:lumOff val="8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cap="all" spc="12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064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4.xml><?xml version="1.0" encoding="utf-8"?>
<cs:chartStyle xmlns:cs="http://schemas.microsoft.com/office/drawing/2012/chartStyle" xmlns:a="http://schemas.openxmlformats.org/drawingml/2006/main" id="23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64" kern="1200" cap="all" spc="1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50000"/>
        <a:lumOff val="50000"/>
      </a:schemeClr>
    </cs:fontRef>
    <cs:defRPr sz="1197" b="0" i="0" u="none" strike="noStrike" kern="1200" baseline="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phClr"/>
        </a:solidFill>
        <a:round/>
      </a:ln>
    </cs:spPr>
  </cs:dataPointMarker>
  <cs:dataPointMarkerLayout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15000"/>
            <a:lumOff val="8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cap="all" spc="12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064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5.xml><?xml version="1.0" encoding="utf-8"?>
<cs:chartStyle xmlns:cs="http://schemas.microsoft.com/office/drawing/2012/chartStyle" xmlns:a="http://schemas.openxmlformats.org/drawingml/2006/main" id="23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64" kern="1200" cap="all" spc="1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50000"/>
        <a:lumOff val="50000"/>
      </a:schemeClr>
    </cs:fontRef>
    <cs:defRPr sz="1197" b="0" i="0" u="none" strike="noStrike" kern="1200" baseline="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phClr"/>
        </a:solidFill>
        <a:round/>
      </a:ln>
    </cs:spPr>
  </cs:dataPointMarker>
  <cs:dataPointMarkerLayout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15000"/>
            <a:lumOff val="8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cap="all" spc="12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064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6.xml><?xml version="1.0" encoding="utf-8"?>
<cs:chartStyle xmlns:cs="http://schemas.microsoft.com/office/drawing/2012/chartStyle" xmlns:a="http://schemas.openxmlformats.org/drawingml/2006/main" id="23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64" kern="1200" cap="all" spc="1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50000"/>
        <a:lumOff val="50000"/>
      </a:schemeClr>
    </cs:fontRef>
    <cs:defRPr sz="1197" b="0" i="0" u="none" strike="noStrike" kern="1200" baseline="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phClr"/>
        </a:solidFill>
        <a:round/>
      </a:ln>
    </cs:spPr>
  </cs:dataPointMarker>
  <cs:dataPointMarkerLayout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15000"/>
            <a:lumOff val="8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cap="all" spc="12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064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7.xml><?xml version="1.0" encoding="utf-8"?>
<cs:chartStyle xmlns:cs="http://schemas.microsoft.com/office/drawing/2012/chartStyle" xmlns:a="http://schemas.openxmlformats.org/drawingml/2006/main" id="23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64" kern="1200" cap="all" spc="1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50000"/>
        <a:lumOff val="50000"/>
      </a:schemeClr>
    </cs:fontRef>
    <cs:defRPr sz="1197" b="0" i="0" u="none" strike="noStrike" kern="1200" baseline="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phClr"/>
        </a:solidFill>
        <a:round/>
      </a:ln>
    </cs:spPr>
  </cs:dataPointMarker>
  <cs:dataPointMarkerLayout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15000"/>
            <a:lumOff val="8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cap="all" spc="12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064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8.xml><?xml version="1.0" encoding="utf-8"?>
<cs:chartStyle xmlns:cs="http://schemas.microsoft.com/office/drawing/2012/chartStyle" xmlns:a="http://schemas.openxmlformats.org/drawingml/2006/main" id="23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64" kern="1200" cap="all" spc="1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50000"/>
        <a:lumOff val="50000"/>
      </a:schemeClr>
    </cs:fontRef>
    <cs:defRPr sz="1197" b="0" i="0" u="none" strike="noStrike" kern="1200" baseline="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phClr"/>
        </a:solidFill>
        <a:round/>
      </a:ln>
    </cs:spPr>
  </cs:dataPointMarker>
  <cs:dataPointMarkerLayout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15000"/>
            <a:lumOff val="8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cap="all" spc="12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064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5647E50-E1BE-480A-87A8-31EC9BBD8DB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EB98C10D-08E3-4BAD-9934-8623B7265F3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C88EF337-0B82-4E6E-A636-4640546AD8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92A08C-EF94-4A6B-BD12-6461CB40CEE6}" type="datetimeFigureOut">
              <a:rPr lang="ko-KR" altLang="en-US" smtClean="0"/>
              <a:t>2021-05-30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DCEDCEE0-D808-4C09-8260-F97C6D6312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B6910E8C-7085-4648-A3C3-F6E6644408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F9B66E-A506-4F32-84E5-F344782BD9B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451113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14E4C23-F907-4E6D-A491-3D7E5A99FA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5740C1AD-66F4-430A-B930-3163AEAD9B9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46202AC3-7DE4-46A2-B764-30A3074820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92A08C-EF94-4A6B-BD12-6461CB40CEE6}" type="datetimeFigureOut">
              <a:rPr lang="ko-KR" altLang="en-US" smtClean="0"/>
              <a:t>2021-05-30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1CE7FC80-1F56-4F6E-9B34-F355FCAB7C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27599F24-16F4-4B2A-B6BB-DDEEA369D3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F9B66E-A506-4F32-84E5-F344782BD9B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60204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199E811-F132-4E2A-B962-E695376C13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0ADCAD16-C84A-4C83-ACD0-F824C43281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41A26D91-5322-4173-91CB-E5C6F0708F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92A08C-EF94-4A6B-BD12-6461CB40CEE6}" type="datetimeFigureOut">
              <a:rPr lang="ko-KR" altLang="en-US" smtClean="0"/>
              <a:t>2021-05-30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4041B30F-648A-4D07-9DC7-26E4BE3DC5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C83AE05-90BC-443E-A190-1A57A203C0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F9B66E-A506-4F32-84E5-F344782BD9B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08532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D20D81D-90B7-43D9-887E-B2224E9D4C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6726C520-4AB0-4381-B939-F402DFD7C15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5121DA69-FDC7-448A-9C68-184A03994D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60D2B867-2677-4DAC-8963-CA61B6680F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92A08C-EF94-4A6B-BD12-6461CB40CEE6}" type="datetimeFigureOut">
              <a:rPr lang="ko-KR" altLang="en-US" smtClean="0"/>
              <a:t>2021-05-30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2CC15F40-C02C-4EAB-9CEA-056056AE8A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A7752D15-5286-419B-9A8A-872F3A6BFC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F9B66E-A506-4F32-84E5-F344782BD9B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46029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25062D3-9ECA-45BD-BD87-07F7D9C038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C669A32D-8825-44A7-8DF3-ECDAB1FEC4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3B8DB7C6-FFE4-4520-9751-FD143BCD55A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A4111589-9358-41A3-86E8-218AC545F5D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A83D2F7A-B09C-494D-AABB-14431B44A5F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D70A92DC-AB6E-4BE9-BCF3-AFB36D7E1C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92A08C-EF94-4A6B-BD12-6461CB40CEE6}" type="datetimeFigureOut">
              <a:rPr lang="ko-KR" altLang="en-US" smtClean="0"/>
              <a:t>2021-05-30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6EF46119-1B1F-465A-B088-85118B4FDC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9DFA819E-4A6E-45C9-A382-46BAE105BF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F9B66E-A506-4F32-84E5-F344782BD9B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369483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9125014-2BAD-4B22-953E-28B4B4D02B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E303112B-E2F7-4884-ADDF-9B4D49A142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92A08C-EF94-4A6B-BD12-6461CB40CEE6}" type="datetimeFigureOut">
              <a:rPr lang="ko-KR" altLang="en-US" smtClean="0"/>
              <a:t>2021-05-30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163BF32F-66A8-43A7-88BB-D22806E5D4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23AB36C3-026A-459F-8BFC-475C8EBCD9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F9B66E-A506-4F32-84E5-F344782BD9B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229526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C52AC692-7268-4D95-8F19-722C37C738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92A08C-EF94-4A6B-BD12-6461CB40CEE6}" type="datetimeFigureOut">
              <a:rPr lang="ko-KR" altLang="en-US" smtClean="0"/>
              <a:t>2021-05-30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ECB42C91-C67F-4DFF-B144-EA7ED7DDCF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B57D9541-A6B9-4942-BC4A-7EC0EA31A6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F9B66E-A506-4F32-84E5-F344782BD9B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851540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1A993E7-E5B8-4992-AF88-BE5E069DB3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29E56B5-89D6-4434-AFE2-10910E648E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8C9E89AE-7640-4DEE-83EC-558650957D0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4F82ADBB-CB0C-44B6-874A-9FE0E6B0B9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92A08C-EF94-4A6B-BD12-6461CB40CEE6}" type="datetimeFigureOut">
              <a:rPr lang="ko-KR" altLang="en-US" smtClean="0"/>
              <a:t>2021-05-30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AB32C452-D876-41FB-AA00-7B4AC0919D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F7668ED6-8F1B-4FAA-8793-2D5D9D0A6A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F9B66E-A506-4F32-84E5-F344782BD9B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945053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2885C01-AA51-407B-BC7B-FE6B40690E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1AEFE3FC-556C-41B8-BD62-1E94E42D415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AC658969-AAF7-486A-A3D5-2BF3390E3B1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24215A57-D6ED-4EDA-981D-59434A4777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92A08C-EF94-4A6B-BD12-6461CB40CEE6}" type="datetimeFigureOut">
              <a:rPr lang="ko-KR" altLang="en-US" smtClean="0"/>
              <a:t>2021-05-30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C9BDCAD1-E41F-4F46-AE84-1BEC50DCFE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B4622BF4-68B3-4DA1-A704-FE1D9961CB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F9B66E-A506-4F32-84E5-F344782BD9B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856446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B89CAC0-F41F-4E8C-BFBA-980DB4A7BF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905F3A00-B109-4376-AA48-5E7B5464E27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4743BB4-F08C-4048-8C8F-28EB79B3E5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92A08C-EF94-4A6B-BD12-6461CB40CEE6}" type="datetimeFigureOut">
              <a:rPr lang="ko-KR" altLang="en-US" smtClean="0"/>
              <a:t>2021-05-30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73B118A-D773-438E-9FCC-E98AC84BD7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B6363AA0-21C8-4A59-A8F0-04E217F79B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F9B66E-A506-4F32-84E5-F344782BD9B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387823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ADF418F2-4099-4266-AA90-9B0C225B82F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839F3734-B5CF-47EC-8D79-5D639BDEA2D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15EC87E-D5AB-43A7-8022-58A66741C3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92A08C-EF94-4A6B-BD12-6461CB40CEE6}" type="datetimeFigureOut">
              <a:rPr lang="ko-KR" altLang="en-US" smtClean="0"/>
              <a:t>2021-05-30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F0430F32-9B8D-4781-90FC-B1778C6FB4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8943733-2338-4CB3-ADB4-CEECF89A4A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F9B66E-A506-4F32-84E5-F344782BD9B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667471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708B2DF7-6E62-4A2B-93E3-D9F1E95C96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ED96D0E9-8EC4-42DB-9B37-47D449A17C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E4151153-4AB9-4CFA-8ABD-245697E91F2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92A08C-EF94-4A6B-BD12-6461CB40CEE6}" type="datetimeFigureOut">
              <a:rPr lang="ko-KR" altLang="en-US" smtClean="0"/>
              <a:t>2021-05-30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8B9DED0B-BA23-4D49-9944-C420C36E3F5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EBD6E46-082A-488A-B507-08943ECEC6F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F9B66E-A506-4F32-84E5-F344782BD9B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605079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241D578C-5341-4F14-ACA5-8171710A824A}"/>
              </a:ext>
            </a:extLst>
          </p:cNvPr>
          <p:cNvSpPr/>
          <p:nvPr/>
        </p:nvSpPr>
        <p:spPr>
          <a:xfrm>
            <a:off x="4959104" y="2090607"/>
            <a:ext cx="2589694" cy="2589694"/>
          </a:xfrm>
          <a:prstGeom prst="rect">
            <a:avLst/>
          </a:prstGeom>
          <a:solidFill>
            <a:srgbClr val="D1DAE7"/>
          </a:solidFill>
          <a:ln w="139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E16D76B-05D0-428E-B6A2-D9D2121259A8}"/>
              </a:ext>
            </a:extLst>
          </p:cNvPr>
          <p:cNvSpPr txBox="1"/>
          <p:nvPr/>
        </p:nvSpPr>
        <p:spPr>
          <a:xfrm>
            <a:off x="5048282" y="5388065"/>
            <a:ext cx="209544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dirty="0">
                <a:solidFill>
                  <a:schemeClr val="accent4">
                    <a:lumMod val="50000"/>
                  </a:schemeClr>
                </a:solidFill>
              </a:rPr>
              <a:t>202010057 </a:t>
            </a:r>
            <a:r>
              <a:rPr lang="ko-KR" altLang="en-US" dirty="0">
                <a:solidFill>
                  <a:schemeClr val="accent4">
                    <a:lumMod val="50000"/>
                  </a:schemeClr>
                </a:solidFill>
              </a:rPr>
              <a:t>최아름</a:t>
            </a:r>
            <a:endParaRPr lang="en-US" altLang="ko-KR" dirty="0">
              <a:solidFill>
                <a:schemeClr val="accent4">
                  <a:lumMod val="50000"/>
                </a:schemeClr>
              </a:solidFill>
            </a:endParaRPr>
          </a:p>
          <a:p>
            <a:pPr algn="ctr"/>
            <a:r>
              <a:rPr lang="en-US" altLang="ko-KR" dirty="0">
                <a:solidFill>
                  <a:schemeClr val="accent4">
                    <a:lumMod val="50000"/>
                  </a:schemeClr>
                </a:solidFill>
              </a:rPr>
              <a:t>201910065 </a:t>
            </a:r>
            <a:r>
              <a:rPr lang="ko-KR" altLang="en-US" dirty="0">
                <a:solidFill>
                  <a:schemeClr val="accent4">
                    <a:lumMod val="50000"/>
                  </a:schemeClr>
                </a:solidFill>
              </a:rPr>
              <a:t>김정빈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20B2229-A196-43A3-8388-12031402E4B0}"/>
              </a:ext>
            </a:extLst>
          </p:cNvPr>
          <p:cNvSpPr txBox="1"/>
          <p:nvPr/>
        </p:nvSpPr>
        <p:spPr>
          <a:xfrm>
            <a:off x="2628900" y="4847650"/>
            <a:ext cx="6934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spc="-150" dirty="0" err="1">
                <a:solidFill>
                  <a:schemeClr val="accent4">
                    <a:lumMod val="50000"/>
                  </a:schemeClr>
                </a:solidFill>
                <a:latin typeface="+mj-ea"/>
                <a:ea typeface="+mj-ea"/>
              </a:rPr>
              <a:t>더본코리아</a:t>
            </a:r>
            <a:r>
              <a:rPr lang="ko-KR" altLang="en-US" sz="2400" spc="-150" dirty="0">
                <a:solidFill>
                  <a:schemeClr val="accent4">
                    <a:lumMod val="50000"/>
                  </a:schemeClr>
                </a:solidFill>
                <a:latin typeface="+mj-ea"/>
                <a:ea typeface="+mj-ea"/>
              </a:rPr>
              <a:t> 기업 재무분석</a:t>
            </a: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0F8DA3FA-A923-4EC7-9E49-9F6F21714EE0}"/>
              </a:ext>
            </a:extLst>
          </p:cNvPr>
          <p:cNvSpPr/>
          <p:nvPr/>
        </p:nvSpPr>
        <p:spPr>
          <a:xfrm>
            <a:off x="4434864" y="1548685"/>
            <a:ext cx="2589694" cy="2589694"/>
          </a:xfrm>
          <a:prstGeom prst="rect">
            <a:avLst/>
          </a:prstGeom>
          <a:solidFill>
            <a:srgbClr val="FDD9D4"/>
          </a:solidFill>
          <a:ln w="139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DE803AEA-FD6E-4A45-A51D-A7C940C7B3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4665" y="2591252"/>
            <a:ext cx="2501291" cy="10050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952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그룹 30">
            <a:extLst>
              <a:ext uri="{FF2B5EF4-FFF2-40B4-BE49-F238E27FC236}">
                <a16:creationId xmlns:a16="http://schemas.microsoft.com/office/drawing/2014/main" id="{A19EED08-DF4B-4AE6-B6A6-799A0B428AED}"/>
              </a:ext>
            </a:extLst>
          </p:cNvPr>
          <p:cNvGrpSpPr/>
          <p:nvPr/>
        </p:nvGrpSpPr>
        <p:grpSpPr>
          <a:xfrm>
            <a:off x="962026" y="840745"/>
            <a:ext cx="2486024" cy="830997"/>
            <a:chOff x="1323976" y="2349519"/>
            <a:chExt cx="2486024" cy="830997"/>
          </a:xfrm>
        </p:grpSpPr>
        <p:sp>
          <p:nvSpPr>
            <p:cNvPr id="32" name="모서리가 둥근 직사각형 14">
              <a:extLst>
                <a:ext uri="{FF2B5EF4-FFF2-40B4-BE49-F238E27FC236}">
                  <a16:creationId xmlns:a16="http://schemas.microsoft.com/office/drawing/2014/main" id="{B08C5A83-CE23-4402-BC19-015DB533E94E}"/>
                </a:ext>
              </a:extLst>
            </p:cNvPr>
            <p:cNvSpPr/>
            <p:nvPr/>
          </p:nvSpPr>
          <p:spPr>
            <a:xfrm>
              <a:off x="1323976" y="2453461"/>
              <a:ext cx="2486024" cy="623114"/>
            </a:xfrm>
            <a:prstGeom prst="roundRect">
              <a:avLst>
                <a:gd name="adj" fmla="val 13829"/>
              </a:avLst>
            </a:prstGeom>
            <a:solidFill>
              <a:schemeClr val="tx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F885341C-5049-4C80-A768-74C024D12F6B}"/>
                </a:ext>
              </a:extLst>
            </p:cNvPr>
            <p:cNvSpPr txBox="1"/>
            <p:nvPr/>
          </p:nvSpPr>
          <p:spPr>
            <a:xfrm>
              <a:off x="1524001" y="2349519"/>
              <a:ext cx="208597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4800" spc="-150" dirty="0"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Index</a:t>
              </a:r>
              <a:endParaRPr lang="ko-KR" altLang="en-US" sz="4800" spc="-1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grpSp>
        <p:nvGrpSpPr>
          <p:cNvPr id="34" name="그룹 33">
            <a:extLst>
              <a:ext uri="{FF2B5EF4-FFF2-40B4-BE49-F238E27FC236}">
                <a16:creationId xmlns:a16="http://schemas.microsoft.com/office/drawing/2014/main" id="{F2780654-93D7-4783-B5EA-8BBD6E29DC85}"/>
              </a:ext>
            </a:extLst>
          </p:cNvPr>
          <p:cNvGrpSpPr/>
          <p:nvPr/>
        </p:nvGrpSpPr>
        <p:grpSpPr>
          <a:xfrm>
            <a:off x="2924176" y="2332830"/>
            <a:ext cx="6524624" cy="707887"/>
            <a:chOff x="1466851" y="2609055"/>
            <a:chExt cx="6524624" cy="707887"/>
          </a:xfrm>
        </p:grpSpPr>
        <p:sp>
          <p:nvSpPr>
            <p:cNvPr id="35" name="모서리가 둥근 직사각형 17">
              <a:extLst>
                <a:ext uri="{FF2B5EF4-FFF2-40B4-BE49-F238E27FC236}">
                  <a16:creationId xmlns:a16="http://schemas.microsoft.com/office/drawing/2014/main" id="{D2821EF0-710A-41B0-8104-1E632315DFA3}"/>
                </a:ext>
              </a:extLst>
            </p:cNvPr>
            <p:cNvSpPr/>
            <p:nvPr/>
          </p:nvSpPr>
          <p:spPr>
            <a:xfrm>
              <a:off x="1466851" y="2618580"/>
              <a:ext cx="609600" cy="667545"/>
            </a:xfrm>
            <a:prstGeom prst="roundRect">
              <a:avLst>
                <a:gd name="adj" fmla="val 13829"/>
              </a:avLst>
            </a:prstGeom>
            <a:solidFill>
              <a:srgbClr val="FDD9D4"/>
            </a:solidFill>
            <a:ln w="444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05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7CE133F3-07AB-4842-9022-931C747FC0F0}"/>
                </a:ext>
              </a:extLst>
            </p:cNvPr>
            <p:cNvSpPr txBox="1"/>
            <p:nvPr/>
          </p:nvSpPr>
          <p:spPr>
            <a:xfrm>
              <a:off x="2495550" y="2609055"/>
              <a:ext cx="5495925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4000" spc="-150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기업소개</a:t>
              </a:r>
            </a:p>
          </p:txBody>
        </p:sp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id="{BE5E8AB4-DA98-458E-BAC0-73D0C6F9633F}"/>
                </a:ext>
              </a:extLst>
            </p:cNvPr>
            <p:cNvSpPr txBox="1"/>
            <p:nvPr/>
          </p:nvSpPr>
          <p:spPr>
            <a:xfrm>
              <a:off x="1576388" y="2609056"/>
              <a:ext cx="385762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4000" spc="-150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1</a:t>
              </a:r>
              <a:endParaRPr lang="ko-KR" altLang="en-US" sz="4000" spc="-150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grpSp>
        <p:nvGrpSpPr>
          <p:cNvPr id="38" name="그룹 37">
            <a:extLst>
              <a:ext uri="{FF2B5EF4-FFF2-40B4-BE49-F238E27FC236}">
                <a16:creationId xmlns:a16="http://schemas.microsoft.com/office/drawing/2014/main" id="{EDB719F4-3D3F-47A7-8D87-137B1D3913ED}"/>
              </a:ext>
            </a:extLst>
          </p:cNvPr>
          <p:cNvGrpSpPr/>
          <p:nvPr/>
        </p:nvGrpSpPr>
        <p:grpSpPr>
          <a:xfrm>
            <a:off x="2924176" y="3491556"/>
            <a:ext cx="6524624" cy="707887"/>
            <a:chOff x="1466851" y="2609055"/>
            <a:chExt cx="6524624" cy="707887"/>
          </a:xfrm>
        </p:grpSpPr>
        <p:sp>
          <p:nvSpPr>
            <p:cNvPr id="39" name="모서리가 둥근 직사각형 21">
              <a:extLst>
                <a:ext uri="{FF2B5EF4-FFF2-40B4-BE49-F238E27FC236}">
                  <a16:creationId xmlns:a16="http://schemas.microsoft.com/office/drawing/2014/main" id="{B918402F-9277-4E09-8106-8EAD48D132EA}"/>
                </a:ext>
              </a:extLst>
            </p:cNvPr>
            <p:cNvSpPr/>
            <p:nvPr/>
          </p:nvSpPr>
          <p:spPr>
            <a:xfrm>
              <a:off x="1466851" y="2618580"/>
              <a:ext cx="609600" cy="667545"/>
            </a:xfrm>
            <a:prstGeom prst="roundRect">
              <a:avLst>
                <a:gd name="adj" fmla="val 13829"/>
              </a:avLst>
            </a:prstGeom>
            <a:solidFill>
              <a:srgbClr val="FFE576"/>
            </a:solidFill>
            <a:ln w="444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05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AE7336A1-DA88-41FE-8907-F371B1AB6168}"/>
                </a:ext>
              </a:extLst>
            </p:cNvPr>
            <p:cNvSpPr txBox="1"/>
            <p:nvPr/>
          </p:nvSpPr>
          <p:spPr>
            <a:xfrm>
              <a:off x="2495550" y="2609055"/>
              <a:ext cx="5495925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4000" spc="-150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재무제표</a:t>
              </a:r>
            </a:p>
          </p:txBody>
        </p:sp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4A023799-E65F-4FB8-A67C-E9E972433AB1}"/>
                </a:ext>
              </a:extLst>
            </p:cNvPr>
            <p:cNvSpPr txBox="1"/>
            <p:nvPr/>
          </p:nvSpPr>
          <p:spPr>
            <a:xfrm>
              <a:off x="1528763" y="2609056"/>
              <a:ext cx="385762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4000" spc="-150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2</a:t>
              </a:r>
              <a:endParaRPr lang="ko-KR" altLang="en-US" sz="4000" spc="-150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grpSp>
        <p:nvGrpSpPr>
          <p:cNvPr id="42" name="그룹 41">
            <a:extLst>
              <a:ext uri="{FF2B5EF4-FFF2-40B4-BE49-F238E27FC236}">
                <a16:creationId xmlns:a16="http://schemas.microsoft.com/office/drawing/2014/main" id="{E551FF29-9B69-48BE-8D4E-9EF5997F5641}"/>
              </a:ext>
            </a:extLst>
          </p:cNvPr>
          <p:cNvGrpSpPr/>
          <p:nvPr/>
        </p:nvGrpSpPr>
        <p:grpSpPr>
          <a:xfrm>
            <a:off x="2924176" y="4650282"/>
            <a:ext cx="6524624" cy="707887"/>
            <a:chOff x="1466851" y="2609055"/>
            <a:chExt cx="6524624" cy="707887"/>
          </a:xfrm>
        </p:grpSpPr>
        <p:sp>
          <p:nvSpPr>
            <p:cNvPr id="43" name="모서리가 둥근 직사각형 25">
              <a:extLst>
                <a:ext uri="{FF2B5EF4-FFF2-40B4-BE49-F238E27FC236}">
                  <a16:creationId xmlns:a16="http://schemas.microsoft.com/office/drawing/2014/main" id="{2E4FEA23-72BB-41CD-BE11-F6D13D101F49}"/>
                </a:ext>
              </a:extLst>
            </p:cNvPr>
            <p:cNvSpPr/>
            <p:nvPr/>
          </p:nvSpPr>
          <p:spPr>
            <a:xfrm>
              <a:off x="1466851" y="2618580"/>
              <a:ext cx="609600" cy="667545"/>
            </a:xfrm>
            <a:prstGeom prst="roundRect">
              <a:avLst>
                <a:gd name="adj" fmla="val 13829"/>
              </a:avLst>
            </a:prstGeom>
            <a:solidFill>
              <a:srgbClr val="D1DAE7"/>
            </a:solidFill>
            <a:ln w="444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05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id="{46AB0920-6501-41BB-9C64-AABDFD1ABFEC}"/>
                </a:ext>
              </a:extLst>
            </p:cNvPr>
            <p:cNvSpPr txBox="1"/>
            <p:nvPr/>
          </p:nvSpPr>
          <p:spPr>
            <a:xfrm>
              <a:off x="2495550" y="2609055"/>
              <a:ext cx="5495925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4000" spc="-150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재무분석</a:t>
              </a:r>
            </a:p>
          </p:txBody>
        </p:sp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4C0CE92A-D0C5-4111-8698-D4D11EA428CE}"/>
                </a:ext>
              </a:extLst>
            </p:cNvPr>
            <p:cNvSpPr txBox="1"/>
            <p:nvPr/>
          </p:nvSpPr>
          <p:spPr>
            <a:xfrm>
              <a:off x="1538288" y="2609056"/>
              <a:ext cx="385762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4000" spc="-150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3</a:t>
              </a:r>
              <a:endParaRPr lang="ko-KR" altLang="en-US" sz="4000" spc="-150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43622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FD27475A-FB44-45B8-A8EA-787D9F9F89C1}"/>
              </a:ext>
            </a:extLst>
          </p:cNvPr>
          <p:cNvSpPr/>
          <p:nvPr/>
        </p:nvSpPr>
        <p:spPr>
          <a:xfrm>
            <a:off x="894080" y="955040"/>
            <a:ext cx="5029200" cy="5029200"/>
          </a:xfrm>
          <a:prstGeom prst="rect">
            <a:avLst/>
          </a:prstGeom>
          <a:solidFill>
            <a:srgbClr val="FDD9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8F1EF4E5-8B6C-4044-98D4-4CE9EBEEE068}"/>
              </a:ext>
            </a:extLst>
          </p:cNvPr>
          <p:cNvSpPr/>
          <p:nvPr/>
        </p:nvSpPr>
        <p:spPr>
          <a:xfrm>
            <a:off x="3972560" y="1412240"/>
            <a:ext cx="2824480" cy="2824480"/>
          </a:xfrm>
          <a:prstGeom prst="rect">
            <a:avLst/>
          </a:prstGeom>
          <a:solidFill>
            <a:srgbClr val="FDEB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4076CC6-2716-492F-97EA-92157CB90CF8}"/>
              </a:ext>
            </a:extLst>
          </p:cNvPr>
          <p:cNvSpPr txBox="1"/>
          <p:nvPr/>
        </p:nvSpPr>
        <p:spPr>
          <a:xfrm>
            <a:off x="7998083" y="2418080"/>
            <a:ext cx="187743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b="1" spc="-300" dirty="0">
                <a:solidFill>
                  <a:schemeClr val="accent4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기업소개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CB23695-8A31-40A6-B134-9546AED4FADD}"/>
              </a:ext>
            </a:extLst>
          </p:cNvPr>
          <p:cNvSpPr txBox="1"/>
          <p:nvPr/>
        </p:nvSpPr>
        <p:spPr>
          <a:xfrm>
            <a:off x="6027376" y="1633249"/>
            <a:ext cx="665567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6600" b="1" dirty="0">
                <a:solidFill>
                  <a:schemeClr val="bg1">
                    <a:lumMod val="50000"/>
                  </a:schemeClr>
                </a:solidFill>
              </a:rPr>
              <a:t>1</a:t>
            </a:r>
            <a:endParaRPr lang="ko-KR" altLang="en-US" sz="6600" b="1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4622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B1985EEF-2AD8-452A-AD82-3BF8C0CCB759}"/>
              </a:ext>
            </a:extLst>
          </p:cNvPr>
          <p:cNvSpPr/>
          <p:nvPr/>
        </p:nvSpPr>
        <p:spPr>
          <a:xfrm>
            <a:off x="720000" y="1049009"/>
            <a:ext cx="5760000" cy="1080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82363163-7A23-46FA-8BFB-C5C551676293}"/>
              </a:ext>
            </a:extLst>
          </p:cNvPr>
          <p:cNvSpPr/>
          <p:nvPr/>
        </p:nvSpPr>
        <p:spPr>
          <a:xfrm>
            <a:off x="0" y="1049009"/>
            <a:ext cx="720000" cy="108000"/>
          </a:xfrm>
          <a:prstGeom prst="rect">
            <a:avLst/>
          </a:prstGeom>
          <a:solidFill>
            <a:srgbClr val="FDD9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6E7AF03-AAFA-4B21-94E6-D43D71719920}"/>
              </a:ext>
            </a:extLst>
          </p:cNvPr>
          <p:cNvSpPr txBox="1"/>
          <p:nvPr/>
        </p:nvSpPr>
        <p:spPr>
          <a:xfrm>
            <a:off x="720000" y="264210"/>
            <a:ext cx="5760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spc="-300" dirty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기업소개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F6A287E-578E-4555-9C9F-5642B2F6187E}"/>
              </a:ext>
            </a:extLst>
          </p:cNvPr>
          <p:cNvSpPr txBox="1"/>
          <p:nvPr/>
        </p:nvSpPr>
        <p:spPr>
          <a:xfrm>
            <a:off x="185879" y="140640"/>
            <a:ext cx="54213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800" b="1" dirty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endParaRPr lang="ko-KR" altLang="en-US" sz="4800" b="1" dirty="0">
              <a:solidFill>
                <a:schemeClr val="bg1">
                  <a:lumMod val="5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8" name="모서리가 둥근 직사각형 35">
            <a:extLst>
              <a:ext uri="{FF2B5EF4-FFF2-40B4-BE49-F238E27FC236}">
                <a16:creationId xmlns:a16="http://schemas.microsoft.com/office/drawing/2014/main" id="{64D178F6-7C38-4411-BDF7-CCCA431C1455}"/>
              </a:ext>
            </a:extLst>
          </p:cNvPr>
          <p:cNvSpPr/>
          <p:nvPr/>
        </p:nvSpPr>
        <p:spPr>
          <a:xfrm>
            <a:off x="1162052" y="2119312"/>
            <a:ext cx="3248024" cy="4100513"/>
          </a:xfrm>
          <a:prstGeom prst="roundRect">
            <a:avLst>
              <a:gd name="adj" fmla="val 8436"/>
            </a:avLst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59" name="그림 58">
            <a:extLst>
              <a:ext uri="{FF2B5EF4-FFF2-40B4-BE49-F238E27FC236}">
                <a16:creationId xmlns:a16="http://schemas.microsoft.com/office/drawing/2014/main" id="{999B49C4-9ED8-43FD-AE34-2E775F23BB65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357448" y="2296039"/>
            <a:ext cx="2857232" cy="2857232"/>
          </a:xfrm>
          <a:prstGeom prst="roundRect">
            <a:avLst>
              <a:gd name="adj" fmla="val 6666"/>
            </a:avLst>
          </a:prstGeom>
          <a:ln>
            <a:solidFill>
              <a:schemeClr val="bg2">
                <a:lumMod val="90000"/>
              </a:schemeClr>
            </a:solidFill>
          </a:ln>
        </p:spPr>
      </p:pic>
      <p:sp>
        <p:nvSpPr>
          <p:cNvPr id="60" name="TextBox 59">
            <a:extLst>
              <a:ext uri="{FF2B5EF4-FFF2-40B4-BE49-F238E27FC236}">
                <a16:creationId xmlns:a16="http://schemas.microsoft.com/office/drawing/2014/main" id="{09BA3728-0506-421D-A423-8E34FA6A9A3C}"/>
              </a:ext>
            </a:extLst>
          </p:cNvPr>
          <p:cNvSpPr txBox="1"/>
          <p:nvPr/>
        </p:nvSpPr>
        <p:spPr>
          <a:xfrm>
            <a:off x="1225022" y="1495410"/>
            <a:ext cx="19621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000" spc="-15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Photo</a:t>
            </a:r>
            <a:endParaRPr lang="ko-KR" altLang="en-US" sz="4000" spc="-15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E24199C7-D444-49C2-9A1E-2CB9058BA86A}"/>
              </a:ext>
            </a:extLst>
          </p:cNvPr>
          <p:cNvSpPr txBox="1"/>
          <p:nvPr/>
        </p:nvSpPr>
        <p:spPr>
          <a:xfrm>
            <a:off x="1357448" y="5290670"/>
            <a:ext cx="2857232" cy="7728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ko-KR" altLang="en-US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더본코리아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대표이사</a:t>
            </a:r>
            <a:endParaRPr lang="en-US" altLang="ko-KR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>
              <a:lnSpc>
                <a:spcPct val="130000"/>
              </a:lnSpc>
            </a:pP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백 종 원</a:t>
            </a:r>
          </a:p>
        </p:txBody>
      </p:sp>
      <p:cxnSp>
        <p:nvCxnSpPr>
          <p:cNvPr id="62" name="직선 화살표 연결선 61">
            <a:extLst>
              <a:ext uri="{FF2B5EF4-FFF2-40B4-BE49-F238E27FC236}">
                <a16:creationId xmlns:a16="http://schemas.microsoft.com/office/drawing/2014/main" id="{935C4E36-2760-447E-89AD-9552C06CB4A3}"/>
              </a:ext>
            </a:extLst>
          </p:cNvPr>
          <p:cNvCxnSpPr/>
          <p:nvPr/>
        </p:nvCxnSpPr>
        <p:spPr>
          <a:xfrm>
            <a:off x="4972050" y="2471223"/>
            <a:ext cx="6092825" cy="0"/>
          </a:xfrm>
          <a:prstGeom prst="straightConnector1">
            <a:avLst/>
          </a:prstGeom>
          <a:ln w="15875">
            <a:solidFill>
              <a:schemeClr val="tx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직선 화살표 연결선 62">
            <a:extLst>
              <a:ext uri="{FF2B5EF4-FFF2-40B4-BE49-F238E27FC236}">
                <a16:creationId xmlns:a16="http://schemas.microsoft.com/office/drawing/2014/main" id="{1AFBE5AD-2114-4D66-AAE5-A834ED8CA390}"/>
              </a:ext>
            </a:extLst>
          </p:cNvPr>
          <p:cNvCxnSpPr/>
          <p:nvPr/>
        </p:nvCxnSpPr>
        <p:spPr>
          <a:xfrm>
            <a:off x="4972050" y="3111303"/>
            <a:ext cx="6092825" cy="0"/>
          </a:xfrm>
          <a:prstGeom prst="straightConnector1">
            <a:avLst/>
          </a:prstGeom>
          <a:ln w="15875">
            <a:solidFill>
              <a:schemeClr val="tx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직선 화살표 연결선 63">
            <a:extLst>
              <a:ext uri="{FF2B5EF4-FFF2-40B4-BE49-F238E27FC236}">
                <a16:creationId xmlns:a16="http://schemas.microsoft.com/office/drawing/2014/main" id="{36E95F86-62F9-4064-AB04-0E8D0BEF7FBF}"/>
              </a:ext>
            </a:extLst>
          </p:cNvPr>
          <p:cNvCxnSpPr/>
          <p:nvPr/>
        </p:nvCxnSpPr>
        <p:spPr>
          <a:xfrm>
            <a:off x="4972050" y="3751383"/>
            <a:ext cx="6092825" cy="0"/>
          </a:xfrm>
          <a:prstGeom prst="straightConnector1">
            <a:avLst/>
          </a:prstGeom>
          <a:ln w="15875">
            <a:solidFill>
              <a:schemeClr val="tx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직선 화살표 연결선 75">
            <a:extLst>
              <a:ext uri="{FF2B5EF4-FFF2-40B4-BE49-F238E27FC236}">
                <a16:creationId xmlns:a16="http://schemas.microsoft.com/office/drawing/2014/main" id="{8C3AC47C-AB7A-4B25-AD17-E847E5341864}"/>
              </a:ext>
            </a:extLst>
          </p:cNvPr>
          <p:cNvCxnSpPr/>
          <p:nvPr/>
        </p:nvCxnSpPr>
        <p:spPr>
          <a:xfrm>
            <a:off x="4972050" y="4391463"/>
            <a:ext cx="6092825" cy="0"/>
          </a:xfrm>
          <a:prstGeom prst="straightConnector1">
            <a:avLst/>
          </a:prstGeom>
          <a:ln w="15875">
            <a:solidFill>
              <a:schemeClr val="tx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직선 화살표 연결선 76">
            <a:extLst>
              <a:ext uri="{FF2B5EF4-FFF2-40B4-BE49-F238E27FC236}">
                <a16:creationId xmlns:a16="http://schemas.microsoft.com/office/drawing/2014/main" id="{26E8312B-CEEB-49D9-8F3F-026505A5A056}"/>
              </a:ext>
            </a:extLst>
          </p:cNvPr>
          <p:cNvCxnSpPr/>
          <p:nvPr/>
        </p:nvCxnSpPr>
        <p:spPr>
          <a:xfrm>
            <a:off x="4972050" y="5031543"/>
            <a:ext cx="6092825" cy="0"/>
          </a:xfrm>
          <a:prstGeom prst="straightConnector1">
            <a:avLst/>
          </a:prstGeom>
          <a:ln w="15875">
            <a:solidFill>
              <a:schemeClr val="tx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>
            <a:extLst>
              <a:ext uri="{FF2B5EF4-FFF2-40B4-BE49-F238E27FC236}">
                <a16:creationId xmlns:a16="http://schemas.microsoft.com/office/drawing/2014/main" id="{AFCBE015-375C-4941-992C-4D7FDE2F7C40}"/>
              </a:ext>
            </a:extLst>
          </p:cNvPr>
          <p:cNvSpPr txBox="1"/>
          <p:nvPr/>
        </p:nvSpPr>
        <p:spPr>
          <a:xfrm>
            <a:off x="5158003" y="2119312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설립연도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C4B8B7B-D9E2-4F61-AC59-7DF7D4E35C84}"/>
              </a:ext>
            </a:extLst>
          </p:cNvPr>
          <p:cNvSpPr txBox="1"/>
          <p:nvPr/>
        </p:nvSpPr>
        <p:spPr>
          <a:xfrm>
            <a:off x="6480000" y="2119312"/>
            <a:ext cx="19271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1994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년 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월 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12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일</a:t>
            </a:r>
          </a:p>
        </p:txBody>
      </p:sp>
      <p:sp>
        <p:nvSpPr>
          <p:cNvPr id="79" name="TextBox 78">
            <a:extLst>
              <a:ext uri="{FF2B5EF4-FFF2-40B4-BE49-F238E27FC236}">
                <a16:creationId xmlns:a16="http://schemas.microsoft.com/office/drawing/2014/main" id="{7109085E-B585-4528-AC7F-6D5A3215ACAB}"/>
              </a:ext>
            </a:extLst>
          </p:cNvPr>
          <p:cNvSpPr txBox="1"/>
          <p:nvPr/>
        </p:nvSpPr>
        <p:spPr>
          <a:xfrm>
            <a:off x="5158003" y="2772662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본사위치</a:t>
            </a:r>
          </a:p>
        </p:txBody>
      </p:sp>
      <p:sp>
        <p:nvSpPr>
          <p:cNvPr id="94" name="TextBox 93">
            <a:extLst>
              <a:ext uri="{FF2B5EF4-FFF2-40B4-BE49-F238E27FC236}">
                <a16:creationId xmlns:a16="http://schemas.microsoft.com/office/drawing/2014/main" id="{794C0656-A36E-4B2E-B478-ADC951661911}"/>
              </a:ext>
            </a:extLst>
          </p:cNvPr>
          <p:cNvSpPr txBox="1"/>
          <p:nvPr/>
        </p:nvSpPr>
        <p:spPr>
          <a:xfrm>
            <a:off x="6480000" y="2772662"/>
            <a:ext cx="21130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서울특별시 강남구</a:t>
            </a:r>
          </a:p>
        </p:txBody>
      </p:sp>
      <p:sp>
        <p:nvSpPr>
          <p:cNvPr id="95" name="TextBox 94">
            <a:extLst>
              <a:ext uri="{FF2B5EF4-FFF2-40B4-BE49-F238E27FC236}">
                <a16:creationId xmlns:a16="http://schemas.microsoft.com/office/drawing/2014/main" id="{806D380F-5374-44EC-BE72-EA04B2A4A12C}"/>
              </a:ext>
            </a:extLst>
          </p:cNvPr>
          <p:cNvSpPr txBox="1"/>
          <p:nvPr/>
        </p:nvSpPr>
        <p:spPr>
          <a:xfrm>
            <a:off x="5158003" y="3426012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주요사업</a:t>
            </a:r>
          </a:p>
        </p:txBody>
      </p:sp>
      <p:sp>
        <p:nvSpPr>
          <p:cNvPr id="96" name="TextBox 95">
            <a:extLst>
              <a:ext uri="{FF2B5EF4-FFF2-40B4-BE49-F238E27FC236}">
                <a16:creationId xmlns:a16="http://schemas.microsoft.com/office/drawing/2014/main" id="{08D62B13-2076-424C-BDC9-8282DF78C0CD}"/>
              </a:ext>
            </a:extLst>
          </p:cNvPr>
          <p:cNvSpPr txBox="1"/>
          <p:nvPr/>
        </p:nvSpPr>
        <p:spPr>
          <a:xfrm>
            <a:off x="6480000" y="3426012"/>
            <a:ext cx="17027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요식업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숙박업</a:t>
            </a:r>
          </a:p>
        </p:txBody>
      </p:sp>
      <p:sp>
        <p:nvSpPr>
          <p:cNvPr id="118" name="TextBox 117">
            <a:extLst>
              <a:ext uri="{FF2B5EF4-FFF2-40B4-BE49-F238E27FC236}">
                <a16:creationId xmlns:a16="http://schemas.microsoft.com/office/drawing/2014/main" id="{39243B27-DC46-4E2C-BB58-7CBC35BF2A8C}"/>
              </a:ext>
            </a:extLst>
          </p:cNvPr>
          <p:cNvSpPr txBox="1"/>
          <p:nvPr/>
        </p:nvSpPr>
        <p:spPr>
          <a:xfrm>
            <a:off x="5158003" y="4035401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매출액</a:t>
            </a:r>
          </a:p>
        </p:txBody>
      </p:sp>
      <p:sp>
        <p:nvSpPr>
          <p:cNvPr id="119" name="TextBox 118">
            <a:extLst>
              <a:ext uri="{FF2B5EF4-FFF2-40B4-BE49-F238E27FC236}">
                <a16:creationId xmlns:a16="http://schemas.microsoft.com/office/drawing/2014/main" id="{45B0AE6E-6CE4-4991-92E5-5E8EAA235DE9}"/>
              </a:ext>
            </a:extLst>
          </p:cNvPr>
          <p:cNvSpPr txBox="1"/>
          <p:nvPr/>
        </p:nvSpPr>
        <p:spPr>
          <a:xfrm>
            <a:off x="6480000" y="4035401"/>
            <a:ext cx="19335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1,507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억원 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(2020)</a:t>
            </a:r>
            <a:endParaRPr lang="ko-KR" altLang="en-US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20" name="TextBox 119">
            <a:extLst>
              <a:ext uri="{FF2B5EF4-FFF2-40B4-BE49-F238E27FC236}">
                <a16:creationId xmlns:a16="http://schemas.microsoft.com/office/drawing/2014/main" id="{C13F0CEA-4FF2-4B5F-B6CA-1BD665094D14}"/>
              </a:ext>
            </a:extLst>
          </p:cNvPr>
          <p:cNvSpPr txBox="1"/>
          <p:nvPr/>
        </p:nvSpPr>
        <p:spPr>
          <a:xfrm>
            <a:off x="5158003" y="4689459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영업이익</a:t>
            </a:r>
          </a:p>
        </p:txBody>
      </p:sp>
      <p:sp>
        <p:nvSpPr>
          <p:cNvPr id="121" name="TextBox 120">
            <a:extLst>
              <a:ext uri="{FF2B5EF4-FFF2-40B4-BE49-F238E27FC236}">
                <a16:creationId xmlns:a16="http://schemas.microsoft.com/office/drawing/2014/main" id="{75B8E32D-3A8D-47A2-A18F-080FA04C2A36}"/>
              </a:ext>
            </a:extLst>
          </p:cNvPr>
          <p:cNvSpPr txBox="1"/>
          <p:nvPr/>
        </p:nvSpPr>
        <p:spPr>
          <a:xfrm>
            <a:off x="6480000" y="4689459"/>
            <a:ext cx="16289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82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억원 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(2020)</a:t>
            </a:r>
            <a:endParaRPr lang="ko-KR" altLang="en-US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pSp>
        <p:nvGrpSpPr>
          <p:cNvPr id="122" name="그룹 121">
            <a:extLst>
              <a:ext uri="{FF2B5EF4-FFF2-40B4-BE49-F238E27FC236}">
                <a16:creationId xmlns:a16="http://schemas.microsoft.com/office/drawing/2014/main" id="{3274B0D7-D815-41B7-9A9B-D1B48D547DF2}"/>
              </a:ext>
            </a:extLst>
          </p:cNvPr>
          <p:cNvGrpSpPr/>
          <p:nvPr/>
        </p:nvGrpSpPr>
        <p:grpSpPr>
          <a:xfrm>
            <a:off x="4975384" y="5343517"/>
            <a:ext cx="6092825" cy="1008262"/>
            <a:chOff x="2600960" y="1609804"/>
            <a:chExt cx="6077771" cy="4429497"/>
          </a:xfrm>
        </p:grpSpPr>
        <p:sp>
          <p:nvSpPr>
            <p:cNvPr id="123" name="TextBox 122">
              <a:extLst>
                <a:ext uri="{FF2B5EF4-FFF2-40B4-BE49-F238E27FC236}">
                  <a16:creationId xmlns:a16="http://schemas.microsoft.com/office/drawing/2014/main" id="{A73C2ABB-EC07-4BDE-955F-A3E40C8B554B}"/>
                </a:ext>
              </a:extLst>
            </p:cNvPr>
            <p:cNvSpPr txBox="1"/>
            <p:nvPr/>
          </p:nvSpPr>
          <p:spPr>
            <a:xfrm>
              <a:off x="2600960" y="1609804"/>
              <a:ext cx="488278" cy="24898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5000" b="1" dirty="0">
                  <a:solidFill>
                    <a:schemeClr val="accent4">
                      <a:lumMod val="50000"/>
                    </a:schemeClr>
                  </a:solidFill>
                </a:rPr>
                <a:t>「</a:t>
              </a:r>
            </a:p>
          </p:txBody>
        </p:sp>
        <p:sp>
          <p:nvSpPr>
            <p:cNvPr id="124" name="TextBox 123">
              <a:extLst>
                <a:ext uri="{FF2B5EF4-FFF2-40B4-BE49-F238E27FC236}">
                  <a16:creationId xmlns:a16="http://schemas.microsoft.com/office/drawing/2014/main" id="{A3085E6B-EABB-4A43-84CF-C6E8B7385767}"/>
                </a:ext>
              </a:extLst>
            </p:cNvPr>
            <p:cNvSpPr txBox="1"/>
            <p:nvPr/>
          </p:nvSpPr>
          <p:spPr>
            <a:xfrm>
              <a:off x="8292287" y="3549484"/>
              <a:ext cx="386444" cy="24898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>
                <a:defRPr sz="13800">
                  <a:solidFill>
                    <a:srgbClr val="0194E7"/>
                  </a:solidFill>
                </a:defRPr>
              </a:lvl1pPr>
            </a:lstStyle>
            <a:p>
              <a:r>
                <a:rPr lang="ko-KR" altLang="en-US" sz="5000" b="1" dirty="0">
                  <a:solidFill>
                    <a:schemeClr val="accent4">
                      <a:lumMod val="50000"/>
                    </a:schemeClr>
                  </a:solidFill>
                </a:rPr>
                <a:t>」</a:t>
              </a:r>
            </a:p>
          </p:txBody>
        </p:sp>
      </p:grpSp>
      <p:sp>
        <p:nvSpPr>
          <p:cNvPr id="125" name="TextBox 124">
            <a:extLst>
              <a:ext uri="{FF2B5EF4-FFF2-40B4-BE49-F238E27FC236}">
                <a16:creationId xmlns:a16="http://schemas.microsoft.com/office/drawing/2014/main" id="{C99BADB4-CA0B-423B-BF64-05AB2EFE2D46}"/>
              </a:ext>
            </a:extLst>
          </p:cNvPr>
          <p:cNvSpPr txBox="1"/>
          <p:nvPr/>
        </p:nvSpPr>
        <p:spPr>
          <a:xfrm>
            <a:off x="5456651" y="5557731"/>
            <a:ext cx="5183100" cy="7832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10000"/>
              </a:lnSpc>
            </a:pPr>
            <a:r>
              <a:rPr lang="ko-KR" altLang="en-US" sz="1400" spc="-150" dirty="0">
                <a:solidFill>
                  <a:schemeClr val="accent4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착한 가격</a:t>
            </a:r>
            <a:r>
              <a:rPr lang="en-US" altLang="ko-KR" sz="1400" spc="-150" dirty="0">
                <a:solidFill>
                  <a:schemeClr val="accent4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400" spc="-150" dirty="0">
                <a:solidFill>
                  <a:schemeClr val="accent4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대중적인 메뉴의 브랜드를 운영하는 </a:t>
            </a:r>
            <a:r>
              <a:rPr lang="ko-KR" altLang="en-US" sz="1400" spc="-150" dirty="0" err="1">
                <a:solidFill>
                  <a:schemeClr val="accent4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더본코리아는</a:t>
            </a:r>
            <a:endParaRPr lang="en-US" altLang="ko-KR" sz="1400" spc="-150" dirty="0">
              <a:solidFill>
                <a:schemeClr val="accent4">
                  <a:lumMod val="5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>
              <a:lnSpc>
                <a:spcPct val="110000"/>
              </a:lnSpc>
            </a:pPr>
            <a:r>
              <a:rPr lang="ko-KR" altLang="en-US" sz="1400" spc="-150" dirty="0">
                <a:solidFill>
                  <a:schemeClr val="accent4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모든 고객께서 </a:t>
            </a:r>
            <a:r>
              <a:rPr lang="ko-KR" altLang="en-US" sz="1400" spc="-150" dirty="0" err="1">
                <a:solidFill>
                  <a:schemeClr val="accent4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부담없는</a:t>
            </a:r>
            <a:r>
              <a:rPr lang="ko-KR" altLang="en-US" sz="1400" spc="-150" dirty="0">
                <a:solidFill>
                  <a:schemeClr val="accent4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가격에 푸짐한 음식을 맛보고</a:t>
            </a:r>
            <a:r>
              <a:rPr lang="en-US" altLang="ko-KR" sz="1400" spc="-150" dirty="0">
                <a:solidFill>
                  <a:schemeClr val="accent4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</a:p>
          <a:p>
            <a:pPr algn="ctr">
              <a:lnSpc>
                <a:spcPct val="110000"/>
              </a:lnSpc>
            </a:pPr>
            <a:r>
              <a:rPr lang="ko-KR" altLang="en-US" sz="1400" spc="-150" dirty="0">
                <a:solidFill>
                  <a:schemeClr val="accent4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더불어 즐거움까지 느끼실 수 있는 한끼 식사를 만드는 것이 목표입니다</a:t>
            </a:r>
            <a:r>
              <a:rPr lang="en-US" altLang="ko-KR" sz="1400" spc="-150" dirty="0">
                <a:solidFill>
                  <a:schemeClr val="accent4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ko-KR" altLang="en-US" sz="1400" spc="-150" dirty="0">
              <a:solidFill>
                <a:schemeClr val="accent4">
                  <a:lumMod val="5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015815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B1985EEF-2AD8-452A-AD82-3BF8C0CCB759}"/>
              </a:ext>
            </a:extLst>
          </p:cNvPr>
          <p:cNvSpPr/>
          <p:nvPr/>
        </p:nvSpPr>
        <p:spPr>
          <a:xfrm>
            <a:off x="720000" y="1049009"/>
            <a:ext cx="5760000" cy="1080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82363163-7A23-46FA-8BFB-C5C551676293}"/>
              </a:ext>
            </a:extLst>
          </p:cNvPr>
          <p:cNvSpPr/>
          <p:nvPr/>
        </p:nvSpPr>
        <p:spPr>
          <a:xfrm>
            <a:off x="0" y="1049009"/>
            <a:ext cx="720000" cy="108000"/>
          </a:xfrm>
          <a:prstGeom prst="rect">
            <a:avLst/>
          </a:prstGeom>
          <a:solidFill>
            <a:srgbClr val="FDD9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6E7AF03-AAFA-4B21-94E6-D43D71719920}"/>
              </a:ext>
            </a:extLst>
          </p:cNvPr>
          <p:cNvSpPr txBox="1"/>
          <p:nvPr/>
        </p:nvSpPr>
        <p:spPr>
          <a:xfrm>
            <a:off x="720000" y="264210"/>
            <a:ext cx="5760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spc="-300" dirty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기업소개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F6A287E-578E-4555-9C9F-5642B2F6187E}"/>
              </a:ext>
            </a:extLst>
          </p:cNvPr>
          <p:cNvSpPr txBox="1"/>
          <p:nvPr/>
        </p:nvSpPr>
        <p:spPr>
          <a:xfrm>
            <a:off x="185879" y="140640"/>
            <a:ext cx="54213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800" b="1" dirty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endParaRPr lang="ko-KR" altLang="en-US" sz="4800" b="1" dirty="0">
              <a:solidFill>
                <a:schemeClr val="bg1">
                  <a:lumMod val="5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cxnSp>
        <p:nvCxnSpPr>
          <p:cNvPr id="23" name="직선 연결선 22">
            <a:extLst>
              <a:ext uri="{FF2B5EF4-FFF2-40B4-BE49-F238E27FC236}">
                <a16:creationId xmlns:a16="http://schemas.microsoft.com/office/drawing/2014/main" id="{CDBBC556-B623-4587-ABED-E15DC6C3619F}"/>
              </a:ext>
            </a:extLst>
          </p:cNvPr>
          <p:cNvCxnSpPr/>
          <p:nvPr/>
        </p:nvCxnSpPr>
        <p:spPr>
          <a:xfrm>
            <a:off x="0" y="3405188"/>
            <a:ext cx="12192000" cy="0"/>
          </a:xfrm>
          <a:prstGeom prst="line">
            <a:avLst/>
          </a:prstGeom>
          <a:ln w="57150">
            <a:solidFill>
              <a:srgbClr val="FDD9D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직선 연결선 23">
            <a:extLst>
              <a:ext uri="{FF2B5EF4-FFF2-40B4-BE49-F238E27FC236}">
                <a16:creationId xmlns:a16="http://schemas.microsoft.com/office/drawing/2014/main" id="{23087AD3-01A1-40B8-98B7-AF83E0E69609}"/>
              </a:ext>
            </a:extLst>
          </p:cNvPr>
          <p:cNvCxnSpPr/>
          <p:nvPr/>
        </p:nvCxnSpPr>
        <p:spPr>
          <a:xfrm flipV="1">
            <a:off x="160479" y="3388538"/>
            <a:ext cx="0" cy="719950"/>
          </a:xfrm>
          <a:prstGeom prst="line">
            <a:avLst/>
          </a:prstGeom>
          <a:ln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>
            <a:extLst>
              <a:ext uri="{FF2B5EF4-FFF2-40B4-BE49-F238E27FC236}">
                <a16:creationId xmlns:a16="http://schemas.microsoft.com/office/drawing/2014/main" id="{00A3D3EC-1AFC-408E-A387-59BBEB60D9B3}"/>
              </a:ext>
            </a:extLst>
          </p:cNvPr>
          <p:cNvSpPr txBox="1"/>
          <p:nvPr/>
        </p:nvSpPr>
        <p:spPr>
          <a:xfrm>
            <a:off x="185879" y="3785928"/>
            <a:ext cx="145905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1993, 1998</a:t>
            </a:r>
            <a:endParaRPr lang="ko-KR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58E63D68-3CF1-4F5B-8555-292C2E3F09C3}"/>
              </a:ext>
            </a:extLst>
          </p:cNvPr>
          <p:cNvSpPr txBox="1"/>
          <p:nvPr/>
        </p:nvSpPr>
        <p:spPr>
          <a:xfrm>
            <a:off x="536883" y="1927319"/>
            <a:ext cx="145905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defRPr>
            </a:lvl1pPr>
          </a:lstStyle>
          <a:p>
            <a:r>
              <a:rPr lang="en-US" altLang="ko-KR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2002, 2004</a:t>
            </a:r>
            <a:endParaRPr lang="ko-KR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cxnSp>
        <p:nvCxnSpPr>
          <p:cNvPr id="38" name="직선 연결선 37">
            <a:extLst>
              <a:ext uri="{FF2B5EF4-FFF2-40B4-BE49-F238E27FC236}">
                <a16:creationId xmlns:a16="http://schemas.microsoft.com/office/drawing/2014/main" id="{5470CE2C-7521-435C-AE99-9FA35FDAB83C}"/>
              </a:ext>
            </a:extLst>
          </p:cNvPr>
          <p:cNvCxnSpPr/>
          <p:nvPr/>
        </p:nvCxnSpPr>
        <p:spPr>
          <a:xfrm>
            <a:off x="422583" y="1947883"/>
            <a:ext cx="0" cy="1440000"/>
          </a:xfrm>
          <a:prstGeom prst="line">
            <a:avLst/>
          </a:prstGeom>
          <a:ln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TextBox 50">
            <a:extLst>
              <a:ext uri="{FF2B5EF4-FFF2-40B4-BE49-F238E27FC236}">
                <a16:creationId xmlns:a16="http://schemas.microsoft.com/office/drawing/2014/main" id="{9A8C7FEE-198C-467F-9987-344EB9B6E25E}"/>
              </a:ext>
            </a:extLst>
          </p:cNvPr>
          <p:cNvSpPr txBox="1"/>
          <p:nvPr/>
        </p:nvSpPr>
        <p:spPr>
          <a:xfrm>
            <a:off x="521791" y="2372884"/>
            <a:ext cx="78664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2002. 05</a:t>
            </a:r>
            <a:endParaRPr lang="ko-KR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92E45E9D-A1A9-4628-A338-34E8C1F67715}"/>
              </a:ext>
            </a:extLst>
          </p:cNvPr>
          <p:cNvSpPr txBox="1"/>
          <p:nvPr/>
        </p:nvSpPr>
        <p:spPr>
          <a:xfrm>
            <a:off x="1192235" y="2366559"/>
            <a:ext cx="159996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'</a:t>
            </a:r>
            <a:r>
              <a:rPr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본가</a:t>
            </a:r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’ </a:t>
            </a:r>
            <a:r>
              <a:rPr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브랜드 런칭</a:t>
            </a: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69553F72-E5E8-4D2E-B5CA-AE648CC7DD93}"/>
              </a:ext>
            </a:extLst>
          </p:cNvPr>
          <p:cNvSpPr txBox="1"/>
          <p:nvPr/>
        </p:nvSpPr>
        <p:spPr>
          <a:xfrm>
            <a:off x="267632" y="4273960"/>
            <a:ext cx="78664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1993. 04 </a:t>
            </a:r>
            <a:endParaRPr lang="ko-KR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84A917AE-458C-44B8-B8AE-9BE9CAEEE8C5}"/>
              </a:ext>
            </a:extLst>
          </p:cNvPr>
          <p:cNvSpPr txBox="1"/>
          <p:nvPr/>
        </p:nvSpPr>
        <p:spPr>
          <a:xfrm>
            <a:off x="938076" y="4267635"/>
            <a:ext cx="19539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‘</a:t>
            </a:r>
            <a:r>
              <a:rPr lang="ko-KR" alt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대패삼겹살</a:t>
            </a:r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’ </a:t>
            </a:r>
            <a:r>
              <a:rPr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개발 및</a:t>
            </a:r>
            <a:endParaRPr lang="en-US" altLang="ko-KR" sz="1200" dirty="0">
              <a:solidFill>
                <a:schemeClr val="tx1">
                  <a:lumMod val="75000"/>
                  <a:lumOff val="2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‘</a:t>
            </a:r>
            <a:r>
              <a:rPr lang="ko-KR" alt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원조쌈밥집</a:t>
            </a:r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‘ </a:t>
            </a:r>
            <a:r>
              <a:rPr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브랜드 런칭</a:t>
            </a: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8F50E91F-3BC1-4A11-9610-2F56842B9ACA}"/>
              </a:ext>
            </a:extLst>
          </p:cNvPr>
          <p:cNvSpPr txBox="1"/>
          <p:nvPr/>
        </p:nvSpPr>
        <p:spPr>
          <a:xfrm>
            <a:off x="283170" y="4813973"/>
            <a:ext cx="78664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1998. 07</a:t>
            </a:r>
            <a:endParaRPr lang="ko-KR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A785011E-C934-46B9-8996-159712C814A1}"/>
              </a:ext>
            </a:extLst>
          </p:cNvPr>
          <p:cNvSpPr txBox="1"/>
          <p:nvPr/>
        </p:nvSpPr>
        <p:spPr>
          <a:xfrm>
            <a:off x="953614" y="4807648"/>
            <a:ext cx="19384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‘</a:t>
            </a:r>
            <a:r>
              <a:rPr lang="ko-KR" alt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한신포차</a:t>
            </a:r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’ </a:t>
            </a:r>
            <a:r>
              <a:rPr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브랜드 런칭</a:t>
            </a:r>
            <a:endParaRPr lang="en-US" altLang="ko-KR" sz="1200" dirty="0">
              <a:solidFill>
                <a:schemeClr val="tx1">
                  <a:lumMod val="75000"/>
                  <a:lumOff val="2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'</a:t>
            </a:r>
            <a:r>
              <a:rPr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행복분식</a:t>
            </a:r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’ </a:t>
            </a:r>
            <a:r>
              <a:rPr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브랜드 런칭</a:t>
            </a:r>
            <a:endParaRPr lang="en-US" altLang="ko-KR" sz="1200" dirty="0">
              <a:solidFill>
                <a:schemeClr val="tx1">
                  <a:lumMod val="75000"/>
                  <a:lumOff val="2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CAAE9605-5DD5-49B2-A05E-E6D5DD56C858}"/>
              </a:ext>
            </a:extLst>
          </p:cNvPr>
          <p:cNvSpPr txBox="1"/>
          <p:nvPr/>
        </p:nvSpPr>
        <p:spPr>
          <a:xfrm>
            <a:off x="526242" y="2731645"/>
            <a:ext cx="78664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2004. 09</a:t>
            </a:r>
            <a:endParaRPr lang="ko-KR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C2AD067C-4159-4636-AB50-3D2AE912B884}"/>
              </a:ext>
            </a:extLst>
          </p:cNvPr>
          <p:cNvSpPr txBox="1"/>
          <p:nvPr/>
        </p:nvSpPr>
        <p:spPr>
          <a:xfrm>
            <a:off x="1196686" y="2725320"/>
            <a:ext cx="21226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‘</a:t>
            </a:r>
            <a:r>
              <a:rPr lang="ko-KR" alt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해물떡찜</a:t>
            </a:r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0410’ </a:t>
            </a:r>
            <a:r>
              <a:rPr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브랜드 런칭</a:t>
            </a:r>
          </a:p>
        </p:txBody>
      </p:sp>
      <p:cxnSp>
        <p:nvCxnSpPr>
          <p:cNvPr id="72" name="직선 연결선 71">
            <a:extLst>
              <a:ext uri="{FF2B5EF4-FFF2-40B4-BE49-F238E27FC236}">
                <a16:creationId xmlns:a16="http://schemas.microsoft.com/office/drawing/2014/main" id="{169E83A9-F1E5-4343-B75F-87DAF71E855B}"/>
              </a:ext>
            </a:extLst>
          </p:cNvPr>
          <p:cNvCxnSpPr/>
          <p:nvPr/>
        </p:nvCxnSpPr>
        <p:spPr>
          <a:xfrm flipV="1">
            <a:off x="2867483" y="3388538"/>
            <a:ext cx="0" cy="719950"/>
          </a:xfrm>
          <a:prstGeom prst="line">
            <a:avLst/>
          </a:prstGeom>
          <a:ln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3" name="TextBox 72">
            <a:extLst>
              <a:ext uri="{FF2B5EF4-FFF2-40B4-BE49-F238E27FC236}">
                <a16:creationId xmlns:a16="http://schemas.microsoft.com/office/drawing/2014/main" id="{F4E8F305-525A-46E4-841D-6AD3F16DCF1E}"/>
              </a:ext>
            </a:extLst>
          </p:cNvPr>
          <p:cNvSpPr txBox="1"/>
          <p:nvPr/>
        </p:nvSpPr>
        <p:spPr>
          <a:xfrm>
            <a:off x="2892883" y="3785928"/>
            <a:ext cx="74892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2005</a:t>
            </a:r>
            <a:endParaRPr lang="ko-KR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493F0BCD-41D2-4E26-B62A-0D1DFDC6563E}"/>
              </a:ext>
            </a:extLst>
          </p:cNvPr>
          <p:cNvSpPr txBox="1"/>
          <p:nvPr/>
        </p:nvSpPr>
        <p:spPr>
          <a:xfrm>
            <a:off x="2974636" y="4273960"/>
            <a:ext cx="78664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2005. 03</a:t>
            </a:r>
            <a:endParaRPr lang="ko-KR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A94A26E2-00C6-40BF-B96F-D1AC781EB8A0}"/>
              </a:ext>
            </a:extLst>
          </p:cNvPr>
          <p:cNvSpPr txBox="1"/>
          <p:nvPr/>
        </p:nvSpPr>
        <p:spPr>
          <a:xfrm>
            <a:off x="3645080" y="4267635"/>
            <a:ext cx="21865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청도 </a:t>
            </a:r>
            <a:r>
              <a:rPr lang="ko-KR" alt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더본식품</a:t>
            </a:r>
            <a:r>
              <a:rPr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유한공사 설립</a:t>
            </a:r>
            <a:endParaRPr lang="en-US" altLang="ko-KR" sz="1200" dirty="0">
              <a:solidFill>
                <a:schemeClr val="tx1">
                  <a:lumMod val="75000"/>
                  <a:lumOff val="2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중국 소스제조 공급회사</a:t>
            </a:r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</p:txBody>
      </p:sp>
      <p:sp>
        <p:nvSpPr>
          <p:cNvPr id="80" name="TextBox 79">
            <a:extLst>
              <a:ext uri="{FF2B5EF4-FFF2-40B4-BE49-F238E27FC236}">
                <a16:creationId xmlns:a16="http://schemas.microsoft.com/office/drawing/2014/main" id="{9B1C0D21-657D-441E-A074-7173F7ED0248}"/>
              </a:ext>
            </a:extLst>
          </p:cNvPr>
          <p:cNvSpPr txBox="1"/>
          <p:nvPr/>
        </p:nvSpPr>
        <p:spPr>
          <a:xfrm>
            <a:off x="2971362" y="4813972"/>
            <a:ext cx="78664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10</a:t>
            </a:r>
            <a:endParaRPr lang="ko-KR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id="{EEDD060B-B930-4174-847D-0C161CE127FF}"/>
              </a:ext>
            </a:extLst>
          </p:cNvPr>
          <p:cNvSpPr txBox="1"/>
          <p:nvPr/>
        </p:nvSpPr>
        <p:spPr>
          <a:xfrm>
            <a:off x="3641806" y="4807647"/>
            <a:ext cx="218653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'</a:t>
            </a:r>
            <a:r>
              <a:rPr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새마을식당</a:t>
            </a:r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’ </a:t>
            </a:r>
            <a:r>
              <a:rPr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브랜드 런칭</a:t>
            </a:r>
            <a:endParaRPr lang="en-US" altLang="ko-KR" sz="1200" dirty="0">
              <a:solidFill>
                <a:schemeClr val="tx1">
                  <a:lumMod val="75000"/>
                  <a:lumOff val="2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82" name="TextBox 81">
            <a:extLst>
              <a:ext uri="{FF2B5EF4-FFF2-40B4-BE49-F238E27FC236}">
                <a16:creationId xmlns:a16="http://schemas.microsoft.com/office/drawing/2014/main" id="{918C0CD5-C3A6-428D-BA14-03026884777B}"/>
              </a:ext>
            </a:extLst>
          </p:cNvPr>
          <p:cNvSpPr txBox="1"/>
          <p:nvPr/>
        </p:nvSpPr>
        <p:spPr>
          <a:xfrm>
            <a:off x="3477734" y="1913275"/>
            <a:ext cx="74892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defRPr>
            </a:lvl1pPr>
          </a:lstStyle>
          <a:p>
            <a:r>
              <a:rPr lang="en-US" altLang="ko-KR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2006</a:t>
            </a:r>
            <a:endParaRPr lang="ko-KR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cxnSp>
        <p:nvCxnSpPr>
          <p:cNvPr id="83" name="직선 연결선 82">
            <a:extLst>
              <a:ext uri="{FF2B5EF4-FFF2-40B4-BE49-F238E27FC236}">
                <a16:creationId xmlns:a16="http://schemas.microsoft.com/office/drawing/2014/main" id="{4B736AC2-135D-4038-865B-85600802E8E9}"/>
              </a:ext>
            </a:extLst>
          </p:cNvPr>
          <p:cNvCxnSpPr/>
          <p:nvPr/>
        </p:nvCxnSpPr>
        <p:spPr>
          <a:xfrm>
            <a:off x="3363434" y="1933839"/>
            <a:ext cx="0" cy="1440000"/>
          </a:xfrm>
          <a:prstGeom prst="line">
            <a:avLst/>
          </a:prstGeom>
          <a:ln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4" name="TextBox 83">
            <a:extLst>
              <a:ext uri="{FF2B5EF4-FFF2-40B4-BE49-F238E27FC236}">
                <a16:creationId xmlns:a16="http://schemas.microsoft.com/office/drawing/2014/main" id="{131FCC01-C11F-4CF5-8F45-B54F7332FBC2}"/>
              </a:ext>
            </a:extLst>
          </p:cNvPr>
          <p:cNvSpPr txBox="1"/>
          <p:nvPr/>
        </p:nvSpPr>
        <p:spPr>
          <a:xfrm>
            <a:off x="3462642" y="2314073"/>
            <a:ext cx="78664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2006. 02</a:t>
            </a:r>
            <a:endParaRPr lang="ko-KR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85" name="TextBox 84">
            <a:extLst>
              <a:ext uri="{FF2B5EF4-FFF2-40B4-BE49-F238E27FC236}">
                <a16:creationId xmlns:a16="http://schemas.microsoft.com/office/drawing/2014/main" id="{EBBFCC8F-E805-4DF4-A980-8FB42439072B}"/>
              </a:ext>
            </a:extLst>
          </p:cNvPr>
          <p:cNvSpPr txBox="1"/>
          <p:nvPr/>
        </p:nvSpPr>
        <p:spPr>
          <a:xfrm>
            <a:off x="4133087" y="2307748"/>
            <a:ext cx="15999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'</a:t>
            </a:r>
            <a:r>
              <a:rPr lang="ko-KR" alt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사각쌈채반</a:t>
            </a:r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’</a:t>
            </a:r>
          </a:p>
          <a:p>
            <a:r>
              <a:rPr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개발 및 디자인 등록</a:t>
            </a:r>
          </a:p>
        </p:txBody>
      </p:sp>
      <p:sp>
        <p:nvSpPr>
          <p:cNvPr id="86" name="TextBox 85">
            <a:extLst>
              <a:ext uri="{FF2B5EF4-FFF2-40B4-BE49-F238E27FC236}">
                <a16:creationId xmlns:a16="http://schemas.microsoft.com/office/drawing/2014/main" id="{4457C2EE-B7F5-46A8-A573-6A895F895AB9}"/>
              </a:ext>
            </a:extLst>
          </p:cNvPr>
          <p:cNvSpPr txBox="1"/>
          <p:nvPr/>
        </p:nvSpPr>
        <p:spPr>
          <a:xfrm>
            <a:off x="3467093" y="2816283"/>
            <a:ext cx="78664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06</a:t>
            </a:r>
            <a:endParaRPr lang="ko-KR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87" name="TextBox 86">
            <a:extLst>
              <a:ext uri="{FF2B5EF4-FFF2-40B4-BE49-F238E27FC236}">
                <a16:creationId xmlns:a16="http://schemas.microsoft.com/office/drawing/2014/main" id="{A0BC7975-62C5-4788-B4EA-4871D371ED98}"/>
              </a:ext>
            </a:extLst>
          </p:cNvPr>
          <p:cNvSpPr txBox="1"/>
          <p:nvPr/>
        </p:nvSpPr>
        <p:spPr>
          <a:xfrm>
            <a:off x="4137537" y="2809958"/>
            <a:ext cx="21226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‘</a:t>
            </a:r>
            <a:r>
              <a:rPr lang="ko-KR" alt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빽다방</a:t>
            </a:r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’ </a:t>
            </a:r>
            <a:r>
              <a:rPr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브랜드 런칭</a:t>
            </a:r>
          </a:p>
        </p:txBody>
      </p:sp>
      <p:sp>
        <p:nvSpPr>
          <p:cNvPr id="88" name="TextBox 87">
            <a:extLst>
              <a:ext uri="{FF2B5EF4-FFF2-40B4-BE49-F238E27FC236}">
                <a16:creationId xmlns:a16="http://schemas.microsoft.com/office/drawing/2014/main" id="{F9C47127-10D5-4F33-B030-E40BAD13F784}"/>
              </a:ext>
            </a:extLst>
          </p:cNvPr>
          <p:cNvSpPr txBox="1"/>
          <p:nvPr/>
        </p:nvSpPr>
        <p:spPr>
          <a:xfrm>
            <a:off x="3462642" y="3133827"/>
            <a:ext cx="78664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08</a:t>
            </a:r>
            <a:endParaRPr lang="ko-KR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F9388B37-E437-4B68-96A3-24EFE7B88573}"/>
              </a:ext>
            </a:extLst>
          </p:cNvPr>
          <p:cNvSpPr txBox="1"/>
          <p:nvPr/>
        </p:nvSpPr>
        <p:spPr>
          <a:xfrm>
            <a:off x="4133086" y="3127502"/>
            <a:ext cx="21226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'</a:t>
            </a:r>
            <a:r>
              <a:rPr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홍콩반점</a:t>
            </a:r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0410’ </a:t>
            </a:r>
            <a:r>
              <a:rPr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브랜드 런칭</a:t>
            </a:r>
          </a:p>
        </p:txBody>
      </p:sp>
      <p:cxnSp>
        <p:nvCxnSpPr>
          <p:cNvPr id="90" name="직선 연결선 89">
            <a:extLst>
              <a:ext uri="{FF2B5EF4-FFF2-40B4-BE49-F238E27FC236}">
                <a16:creationId xmlns:a16="http://schemas.microsoft.com/office/drawing/2014/main" id="{618B6BC7-B75A-430E-BE0D-B0EFCB1DD348}"/>
              </a:ext>
            </a:extLst>
          </p:cNvPr>
          <p:cNvCxnSpPr/>
          <p:nvPr/>
        </p:nvCxnSpPr>
        <p:spPr>
          <a:xfrm flipV="1">
            <a:off x="5904875" y="3388538"/>
            <a:ext cx="0" cy="719950"/>
          </a:xfrm>
          <a:prstGeom prst="line">
            <a:avLst/>
          </a:prstGeom>
          <a:ln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1" name="TextBox 90">
            <a:extLst>
              <a:ext uri="{FF2B5EF4-FFF2-40B4-BE49-F238E27FC236}">
                <a16:creationId xmlns:a16="http://schemas.microsoft.com/office/drawing/2014/main" id="{841117C0-AF31-4655-B461-D7945A4B28AA}"/>
              </a:ext>
            </a:extLst>
          </p:cNvPr>
          <p:cNvSpPr txBox="1"/>
          <p:nvPr/>
        </p:nvSpPr>
        <p:spPr>
          <a:xfrm>
            <a:off x="5930275" y="3785928"/>
            <a:ext cx="74892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2008</a:t>
            </a:r>
            <a:endParaRPr lang="ko-KR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92" name="TextBox 91">
            <a:extLst>
              <a:ext uri="{FF2B5EF4-FFF2-40B4-BE49-F238E27FC236}">
                <a16:creationId xmlns:a16="http://schemas.microsoft.com/office/drawing/2014/main" id="{8E078E98-2574-4AF2-9165-77CF0CF0B4B3}"/>
              </a:ext>
            </a:extLst>
          </p:cNvPr>
          <p:cNvSpPr txBox="1"/>
          <p:nvPr/>
        </p:nvSpPr>
        <p:spPr>
          <a:xfrm>
            <a:off x="6012028" y="4273960"/>
            <a:ext cx="78664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2008. 01</a:t>
            </a:r>
            <a:endParaRPr lang="ko-KR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93" name="TextBox 92">
            <a:extLst>
              <a:ext uri="{FF2B5EF4-FFF2-40B4-BE49-F238E27FC236}">
                <a16:creationId xmlns:a16="http://schemas.microsoft.com/office/drawing/2014/main" id="{4233CB70-92FA-47B7-ABDA-C5F57F2752F6}"/>
              </a:ext>
            </a:extLst>
          </p:cNvPr>
          <p:cNvSpPr txBox="1"/>
          <p:nvPr/>
        </p:nvSpPr>
        <p:spPr>
          <a:xfrm>
            <a:off x="6682472" y="4267635"/>
            <a:ext cx="218653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주</a:t>
            </a:r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더본아메리카</a:t>
            </a:r>
            <a:r>
              <a:rPr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법인 설립</a:t>
            </a:r>
            <a:endParaRPr lang="en-US" altLang="ko-KR" sz="1200" dirty="0">
              <a:solidFill>
                <a:schemeClr val="tx1">
                  <a:lumMod val="75000"/>
                  <a:lumOff val="2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98" name="TextBox 97">
            <a:extLst>
              <a:ext uri="{FF2B5EF4-FFF2-40B4-BE49-F238E27FC236}">
                <a16:creationId xmlns:a16="http://schemas.microsoft.com/office/drawing/2014/main" id="{2091E793-AFA6-4F54-8FD3-C74ECD613138}"/>
              </a:ext>
            </a:extLst>
          </p:cNvPr>
          <p:cNvSpPr txBox="1"/>
          <p:nvPr/>
        </p:nvSpPr>
        <p:spPr>
          <a:xfrm>
            <a:off x="6403494" y="1910046"/>
            <a:ext cx="145905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defRPr>
            </a:lvl1pPr>
          </a:lstStyle>
          <a:p>
            <a:r>
              <a:rPr lang="en-US" altLang="ko-KR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2011, 2012</a:t>
            </a:r>
            <a:endParaRPr lang="ko-KR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cxnSp>
        <p:nvCxnSpPr>
          <p:cNvPr id="99" name="직선 연결선 98">
            <a:extLst>
              <a:ext uri="{FF2B5EF4-FFF2-40B4-BE49-F238E27FC236}">
                <a16:creationId xmlns:a16="http://schemas.microsoft.com/office/drawing/2014/main" id="{0F82E9D0-6AF6-4C1B-A606-BF28755C22F2}"/>
              </a:ext>
            </a:extLst>
          </p:cNvPr>
          <p:cNvCxnSpPr/>
          <p:nvPr/>
        </p:nvCxnSpPr>
        <p:spPr>
          <a:xfrm>
            <a:off x="6289194" y="1930610"/>
            <a:ext cx="0" cy="1440000"/>
          </a:xfrm>
          <a:prstGeom prst="line">
            <a:avLst/>
          </a:prstGeom>
          <a:ln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0" name="TextBox 99">
            <a:extLst>
              <a:ext uri="{FF2B5EF4-FFF2-40B4-BE49-F238E27FC236}">
                <a16:creationId xmlns:a16="http://schemas.microsoft.com/office/drawing/2014/main" id="{92D0C284-D1EE-40D8-AE41-F3B44C6A99BA}"/>
              </a:ext>
            </a:extLst>
          </p:cNvPr>
          <p:cNvSpPr txBox="1"/>
          <p:nvPr/>
        </p:nvSpPr>
        <p:spPr>
          <a:xfrm>
            <a:off x="6388402" y="2310844"/>
            <a:ext cx="78664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2011. 05</a:t>
            </a:r>
            <a:endParaRPr lang="ko-KR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01" name="TextBox 100">
            <a:extLst>
              <a:ext uri="{FF2B5EF4-FFF2-40B4-BE49-F238E27FC236}">
                <a16:creationId xmlns:a16="http://schemas.microsoft.com/office/drawing/2014/main" id="{F0909042-477B-468A-8E7B-02038F04AE9D}"/>
              </a:ext>
            </a:extLst>
          </p:cNvPr>
          <p:cNvSpPr txBox="1"/>
          <p:nvPr/>
        </p:nvSpPr>
        <p:spPr>
          <a:xfrm>
            <a:off x="7058846" y="2304519"/>
            <a:ext cx="212266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'</a:t>
            </a:r>
            <a:r>
              <a:rPr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역전우동</a:t>
            </a:r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0410’ </a:t>
            </a:r>
            <a:r>
              <a:rPr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브랜드 런칭</a:t>
            </a:r>
            <a:endParaRPr lang="en-US" altLang="ko-KR" sz="1200" dirty="0">
              <a:solidFill>
                <a:schemeClr val="tx1">
                  <a:lumMod val="75000"/>
                  <a:lumOff val="2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02" name="TextBox 101">
            <a:extLst>
              <a:ext uri="{FF2B5EF4-FFF2-40B4-BE49-F238E27FC236}">
                <a16:creationId xmlns:a16="http://schemas.microsoft.com/office/drawing/2014/main" id="{DE093CAA-F0A8-494A-977D-9F042BA674F9}"/>
              </a:ext>
            </a:extLst>
          </p:cNvPr>
          <p:cNvSpPr txBox="1"/>
          <p:nvPr/>
        </p:nvSpPr>
        <p:spPr>
          <a:xfrm>
            <a:off x="6392853" y="2668802"/>
            <a:ext cx="78664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2012. 07</a:t>
            </a:r>
            <a:endParaRPr lang="ko-KR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03" name="TextBox 102">
            <a:extLst>
              <a:ext uri="{FF2B5EF4-FFF2-40B4-BE49-F238E27FC236}">
                <a16:creationId xmlns:a16="http://schemas.microsoft.com/office/drawing/2014/main" id="{3395025E-1EE1-4022-9421-5D6E800D1D72}"/>
              </a:ext>
            </a:extLst>
          </p:cNvPr>
          <p:cNvSpPr txBox="1"/>
          <p:nvPr/>
        </p:nvSpPr>
        <p:spPr>
          <a:xfrm>
            <a:off x="7063297" y="2662477"/>
            <a:ext cx="21226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'</a:t>
            </a:r>
            <a:r>
              <a:rPr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백</a:t>
            </a:r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’s </a:t>
            </a:r>
            <a:r>
              <a:rPr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비빔밥</a:t>
            </a:r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’ </a:t>
            </a:r>
            <a:r>
              <a:rPr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브랜드 런칭</a:t>
            </a:r>
          </a:p>
        </p:txBody>
      </p:sp>
      <p:sp>
        <p:nvSpPr>
          <p:cNvPr id="104" name="TextBox 103">
            <a:extLst>
              <a:ext uri="{FF2B5EF4-FFF2-40B4-BE49-F238E27FC236}">
                <a16:creationId xmlns:a16="http://schemas.microsoft.com/office/drawing/2014/main" id="{9465CF25-3598-4593-82C6-28AD5D203762}"/>
              </a:ext>
            </a:extLst>
          </p:cNvPr>
          <p:cNvSpPr txBox="1"/>
          <p:nvPr/>
        </p:nvSpPr>
        <p:spPr>
          <a:xfrm>
            <a:off x="6388402" y="3017081"/>
            <a:ext cx="78664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10</a:t>
            </a:r>
            <a:endParaRPr lang="ko-KR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05" name="TextBox 104">
            <a:extLst>
              <a:ext uri="{FF2B5EF4-FFF2-40B4-BE49-F238E27FC236}">
                <a16:creationId xmlns:a16="http://schemas.microsoft.com/office/drawing/2014/main" id="{388ED72C-0CB3-4E67-B38D-069F11467D4B}"/>
              </a:ext>
            </a:extLst>
          </p:cNvPr>
          <p:cNvSpPr txBox="1"/>
          <p:nvPr/>
        </p:nvSpPr>
        <p:spPr>
          <a:xfrm>
            <a:off x="7058846" y="3010756"/>
            <a:ext cx="21226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주</a:t>
            </a:r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더본재팬</a:t>
            </a:r>
            <a:r>
              <a:rPr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법인 설립</a:t>
            </a:r>
          </a:p>
        </p:txBody>
      </p:sp>
      <p:cxnSp>
        <p:nvCxnSpPr>
          <p:cNvPr id="106" name="직선 연결선 105">
            <a:extLst>
              <a:ext uri="{FF2B5EF4-FFF2-40B4-BE49-F238E27FC236}">
                <a16:creationId xmlns:a16="http://schemas.microsoft.com/office/drawing/2014/main" id="{F2E798A4-83E9-4BB2-9FFC-E78AC46C05C2}"/>
              </a:ext>
            </a:extLst>
          </p:cNvPr>
          <p:cNvCxnSpPr/>
          <p:nvPr/>
        </p:nvCxnSpPr>
        <p:spPr>
          <a:xfrm flipV="1">
            <a:off x="8765124" y="3367889"/>
            <a:ext cx="0" cy="719950"/>
          </a:xfrm>
          <a:prstGeom prst="line">
            <a:avLst/>
          </a:prstGeom>
          <a:ln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7" name="TextBox 106">
            <a:extLst>
              <a:ext uri="{FF2B5EF4-FFF2-40B4-BE49-F238E27FC236}">
                <a16:creationId xmlns:a16="http://schemas.microsoft.com/office/drawing/2014/main" id="{8383B140-9F0E-4208-B506-CF6B51C955BE}"/>
              </a:ext>
            </a:extLst>
          </p:cNvPr>
          <p:cNvSpPr txBox="1"/>
          <p:nvPr/>
        </p:nvSpPr>
        <p:spPr>
          <a:xfrm>
            <a:off x="8790524" y="3765279"/>
            <a:ext cx="74892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2014</a:t>
            </a:r>
            <a:endParaRPr lang="ko-KR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08" name="TextBox 107">
            <a:extLst>
              <a:ext uri="{FF2B5EF4-FFF2-40B4-BE49-F238E27FC236}">
                <a16:creationId xmlns:a16="http://schemas.microsoft.com/office/drawing/2014/main" id="{C3D1306C-1DE6-409E-BD19-0C0F2C185E51}"/>
              </a:ext>
            </a:extLst>
          </p:cNvPr>
          <p:cNvSpPr txBox="1"/>
          <p:nvPr/>
        </p:nvSpPr>
        <p:spPr>
          <a:xfrm>
            <a:off x="8872277" y="4253311"/>
            <a:ext cx="78664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2014. 02</a:t>
            </a:r>
            <a:endParaRPr lang="ko-KR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09" name="TextBox 108">
            <a:extLst>
              <a:ext uri="{FF2B5EF4-FFF2-40B4-BE49-F238E27FC236}">
                <a16:creationId xmlns:a16="http://schemas.microsoft.com/office/drawing/2014/main" id="{2F26A78B-E60D-4361-9315-E8E505170C0E}"/>
              </a:ext>
            </a:extLst>
          </p:cNvPr>
          <p:cNvSpPr txBox="1"/>
          <p:nvPr/>
        </p:nvSpPr>
        <p:spPr>
          <a:xfrm>
            <a:off x="9542721" y="4246986"/>
            <a:ext cx="218653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'</a:t>
            </a:r>
            <a:r>
              <a:rPr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돌배기집</a:t>
            </a:r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’ </a:t>
            </a:r>
            <a:r>
              <a:rPr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브랜드 런칭</a:t>
            </a:r>
            <a:endParaRPr lang="en-US" altLang="ko-KR" sz="1200" dirty="0">
              <a:solidFill>
                <a:schemeClr val="tx1">
                  <a:lumMod val="75000"/>
                  <a:lumOff val="2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10" name="TextBox 109">
            <a:extLst>
              <a:ext uri="{FF2B5EF4-FFF2-40B4-BE49-F238E27FC236}">
                <a16:creationId xmlns:a16="http://schemas.microsoft.com/office/drawing/2014/main" id="{95D7DAB6-3E29-4428-92AB-896B0A3FD7DB}"/>
              </a:ext>
            </a:extLst>
          </p:cNvPr>
          <p:cNvSpPr txBox="1"/>
          <p:nvPr/>
        </p:nvSpPr>
        <p:spPr>
          <a:xfrm>
            <a:off x="8869003" y="4618232"/>
            <a:ext cx="78664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09</a:t>
            </a:r>
            <a:endParaRPr lang="ko-KR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11" name="TextBox 110">
            <a:extLst>
              <a:ext uri="{FF2B5EF4-FFF2-40B4-BE49-F238E27FC236}">
                <a16:creationId xmlns:a16="http://schemas.microsoft.com/office/drawing/2014/main" id="{8C2AF56B-4876-42DA-A797-4D9E8B32E876}"/>
              </a:ext>
            </a:extLst>
          </p:cNvPr>
          <p:cNvSpPr txBox="1"/>
          <p:nvPr/>
        </p:nvSpPr>
        <p:spPr>
          <a:xfrm>
            <a:off x="9539447" y="4611907"/>
            <a:ext cx="218653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‘</a:t>
            </a:r>
            <a:r>
              <a:rPr lang="ko-KR" alt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백철판</a:t>
            </a:r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0410’ </a:t>
            </a:r>
            <a:r>
              <a:rPr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브랜드 런칭</a:t>
            </a:r>
            <a:endParaRPr lang="en-US" altLang="ko-KR" sz="1200" dirty="0">
              <a:solidFill>
                <a:schemeClr val="tx1">
                  <a:lumMod val="75000"/>
                  <a:lumOff val="2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12" name="TextBox 111">
            <a:extLst>
              <a:ext uri="{FF2B5EF4-FFF2-40B4-BE49-F238E27FC236}">
                <a16:creationId xmlns:a16="http://schemas.microsoft.com/office/drawing/2014/main" id="{3C9E8C70-EF77-488B-BD73-CCD4C8789B44}"/>
              </a:ext>
            </a:extLst>
          </p:cNvPr>
          <p:cNvSpPr txBox="1"/>
          <p:nvPr/>
        </p:nvSpPr>
        <p:spPr>
          <a:xfrm>
            <a:off x="8869003" y="4974520"/>
            <a:ext cx="78664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10</a:t>
            </a:r>
            <a:endParaRPr lang="ko-KR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13" name="TextBox 112">
            <a:extLst>
              <a:ext uri="{FF2B5EF4-FFF2-40B4-BE49-F238E27FC236}">
                <a16:creationId xmlns:a16="http://schemas.microsoft.com/office/drawing/2014/main" id="{DFD66A67-A1BF-46E7-A1B3-01090BB09BE1}"/>
              </a:ext>
            </a:extLst>
          </p:cNvPr>
          <p:cNvSpPr txBox="1"/>
          <p:nvPr/>
        </p:nvSpPr>
        <p:spPr>
          <a:xfrm>
            <a:off x="9539447" y="4968195"/>
            <a:ext cx="218653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'</a:t>
            </a:r>
            <a:r>
              <a:rPr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새마을식당</a:t>
            </a:r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’ </a:t>
            </a:r>
            <a:r>
              <a:rPr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브랜드 런칭</a:t>
            </a:r>
            <a:endParaRPr lang="en-US" altLang="ko-KR" sz="1200" dirty="0">
              <a:solidFill>
                <a:schemeClr val="tx1">
                  <a:lumMod val="75000"/>
                  <a:lumOff val="2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14" name="TextBox 113">
            <a:extLst>
              <a:ext uri="{FF2B5EF4-FFF2-40B4-BE49-F238E27FC236}">
                <a16:creationId xmlns:a16="http://schemas.microsoft.com/office/drawing/2014/main" id="{68AC0AE2-D096-40EF-AFDE-78B593BC2EDD}"/>
              </a:ext>
            </a:extLst>
          </p:cNvPr>
          <p:cNvSpPr txBox="1"/>
          <p:nvPr/>
        </p:nvSpPr>
        <p:spPr>
          <a:xfrm>
            <a:off x="9293121" y="1918912"/>
            <a:ext cx="74892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defRPr>
            </a:lvl1pPr>
          </a:lstStyle>
          <a:p>
            <a:r>
              <a:rPr lang="en-US" altLang="ko-KR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2017</a:t>
            </a:r>
            <a:endParaRPr lang="ko-KR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cxnSp>
        <p:nvCxnSpPr>
          <p:cNvPr id="115" name="직선 연결선 114">
            <a:extLst>
              <a:ext uri="{FF2B5EF4-FFF2-40B4-BE49-F238E27FC236}">
                <a16:creationId xmlns:a16="http://schemas.microsoft.com/office/drawing/2014/main" id="{73890DA3-7E89-4785-B10B-7BA90EC22CC4}"/>
              </a:ext>
            </a:extLst>
          </p:cNvPr>
          <p:cNvCxnSpPr/>
          <p:nvPr/>
        </p:nvCxnSpPr>
        <p:spPr>
          <a:xfrm>
            <a:off x="9178821" y="1939476"/>
            <a:ext cx="0" cy="1440000"/>
          </a:xfrm>
          <a:prstGeom prst="line">
            <a:avLst/>
          </a:prstGeom>
          <a:ln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6" name="TextBox 115">
            <a:extLst>
              <a:ext uri="{FF2B5EF4-FFF2-40B4-BE49-F238E27FC236}">
                <a16:creationId xmlns:a16="http://schemas.microsoft.com/office/drawing/2014/main" id="{D864F10B-5E27-415C-B043-93A391B41995}"/>
              </a:ext>
            </a:extLst>
          </p:cNvPr>
          <p:cNvSpPr txBox="1"/>
          <p:nvPr/>
        </p:nvSpPr>
        <p:spPr>
          <a:xfrm>
            <a:off x="9278029" y="2319710"/>
            <a:ext cx="78664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2017. 01</a:t>
            </a:r>
            <a:endParaRPr lang="ko-KR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17" name="TextBox 116">
            <a:extLst>
              <a:ext uri="{FF2B5EF4-FFF2-40B4-BE49-F238E27FC236}">
                <a16:creationId xmlns:a16="http://schemas.microsoft.com/office/drawing/2014/main" id="{E9668AF5-65EE-4B64-9079-C77AA1182BB1}"/>
              </a:ext>
            </a:extLst>
          </p:cNvPr>
          <p:cNvSpPr txBox="1"/>
          <p:nvPr/>
        </p:nvSpPr>
        <p:spPr>
          <a:xfrm>
            <a:off x="9948473" y="2313385"/>
            <a:ext cx="212712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호텔더본</a:t>
            </a:r>
            <a:r>
              <a:rPr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제주 개관</a:t>
            </a:r>
            <a:endParaRPr lang="en-US" altLang="ko-KR" sz="1200" dirty="0">
              <a:solidFill>
                <a:schemeClr val="tx1">
                  <a:lumMod val="75000"/>
                  <a:lumOff val="2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30" name="TextBox 129">
            <a:extLst>
              <a:ext uri="{FF2B5EF4-FFF2-40B4-BE49-F238E27FC236}">
                <a16:creationId xmlns:a16="http://schemas.microsoft.com/office/drawing/2014/main" id="{06123DCC-F3D4-41A7-8C11-BF7FAEDC6930}"/>
              </a:ext>
            </a:extLst>
          </p:cNvPr>
          <p:cNvSpPr txBox="1"/>
          <p:nvPr/>
        </p:nvSpPr>
        <p:spPr>
          <a:xfrm>
            <a:off x="9955622" y="2619621"/>
            <a:ext cx="21226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호텔더본</a:t>
            </a:r>
            <a:r>
              <a:rPr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‘</a:t>
            </a:r>
            <a:r>
              <a:rPr lang="ko-KR" alt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베이커리앤</a:t>
            </a:r>
            <a:r>
              <a:rPr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’</a:t>
            </a:r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</a:p>
          <a:p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‘</a:t>
            </a:r>
            <a:r>
              <a:rPr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본가 프리미엄</a:t>
            </a:r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' </a:t>
            </a:r>
            <a:r>
              <a:rPr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브랜드 런칭</a:t>
            </a:r>
          </a:p>
        </p:txBody>
      </p:sp>
    </p:spTree>
    <p:extLst>
      <p:ext uri="{BB962C8B-B14F-4D97-AF65-F5344CB8AC3E}">
        <p14:creationId xmlns:p14="http://schemas.microsoft.com/office/powerpoint/2010/main" val="3322272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B1985EEF-2AD8-452A-AD82-3BF8C0CCB759}"/>
              </a:ext>
            </a:extLst>
          </p:cNvPr>
          <p:cNvSpPr/>
          <p:nvPr/>
        </p:nvSpPr>
        <p:spPr>
          <a:xfrm>
            <a:off x="720000" y="1049009"/>
            <a:ext cx="5760000" cy="1080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82363163-7A23-46FA-8BFB-C5C551676293}"/>
              </a:ext>
            </a:extLst>
          </p:cNvPr>
          <p:cNvSpPr/>
          <p:nvPr/>
        </p:nvSpPr>
        <p:spPr>
          <a:xfrm>
            <a:off x="0" y="1049009"/>
            <a:ext cx="720000" cy="108000"/>
          </a:xfrm>
          <a:prstGeom prst="rect">
            <a:avLst/>
          </a:prstGeom>
          <a:solidFill>
            <a:srgbClr val="FDD9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6E7AF03-AAFA-4B21-94E6-D43D71719920}"/>
              </a:ext>
            </a:extLst>
          </p:cNvPr>
          <p:cNvSpPr txBox="1"/>
          <p:nvPr/>
        </p:nvSpPr>
        <p:spPr>
          <a:xfrm>
            <a:off x="720000" y="264210"/>
            <a:ext cx="5760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spc="-300" dirty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기업소개 </a:t>
            </a:r>
            <a:r>
              <a:rPr lang="en-US" altLang="ko-KR" sz="2000" spc="-300" dirty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– SWOT </a:t>
            </a:r>
            <a:r>
              <a:rPr lang="ko-KR" altLang="en-US" sz="2000" spc="-300" dirty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분석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F6A287E-578E-4555-9C9F-5642B2F6187E}"/>
              </a:ext>
            </a:extLst>
          </p:cNvPr>
          <p:cNvSpPr txBox="1"/>
          <p:nvPr/>
        </p:nvSpPr>
        <p:spPr>
          <a:xfrm>
            <a:off x="185879" y="140640"/>
            <a:ext cx="54213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800" b="1" dirty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endParaRPr lang="ko-KR" altLang="en-US" sz="4800" b="1" dirty="0">
              <a:solidFill>
                <a:schemeClr val="bg1">
                  <a:lumMod val="5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8" name="직사각형 57">
            <a:extLst>
              <a:ext uri="{FF2B5EF4-FFF2-40B4-BE49-F238E27FC236}">
                <a16:creationId xmlns:a16="http://schemas.microsoft.com/office/drawing/2014/main" id="{E1169269-E320-4DD3-BED8-01634F5A44F9}"/>
              </a:ext>
            </a:extLst>
          </p:cNvPr>
          <p:cNvSpPr/>
          <p:nvPr/>
        </p:nvSpPr>
        <p:spPr>
          <a:xfrm>
            <a:off x="1086539" y="1612375"/>
            <a:ext cx="4902200" cy="2235195"/>
          </a:xfrm>
          <a:prstGeom prst="rect">
            <a:avLst/>
          </a:prstGeom>
          <a:solidFill>
            <a:srgbClr val="FDD9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bg1"/>
              </a:solidFill>
            </a:endParaRPr>
          </a:p>
        </p:txBody>
      </p:sp>
      <p:sp>
        <p:nvSpPr>
          <p:cNvPr id="59" name="직사각형 58">
            <a:extLst>
              <a:ext uri="{FF2B5EF4-FFF2-40B4-BE49-F238E27FC236}">
                <a16:creationId xmlns:a16="http://schemas.microsoft.com/office/drawing/2014/main" id="{34E94037-5954-4F49-8293-4A67C07876CA}"/>
              </a:ext>
            </a:extLst>
          </p:cNvPr>
          <p:cNvSpPr/>
          <p:nvPr/>
        </p:nvSpPr>
        <p:spPr>
          <a:xfrm>
            <a:off x="6217339" y="1612374"/>
            <a:ext cx="4902200" cy="2235195"/>
          </a:xfrm>
          <a:prstGeom prst="rect">
            <a:avLst/>
          </a:prstGeom>
          <a:solidFill>
            <a:srgbClr val="D1DA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60" name="직사각형 59">
            <a:extLst>
              <a:ext uri="{FF2B5EF4-FFF2-40B4-BE49-F238E27FC236}">
                <a16:creationId xmlns:a16="http://schemas.microsoft.com/office/drawing/2014/main" id="{6B810C0A-CBD9-4AFD-9099-C9BB249F0E7F}"/>
              </a:ext>
            </a:extLst>
          </p:cNvPr>
          <p:cNvSpPr/>
          <p:nvPr/>
        </p:nvSpPr>
        <p:spPr>
          <a:xfrm>
            <a:off x="1086539" y="4044640"/>
            <a:ext cx="4902200" cy="2235195"/>
          </a:xfrm>
          <a:prstGeom prst="rect">
            <a:avLst/>
          </a:prstGeom>
          <a:solidFill>
            <a:srgbClr val="FDD9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bg1"/>
              </a:solidFill>
            </a:endParaRPr>
          </a:p>
        </p:txBody>
      </p:sp>
      <p:sp>
        <p:nvSpPr>
          <p:cNvPr id="61" name="직사각형 60">
            <a:extLst>
              <a:ext uri="{FF2B5EF4-FFF2-40B4-BE49-F238E27FC236}">
                <a16:creationId xmlns:a16="http://schemas.microsoft.com/office/drawing/2014/main" id="{821D4D98-49AB-46E8-A599-C8791FF40A2C}"/>
              </a:ext>
            </a:extLst>
          </p:cNvPr>
          <p:cNvSpPr/>
          <p:nvPr/>
        </p:nvSpPr>
        <p:spPr>
          <a:xfrm>
            <a:off x="6217339" y="4044639"/>
            <a:ext cx="4902200" cy="2235195"/>
          </a:xfrm>
          <a:prstGeom prst="rect">
            <a:avLst/>
          </a:prstGeom>
          <a:solidFill>
            <a:srgbClr val="D1DA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bg1"/>
              </a:solidFill>
            </a:endParaRPr>
          </a:p>
        </p:txBody>
      </p:sp>
      <p:sp>
        <p:nvSpPr>
          <p:cNvPr id="62" name="직사각형 61">
            <a:extLst>
              <a:ext uri="{FF2B5EF4-FFF2-40B4-BE49-F238E27FC236}">
                <a16:creationId xmlns:a16="http://schemas.microsoft.com/office/drawing/2014/main" id="{280574F5-BDC7-445E-9FFA-013DCF415FD9}"/>
              </a:ext>
            </a:extLst>
          </p:cNvPr>
          <p:cNvSpPr/>
          <p:nvPr/>
        </p:nvSpPr>
        <p:spPr>
          <a:xfrm>
            <a:off x="5379139" y="3254752"/>
            <a:ext cx="482600" cy="4826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866F2420-FDC0-4E76-A918-53B9FBEC43DF}"/>
              </a:ext>
            </a:extLst>
          </p:cNvPr>
          <p:cNvSpPr txBox="1"/>
          <p:nvPr/>
        </p:nvSpPr>
        <p:spPr>
          <a:xfrm>
            <a:off x="5424362" y="3265219"/>
            <a:ext cx="389851" cy="46166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 rtlCol="0">
            <a:spAutoFit/>
          </a:bodyPr>
          <a:lstStyle/>
          <a:p>
            <a:pPr algn="ctr"/>
            <a:r>
              <a:rPr lang="pt-BR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</a:t>
            </a:r>
            <a:endParaRPr lang="ko-KR" altLang="en-US" sz="2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64" name="직사각형 63">
            <a:extLst>
              <a:ext uri="{FF2B5EF4-FFF2-40B4-BE49-F238E27FC236}">
                <a16:creationId xmlns:a16="http://schemas.microsoft.com/office/drawing/2014/main" id="{A9F77B15-3D3C-43FC-A1DD-1DF3EFC3676B}"/>
              </a:ext>
            </a:extLst>
          </p:cNvPr>
          <p:cNvSpPr/>
          <p:nvPr/>
        </p:nvSpPr>
        <p:spPr>
          <a:xfrm>
            <a:off x="6336295" y="3254752"/>
            <a:ext cx="482600" cy="4826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E2D2F4C9-D5C7-4A52-927D-EBFCD7A329AD}"/>
              </a:ext>
            </a:extLst>
          </p:cNvPr>
          <p:cNvSpPr txBox="1"/>
          <p:nvPr/>
        </p:nvSpPr>
        <p:spPr>
          <a:xfrm>
            <a:off x="6339839" y="3270238"/>
            <a:ext cx="473206" cy="46166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wrap="none" rtlCol="0">
            <a:spAutoFit/>
          </a:bodyPr>
          <a:lstStyle/>
          <a:p>
            <a:pPr algn="ctr"/>
            <a:r>
              <a:rPr lang="pt-BR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W</a:t>
            </a:r>
            <a:endParaRPr lang="ko-KR" altLang="en-US" sz="2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77" name="직사각형 76">
            <a:extLst>
              <a:ext uri="{FF2B5EF4-FFF2-40B4-BE49-F238E27FC236}">
                <a16:creationId xmlns:a16="http://schemas.microsoft.com/office/drawing/2014/main" id="{61682E33-D1F2-4FD2-B1A6-D52B279C9C8B}"/>
              </a:ext>
            </a:extLst>
          </p:cNvPr>
          <p:cNvSpPr/>
          <p:nvPr/>
        </p:nvSpPr>
        <p:spPr>
          <a:xfrm>
            <a:off x="5377987" y="4154335"/>
            <a:ext cx="482600" cy="4826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78" name="TextBox 77">
            <a:extLst>
              <a:ext uri="{FF2B5EF4-FFF2-40B4-BE49-F238E27FC236}">
                <a16:creationId xmlns:a16="http://schemas.microsoft.com/office/drawing/2014/main" id="{FF6A195C-26F3-4FEE-8870-FE8F69223876}"/>
              </a:ext>
            </a:extLst>
          </p:cNvPr>
          <p:cNvSpPr txBox="1"/>
          <p:nvPr/>
        </p:nvSpPr>
        <p:spPr>
          <a:xfrm>
            <a:off x="5402188" y="4164802"/>
            <a:ext cx="426720" cy="46166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 rtlCol="0">
            <a:spAutoFit/>
          </a:bodyPr>
          <a:lstStyle/>
          <a:p>
            <a:pPr algn="ctr"/>
            <a:r>
              <a:rPr lang="pt-BR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</a:t>
            </a:r>
            <a:endParaRPr lang="ko-KR" altLang="en-US" sz="2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79" name="직사각형 78">
            <a:extLst>
              <a:ext uri="{FF2B5EF4-FFF2-40B4-BE49-F238E27FC236}">
                <a16:creationId xmlns:a16="http://schemas.microsoft.com/office/drawing/2014/main" id="{4D4E13AD-6879-438B-A7A5-095456328C12}"/>
              </a:ext>
            </a:extLst>
          </p:cNvPr>
          <p:cNvSpPr/>
          <p:nvPr/>
        </p:nvSpPr>
        <p:spPr>
          <a:xfrm>
            <a:off x="6335143" y="4154334"/>
            <a:ext cx="482600" cy="4826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94" name="TextBox 93">
            <a:extLst>
              <a:ext uri="{FF2B5EF4-FFF2-40B4-BE49-F238E27FC236}">
                <a16:creationId xmlns:a16="http://schemas.microsoft.com/office/drawing/2014/main" id="{3A4659BA-25A6-4898-ADDC-F31612FEB7C8}"/>
              </a:ext>
            </a:extLst>
          </p:cNvPr>
          <p:cNvSpPr txBox="1"/>
          <p:nvPr/>
        </p:nvSpPr>
        <p:spPr>
          <a:xfrm>
            <a:off x="6394793" y="4164801"/>
            <a:ext cx="372218" cy="46166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 rtlCol="0">
            <a:spAutoFit/>
          </a:bodyPr>
          <a:lstStyle/>
          <a:p>
            <a:pPr algn="r"/>
            <a:r>
              <a:rPr lang="pt-BR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</a:t>
            </a:r>
            <a:endParaRPr lang="ko-KR" altLang="en-US" sz="2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95" name="TextBox 94">
            <a:extLst>
              <a:ext uri="{FF2B5EF4-FFF2-40B4-BE49-F238E27FC236}">
                <a16:creationId xmlns:a16="http://schemas.microsoft.com/office/drawing/2014/main" id="{3276B38C-1FF3-4F74-BEA6-9DDE2B355072}"/>
              </a:ext>
            </a:extLst>
          </p:cNvPr>
          <p:cNvSpPr txBox="1"/>
          <p:nvPr/>
        </p:nvSpPr>
        <p:spPr>
          <a:xfrm>
            <a:off x="1312409" y="1872781"/>
            <a:ext cx="4108817" cy="17007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합리적이고 저렴한 가격의 프랜차이즈</a:t>
            </a:r>
            <a:endParaRPr lang="en-US" altLang="ko-KR" spc="-150" dirty="0"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대표의 직접적인 방송출연으로</a:t>
            </a:r>
            <a:r>
              <a:rPr lang="en-US" altLang="ko-KR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 </a:t>
            </a:r>
            <a:r>
              <a:rPr lang="ko-KR" altLang="en-US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높은 프랜차이즈 인지도</a:t>
            </a:r>
            <a:endParaRPr lang="en-US" altLang="ko-KR" spc="-150" dirty="0"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강력한 마케팅 방안</a:t>
            </a:r>
            <a:endParaRPr lang="en-US" altLang="ko-KR" spc="-150" dirty="0"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</p:txBody>
      </p:sp>
      <p:sp>
        <p:nvSpPr>
          <p:cNvPr id="96" name="TextBox 95">
            <a:extLst>
              <a:ext uri="{FF2B5EF4-FFF2-40B4-BE49-F238E27FC236}">
                <a16:creationId xmlns:a16="http://schemas.microsoft.com/office/drawing/2014/main" id="{DBA0F46B-F556-4CFD-BA18-009F255B656B}"/>
              </a:ext>
            </a:extLst>
          </p:cNvPr>
          <p:cNvSpPr txBox="1"/>
          <p:nvPr/>
        </p:nvSpPr>
        <p:spPr>
          <a:xfrm>
            <a:off x="7041645" y="1872781"/>
            <a:ext cx="3802377" cy="17007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대표의 방송 이미지에 따라</a:t>
            </a:r>
            <a:r>
              <a:rPr lang="en-US" altLang="ko-KR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 </a:t>
            </a:r>
            <a:r>
              <a:rPr lang="ko-KR" altLang="en-US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프랜차이즈 이미지 좌우</a:t>
            </a:r>
            <a:endParaRPr lang="en-US" altLang="ko-KR" spc="-150" dirty="0"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가맹점에 비해 매우 적은 직영점</a:t>
            </a:r>
            <a:endParaRPr lang="en-US" altLang="ko-KR" spc="-150" dirty="0"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가맹점 관리 소홀</a:t>
            </a:r>
            <a:endParaRPr lang="en-US" altLang="ko-KR" spc="-150" dirty="0"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</p:txBody>
      </p:sp>
      <p:sp>
        <p:nvSpPr>
          <p:cNvPr id="97" name="TextBox 96">
            <a:extLst>
              <a:ext uri="{FF2B5EF4-FFF2-40B4-BE49-F238E27FC236}">
                <a16:creationId xmlns:a16="http://schemas.microsoft.com/office/drawing/2014/main" id="{B08A2728-1B13-494D-A3CC-C9AD9184CE62}"/>
              </a:ext>
            </a:extLst>
          </p:cNvPr>
          <p:cNvSpPr txBox="1"/>
          <p:nvPr/>
        </p:nvSpPr>
        <p:spPr>
          <a:xfrm>
            <a:off x="1312409" y="4305046"/>
            <a:ext cx="4108817" cy="12852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디지털 플랫폼과 인공지능 기술의 발전</a:t>
            </a:r>
            <a:endParaRPr lang="en-US" altLang="ko-KR" spc="-150" dirty="0"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정부의 외식산업 지원 정책</a:t>
            </a:r>
            <a:endParaRPr lang="en-US" altLang="ko-KR" spc="-150" dirty="0"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배달</a:t>
            </a:r>
            <a:r>
              <a:rPr lang="en-US" altLang="ko-KR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(</a:t>
            </a:r>
            <a:r>
              <a:rPr lang="ko-KR" altLang="en-US" spc="-15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언택트</a:t>
            </a:r>
            <a:r>
              <a:rPr lang="en-US" altLang="ko-KR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)</a:t>
            </a:r>
            <a:r>
              <a:rPr lang="ko-KR" altLang="en-US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의 수요 증가</a:t>
            </a:r>
            <a:endParaRPr lang="en-US" altLang="ko-KR" spc="-150" dirty="0"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</p:txBody>
      </p:sp>
      <p:sp>
        <p:nvSpPr>
          <p:cNvPr id="118" name="TextBox 117">
            <a:extLst>
              <a:ext uri="{FF2B5EF4-FFF2-40B4-BE49-F238E27FC236}">
                <a16:creationId xmlns:a16="http://schemas.microsoft.com/office/drawing/2014/main" id="{F9BE6507-6D87-41A4-A1A2-A31673532B67}"/>
              </a:ext>
            </a:extLst>
          </p:cNvPr>
          <p:cNvSpPr txBox="1"/>
          <p:nvPr/>
        </p:nvSpPr>
        <p:spPr>
          <a:xfrm>
            <a:off x="7041645" y="4104093"/>
            <a:ext cx="3802377" cy="21162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진입장벽이 낮은 편이여서 경쟁이 치열함</a:t>
            </a:r>
            <a:endParaRPr lang="en-US" altLang="ko-KR" spc="-150" dirty="0"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시대에 따른 트렌드의 빠른 변화</a:t>
            </a:r>
            <a:endParaRPr lang="en-US" altLang="ko-KR" spc="-150" dirty="0"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코로나 </a:t>
            </a:r>
            <a:r>
              <a:rPr lang="en-US" altLang="ko-KR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19</a:t>
            </a:r>
            <a:r>
              <a:rPr lang="ko-KR" altLang="en-US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로 인한 매출액 감소</a:t>
            </a:r>
            <a:endParaRPr lang="en-US" altLang="ko-KR" spc="-150" dirty="0"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레드오션</a:t>
            </a:r>
            <a:endParaRPr lang="en-US" altLang="ko-KR" spc="-150" dirty="0"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07E1F8E7-6C34-40E0-AB5F-EBDDA17C3812}"/>
              </a:ext>
            </a:extLst>
          </p:cNvPr>
          <p:cNvSpPr txBox="1"/>
          <p:nvPr/>
        </p:nvSpPr>
        <p:spPr>
          <a:xfrm>
            <a:off x="5219416" y="2825765"/>
            <a:ext cx="792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pc="-150" dirty="0">
                <a:solidFill>
                  <a:schemeClr val="accent4">
                    <a:lumMod val="50000"/>
                  </a:schemeClr>
                </a:solidFill>
                <a:latin typeface="+mj-ea"/>
                <a:ea typeface="+mj-ea"/>
              </a:rPr>
              <a:t>( </a:t>
            </a:r>
            <a:r>
              <a:rPr lang="ko-KR" altLang="en-US" spc="-150" dirty="0">
                <a:solidFill>
                  <a:schemeClr val="accent4">
                    <a:lumMod val="50000"/>
                  </a:schemeClr>
                </a:solidFill>
                <a:latin typeface="+mj-ea"/>
                <a:ea typeface="+mj-ea"/>
              </a:rPr>
              <a:t>강점 </a:t>
            </a:r>
            <a:r>
              <a:rPr lang="en-US" altLang="ko-KR" spc="-150" dirty="0">
                <a:solidFill>
                  <a:schemeClr val="accent4">
                    <a:lumMod val="50000"/>
                  </a:schemeClr>
                </a:solidFill>
                <a:latin typeface="+mj-ea"/>
                <a:ea typeface="+mj-ea"/>
              </a:rPr>
              <a:t>)</a:t>
            </a:r>
            <a:endParaRPr lang="ko-KR" altLang="en-US" spc="-150" dirty="0">
              <a:solidFill>
                <a:schemeClr val="accent4">
                  <a:lumMod val="50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6045638C-45F0-4A84-BE43-1F45C88BD370}"/>
              </a:ext>
            </a:extLst>
          </p:cNvPr>
          <p:cNvSpPr txBox="1"/>
          <p:nvPr/>
        </p:nvSpPr>
        <p:spPr>
          <a:xfrm>
            <a:off x="6203263" y="2820622"/>
            <a:ext cx="792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pc="-150" dirty="0">
                <a:solidFill>
                  <a:schemeClr val="accent4">
                    <a:lumMod val="50000"/>
                  </a:schemeClr>
                </a:solidFill>
                <a:latin typeface="+mj-ea"/>
                <a:ea typeface="+mj-ea"/>
              </a:rPr>
              <a:t>( </a:t>
            </a:r>
            <a:r>
              <a:rPr lang="ko-KR" altLang="en-US" spc="-150" dirty="0">
                <a:solidFill>
                  <a:schemeClr val="accent4">
                    <a:lumMod val="50000"/>
                  </a:schemeClr>
                </a:solidFill>
                <a:latin typeface="+mj-ea"/>
                <a:ea typeface="+mj-ea"/>
              </a:rPr>
              <a:t>약점 </a:t>
            </a:r>
            <a:r>
              <a:rPr lang="en-US" altLang="ko-KR" spc="-150" dirty="0">
                <a:solidFill>
                  <a:schemeClr val="accent4">
                    <a:lumMod val="50000"/>
                  </a:schemeClr>
                </a:solidFill>
                <a:latin typeface="+mj-ea"/>
                <a:ea typeface="+mj-ea"/>
              </a:rPr>
              <a:t>)</a:t>
            </a:r>
            <a:endParaRPr lang="ko-KR" altLang="en-US" spc="-150" dirty="0">
              <a:solidFill>
                <a:schemeClr val="accent4">
                  <a:lumMod val="50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A82619E0-4F05-4E75-9E4D-BC9E90E1521F}"/>
              </a:ext>
            </a:extLst>
          </p:cNvPr>
          <p:cNvSpPr txBox="1"/>
          <p:nvPr/>
        </p:nvSpPr>
        <p:spPr>
          <a:xfrm>
            <a:off x="5228935" y="4691628"/>
            <a:ext cx="792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pc="-150" dirty="0">
                <a:solidFill>
                  <a:schemeClr val="accent4">
                    <a:lumMod val="50000"/>
                  </a:schemeClr>
                </a:solidFill>
                <a:latin typeface="+mj-ea"/>
                <a:ea typeface="+mj-ea"/>
              </a:rPr>
              <a:t>( </a:t>
            </a:r>
            <a:r>
              <a:rPr lang="ko-KR" altLang="en-US" spc="-150" dirty="0">
                <a:solidFill>
                  <a:schemeClr val="accent4">
                    <a:lumMod val="50000"/>
                  </a:schemeClr>
                </a:solidFill>
                <a:latin typeface="+mj-ea"/>
                <a:ea typeface="+mj-ea"/>
              </a:rPr>
              <a:t>기회 </a:t>
            </a:r>
            <a:r>
              <a:rPr lang="en-US" altLang="ko-KR" spc="-150" dirty="0">
                <a:solidFill>
                  <a:schemeClr val="accent4">
                    <a:lumMod val="50000"/>
                  </a:schemeClr>
                </a:solidFill>
                <a:latin typeface="+mj-ea"/>
                <a:ea typeface="+mj-ea"/>
              </a:rPr>
              <a:t>)</a:t>
            </a:r>
            <a:endParaRPr lang="ko-KR" altLang="en-US" spc="-150" dirty="0">
              <a:solidFill>
                <a:schemeClr val="accent4">
                  <a:lumMod val="50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DC165C17-281B-4B95-9D38-91921AB7717D}"/>
              </a:ext>
            </a:extLst>
          </p:cNvPr>
          <p:cNvSpPr txBox="1"/>
          <p:nvPr/>
        </p:nvSpPr>
        <p:spPr>
          <a:xfrm>
            <a:off x="6203263" y="4693967"/>
            <a:ext cx="792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pc="-150" dirty="0">
                <a:solidFill>
                  <a:schemeClr val="accent4">
                    <a:lumMod val="50000"/>
                  </a:schemeClr>
                </a:solidFill>
                <a:latin typeface="+mj-ea"/>
                <a:ea typeface="+mj-ea"/>
              </a:rPr>
              <a:t>( </a:t>
            </a:r>
            <a:r>
              <a:rPr lang="ko-KR" altLang="en-US" spc="-150" dirty="0">
                <a:solidFill>
                  <a:schemeClr val="accent4">
                    <a:lumMod val="50000"/>
                  </a:schemeClr>
                </a:solidFill>
                <a:latin typeface="+mj-ea"/>
                <a:ea typeface="+mj-ea"/>
              </a:rPr>
              <a:t>위협 </a:t>
            </a:r>
            <a:r>
              <a:rPr lang="en-US" altLang="ko-KR" spc="-150" dirty="0">
                <a:solidFill>
                  <a:schemeClr val="accent4">
                    <a:lumMod val="50000"/>
                  </a:schemeClr>
                </a:solidFill>
                <a:latin typeface="+mj-ea"/>
                <a:ea typeface="+mj-ea"/>
              </a:rPr>
              <a:t>)</a:t>
            </a:r>
            <a:endParaRPr lang="ko-KR" altLang="en-US" spc="-150" dirty="0">
              <a:solidFill>
                <a:schemeClr val="accent4">
                  <a:lumMod val="50000"/>
                </a:schemeClr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3760079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FD27475A-FB44-45B8-A8EA-787D9F9F89C1}"/>
              </a:ext>
            </a:extLst>
          </p:cNvPr>
          <p:cNvSpPr/>
          <p:nvPr/>
        </p:nvSpPr>
        <p:spPr>
          <a:xfrm>
            <a:off x="894080" y="955040"/>
            <a:ext cx="5029200" cy="5029200"/>
          </a:xfrm>
          <a:prstGeom prst="rect">
            <a:avLst/>
          </a:prstGeom>
          <a:solidFill>
            <a:srgbClr val="FFE5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8F1EF4E5-8B6C-4044-98D4-4CE9EBEEE068}"/>
              </a:ext>
            </a:extLst>
          </p:cNvPr>
          <p:cNvSpPr/>
          <p:nvPr/>
        </p:nvSpPr>
        <p:spPr>
          <a:xfrm>
            <a:off x="3972560" y="1412240"/>
            <a:ext cx="2824480" cy="282448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4076CC6-2716-492F-97EA-92157CB90CF8}"/>
              </a:ext>
            </a:extLst>
          </p:cNvPr>
          <p:cNvSpPr txBox="1"/>
          <p:nvPr/>
        </p:nvSpPr>
        <p:spPr>
          <a:xfrm>
            <a:off x="7998083" y="2418080"/>
            <a:ext cx="187743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b="1" spc="-300" dirty="0">
                <a:solidFill>
                  <a:schemeClr val="accent4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재무제표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CB23695-8A31-40A6-B134-9546AED4FADD}"/>
              </a:ext>
            </a:extLst>
          </p:cNvPr>
          <p:cNvSpPr txBox="1"/>
          <p:nvPr/>
        </p:nvSpPr>
        <p:spPr>
          <a:xfrm>
            <a:off x="6027376" y="1633249"/>
            <a:ext cx="665567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6600" b="1" dirty="0">
                <a:solidFill>
                  <a:schemeClr val="bg1">
                    <a:lumMod val="50000"/>
                  </a:schemeClr>
                </a:solidFill>
              </a:rPr>
              <a:t>2</a:t>
            </a:r>
            <a:endParaRPr lang="ko-KR" altLang="en-US" sz="6600" b="1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1301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B1985EEF-2AD8-452A-AD82-3BF8C0CCB759}"/>
              </a:ext>
            </a:extLst>
          </p:cNvPr>
          <p:cNvSpPr/>
          <p:nvPr/>
        </p:nvSpPr>
        <p:spPr>
          <a:xfrm>
            <a:off x="720000" y="1049009"/>
            <a:ext cx="5760000" cy="1080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82363163-7A23-46FA-8BFB-C5C551676293}"/>
              </a:ext>
            </a:extLst>
          </p:cNvPr>
          <p:cNvSpPr/>
          <p:nvPr/>
        </p:nvSpPr>
        <p:spPr>
          <a:xfrm>
            <a:off x="0" y="1049009"/>
            <a:ext cx="720000" cy="108000"/>
          </a:xfrm>
          <a:prstGeom prst="rect">
            <a:avLst/>
          </a:prstGeom>
          <a:solidFill>
            <a:srgbClr val="FFE5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6E7AF03-AAFA-4B21-94E6-D43D71719920}"/>
              </a:ext>
            </a:extLst>
          </p:cNvPr>
          <p:cNvSpPr txBox="1"/>
          <p:nvPr/>
        </p:nvSpPr>
        <p:spPr>
          <a:xfrm>
            <a:off x="720000" y="264210"/>
            <a:ext cx="5760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spc="-300" dirty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재무제표 </a:t>
            </a:r>
            <a:r>
              <a:rPr lang="en-US" altLang="ko-KR" sz="2000" spc="-300" dirty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ko-KR" altLang="en-US" sz="2000" spc="-300" dirty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재무상태표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F6A287E-578E-4555-9C9F-5642B2F6187E}"/>
              </a:ext>
            </a:extLst>
          </p:cNvPr>
          <p:cNvSpPr txBox="1"/>
          <p:nvPr/>
        </p:nvSpPr>
        <p:spPr>
          <a:xfrm>
            <a:off x="185879" y="140640"/>
            <a:ext cx="54213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800" b="1" dirty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endParaRPr lang="ko-KR" altLang="en-US" sz="4800" b="1" dirty="0">
              <a:solidFill>
                <a:schemeClr val="bg1">
                  <a:lumMod val="5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91A1364B-7917-4D19-AD9B-1FCA5A467AA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5879" y="971637"/>
            <a:ext cx="13342072" cy="532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025" name="_x219898928">
            <a:extLst>
              <a:ext uri="{FF2B5EF4-FFF2-40B4-BE49-F238E27FC236}">
                <a16:creationId xmlns:a16="http://schemas.microsoft.com/office/drawing/2014/main" id="{26A8DD76-7675-4907-8C5C-929F943419E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85879" y="1394532"/>
            <a:ext cx="5827988" cy="46124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4">
            <a:extLst>
              <a:ext uri="{FF2B5EF4-FFF2-40B4-BE49-F238E27FC236}">
                <a16:creationId xmlns:a16="http://schemas.microsoft.com/office/drawing/2014/main" id="{DB41A9D3-CF0F-4CF5-8DAE-3EAFF3C21F5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027" name="_x219902024">
            <a:extLst>
              <a:ext uri="{FF2B5EF4-FFF2-40B4-BE49-F238E27FC236}">
                <a16:creationId xmlns:a16="http://schemas.microsoft.com/office/drawing/2014/main" id="{8F3478A6-ADFE-446A-B2DE-06522C6565C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6178133" y="2213812"/>
            <a:ext cx="5827988" cy="3793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원형: 비어 있음 6">
            <a:extLst>
              <a:ext uri="{FF2B5EF4-FFF2-40B4-BE49-F238E27FC236}">
                <a16:creationId xmlns:a16="http://schemas.microsoft.com/office/drawing/2014/main" id="{D738E10C-130F-4BF4-9001-BA522B22FAA6}"/>
              </a:ext>
            </a:extLst>
          </p:cNvPr>
          <p:cNvSpPr/>
          <p:nvPr/>
        </p:nvSpPr>
        <p:spPr>
          <a:xfrm>
            <a:off x="108240" y="5762446"/>
            <a:ext cx="555993" cy="348470"/>
          </a:xfrm>
          <a:prstGeom prst="donu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29" name="원형: 비어 있음 28">
            <a:extLst>
              <a:ext uri="{FF2B5EF4-FFF2-40B4-BE49-F238E27FC236}">
                <a16:creationId xmlns:a16="http://schemas.microsoft.com/office/drawing/2014/main" id="{A738DF95-565F-4865-97CD-CDC82652B2DA}"/>
              </a:ext>
            </a:extLst>
          </p:cNvPr>
          <p:cNvSpPr/>
          <p:nvPr/>
        </p:nvSpPr>
        <p:spPr>
          <a:xfrm>
            <a:off x="6126602" y="4733027"/>
            <a:ext cx="555993" cy="348470"/>
          </a:xfrm>
          <a:prstGeom prst="donu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30" name="원형: 비어 있음 29">
            <a:extLst>
              <a:ext uri="{FF2B5EF4-FFF2-40B4-BE49-F238E27FC236}">
                <a16:creationId xmlns:a16="http://schemas.microsoft.com/office/drawing/2014/main" id="{608B00F2-6A3E-4252-A7B6-63D5E1B19B5F}"/>
              </a:ext>
            </a:extLst>
          </p:cNvPr>
          <p:cNvSpPr/>
          <p:nvPr/>
        </p:nvSpPr>
        <p:spPr>
          <a:xfrm>
            <a:off x="6126602" y="5563772"/>
            <a:ext cx="555993" cy="348470"/>
          </a:xfrm>
          <a:prstGeom prst="donu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0719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_x276437904">
            <a:extLst>
              <a:ext uri="{FF2B5EF4-FFF2-40B4-BE49-F238E27FC236}">
                <a16:creationId xmlns:a16="http://schemas.microsoft.com/office/drawing/2014/main" id="{2F5E6737-20BA-410D-B0CA-99E239AAC7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34127"/>
            <a:ext cx="6096000" cy="4456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직사각형 1">
            <a:extLst>
              <a:ext uri="{FF2B5EF4-FFF2-40B4-BE49-F238E27FC236}">
                <a16:creationId xmlns:a16="http://schemas.microsoft.com/office/drawing/2014/main" id="{B1985EEF-2AD8-452A-AD82-3BF8C0CCB759}"/>
              </a:ext>
            </a:extLst>
          </p:cNvPr>
          <p:cNvSpPr/>
          <p:nvPr/>
        </p:nvSpPr>
        <p:spPr>
          <a:xfrm>
            <a:off x="720000" y="1049009"/>
            <a:ext cx="5760000" cy="1080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82363163-7A23-46FA-8BFB-C5C551676293}"/>
              </a:ext>
            </a:extLst>
          </p:cNvPr>
          <p:cNvSpPr/>
          <p:nvPr/>
        </p:nvSpPr>
        <p:spPr>
          <a:xfrm>
            <a:off x="0" y="1049009"/>
            <a:ext cx="720000" cy="108000"/>
          </a:xfrm>
          <a:prstGeom prst="rect">
            <a:avLst/>
          </a:prstGeom>
          <a:solidFill>
            <a:srgbClr val="FFE5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6E7AF03-AAFA-4B21-94E6-D43D71719920}"/>
              </a:ext>
            </a:extLst>
          </p:cNvPr>
          <p:cNvSpPr txBox="1"/>
          <p:nvPr/>
        </p:nvSpPr>
        <p:spPr>
          <a:xfrm>
            <a:off x="720000" y="264210"/>
            <a:ext cx="5760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spc="-300" dirty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재무제표 </a:t>
            </a:r>
            <a:r>
              <a:rPr lang="en-US" altLang="ko-KR" sz="2000" spc="-300" dirty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ko-KR" altLang="en-US" sz="2000" spc="-300" dirty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손익계산서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F6A287E-578E-4555-9C9F-5642B2F6187E}"/>
              </a:ext>
            </a:extLst>
          </p:cNvPr>
          <p:cNvSpPr txBox="1"/>
          <p:nvPr/>
        </p:nvSpPr>
        <p:spPr>
          <a:xfrm>
            <a:off x="185879" y="140640"/>
            <a:ext cx="54213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800" b="1" dirty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endParaRPr lang="ko-KR" altLang="en-US" sz="4800" b="1" dirty="0">
              <a:solidFill>
                <a:schemeClr val="bg1">
                  <a:lumMod val="5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91A1364B-7917-4D19-AD9B-1FCA5A467AA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5879" y="971637"/>
            <a:ext cx="13342072" cy="532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" name="Rectangle 4">
            <a:extLst>
              <a:ext uri="{FF2B5EF4-FFF2-40B4-BE49-F238E27FC236}">
                <a16:creationId xmlns:a16="http://schemas.microsoft.com/office/drawing/2014/main" id="{DB41A9D3-CF0F-4CF5-8DAE-3EAFF3C21F5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8" name="Rectangle 2">
            <a:extLst>
              <a:ext uri="{FF2B5EF4-FFF2-40B4-BE49-F238E27FC236}">
                <a16:creationId xmlns:a16="http://schemas.microsoft.com/office/drawing/2014/main" id="{743F401D-693B-44C7-8F0A-ED937FD147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0" name="Rectangle 4">
            <a:extLst>
              <a:ext uri="{FF2B5EF4-FFF2-40B4-BE49-F238E27FC236}">
                <a16:creationId xmlns:a16="http://schemas.microsoft.com/office/drawing/2014/main" id="{E377706C-3E29-4DCE-9ED4-A1FB456CC1E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051" name="_x320256112">
            <a:extLst>
              <a:ext uri="{FF2B5EF4-FFF2-40B4-BE49-F238E27FC236}">
                <a16:creationId xmlns:a16="http://schemas.microsoft.com/office/drawing/2014/main" id="{9E0B4955-7581-4E7A-BB83-539647AB77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7263" y="263982"/>
            <a:ext cx="5614738" cy="3165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ectangle 6">
            <a:extLst>
              <a:ext uri="{FF2B5EF4-FFF2-40B4-BE49-F238E27FC236}">
                <a16:creationId xmlns:a16="http://schemas.microsoft.com/office/drawing/2014/main" id="{C7FD416E-4C98-4D6D-A027-8E351EDC132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053" name="_x321345744">
            <a:extLst>
              <a:ext uri="{FF2B5EF4-FFF2-40B4-BE49-F238E27FC236}">
                <a16:creationId xmlns:a16="http://schemas.microsoft.com/office/drawing/2014/main" id="{23092E17-9E14-4AB6-843F-5795C8CBC5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7262" y="3429000"/>
            <a:ext cx="5614738" cy="37583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D7FACABC-F30E-4E21-B84D-FFFA5E83D1F8}"/>
              </a:ext>
            </a:extLst>
          </p:cNvPr>
          <p:cNvSpPr txBox="1"/>
          <p:nvPr/>
        </p:nvSpPr>
        <p:spPr>
          <a:xfrm>
            <a:off x="7813402" y="-28637"/>
            <a:ext cx="242245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당기 </a:t>
            </a:r>
            <a:r>
              <a:rPr lang="en-US" altLang="ko-KR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2019</a:t>
            </a:r>
            <a:r>
              <a:rPr lang="ko-KR" altLang="en-US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년 </a:t>
            </a:r>
            <a:r>
              <a:rPr lang="en-US" altLang="ko-KR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ko-KR" altLang="en-US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월 </a:t>
            </a:r>
            <a:r>
              <a:rPr lang="en-US" altLang="ko-KR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ko-KR" altLang="en-US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일부터 </a:t>
            </a:r>
            <a:r>
              <a:rPr lang="en-US" altLang="ko-KR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2019</a:t>
            </a:r>
            <a:r>
              <a:rPr lang="ko-KR" altLang="en-US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년 </a:t>
            </a:r>
            <a:r>
              <a:rPr lang="en-US" altLang="ko-KR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12</a:t>
            </a:r>
            <a:r>
              <a:rPr lang="ko-KR" altLang="en-US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월 </a:t>
            </a:r>
            <a:r>
              <a:rPr lang="en-US" altLang="ko-KR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31</a:t>
            </a:r>
            <a:r>
              <a:rPr lang="ko-KR" altLang="en-US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일까지</a:t>
            </a:r>
            <a:endParaRPr lang="en-US" altLang="ko-KR" sz="8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ko-KR" altLang="en-US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전기 </a:t>
            </a:r>
            <a:r>
              <a:rPr lang="en-US" altLang="ko-KR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2018</a:t>
            </a:r>
            <a:r>
              <a:rPr lang="ko-KR" altLang="en-US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년 </a:t>
            </a:r>
            <a:r>
              <a:rPr lang="en-US" altLang="ko-KR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ko-KR" altLang="en-US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월 </a:t>
            </a:r>
            <a:r>
              <a:rPr lang="en-US" altLang="ko-KR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ko-KR" altLang="en-US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일부터 </a:t>
            </a:r>
            <a:r>
              <a:rPr lang="en-US" altLang="ko-KR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2018</a:t>
            </a:r>
            <a:r>
              <a:rPr lang="ko-KR" altLang="en-US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년 </a:t>
            </a:r>
            <a:r>
              <a:rPr lang="en-US" altLang="ko-KR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12</a:t>
            </a:r>
            <a:r>
              <a:rPr lang="ko-KR" altLang="en-US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월 </a:t>
            </a:r>
            <a:r>
              <a:rPr lang="en-US" altLang="ko-KR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31</a:t>
            </a:r>
            <a:r>
              <a:rPr lang="ko-KR" altLang="en-US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일까지</a:t>
            </a:r>
          </a:p>
        </p:txBody>
      </p:sp>
      <p:sp>
        <p:nvSpPr>
          <p:cNvPr id="13" name="Rectangle 8">
            <a:extLst>
              <a:ext uri="{FF2B5EF4-FFF2-40B4-BE49-F238E27FC236}">
                <a16:creationId xmlns:a16="http://schemas.microsoft.com/office/drawing/2014/main" id="{A449DBFF-E390-41EC-9E35-F82DFC7FBD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" name="Rectangle 2">
            <a:extLst>
              <a:ext uri="{FF2B5EF4-FFF2-40B4-BE49-F238E27FC236}">
                <a16:creationId xmlns:a16="http://schemas.microsoft.com/office/drawing/2014/main" id="{CA210805-F597-4624-A42D-52621AD6439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" name="Rectangle 4">
            <a:extLst>
              <a:ext uri="{FF2B5EF4-FFF2-40B4-BE49-F238E27FC236}">
                <a16:creationId xmlns:a16="http://schemas.microsoft.com/office/drawing/2014/main" id="{DCB7C16C-F803-4796-AE05-EE9D93184D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66786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FD27475A-FB44-45B8-A8EA-787D9F9F89C1}"/>
              </a:ext>
            </a:extLst>
          </p:cNvPr>
          <p:cNvSpPr/>
          <p:nvPr/>
        </p:nvSpPr>
        <p:spPr>
          <a:xfrm>
            <a:off x="894080" y="955040"/>
            <a:ext cx="5029200" cy="5029200"/>
          </a:xfrm>
          <a:prstGeom prst="rect">
            <a:avLst/>
          </a:prstGeom>
          <a:solidFill>
            <a:srgbClr val="D1DA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8F1EF4E5-8B6C-4044-98D4-4CE9EBEEE068}"/>
              </a:ext>
            </a:extLst>
          </p:cNvPr>
          <p:cNvSpPr/>
          <p:nvPr/>
        </p:nvSpPr>
        <p:spPr>
          <a:xfrm>
            <a:off x="3972560" y="1412240"/>
            <a:ext cx="2824480" cy="2824480"/>
          </a:xfrm>
          <a:prstGeom prst="rect">
            <a:avLst/>
          </a:prstGeom>
          <a:solidFill>
            <a:srgbClr val="F4F3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4076CC6-2716-492F-97EA-92157CB90CF8}"/>
              </a:ext>
            </a:extLst>
          </p:cNvPr>
          <p:cNvSpPr txBox="1"/>
          <p:nvPr/>
        </p:nvSpPr>
        <p:spPr>
          <a:xfrm>
            <a:off x="7998083" y="2418080"/>
            <a:ext cx="187743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b="1" spc="-300" dirty="0">
                <a:solidFill>
                  <a:schemeClr val="accent4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재무분석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CB23695-8A31-40A6-B134-9546AED4FADD}"/>
              </a:ext>
            </a:extLst>
          </p:cNvPr>
          <p:cNvSpPr txBox="1"/>
          <p:nvPr/>
        </p:nvSpPr>
        <p:spPr>
          <a:xfrm>
            <a:off x="6027376" y="1633249"/>
            <a:ext cx="665567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6600" b="1" dirty="0">
                <a:solidFill>
                  <a:schemeClr val="bg1">
                    <a:lumMod val="50000"/>
                  </a:schemeClr>
                </a:solidFill>
              </a:rPr>
              <a:t>3</a:t>
            </a:r>
            <a:endParaRPr lang="ko-KR" altLang="en-US" sz="6600" b="1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5731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B1985EEF-2AD8-452A-AD82-3BF8C0CCB759}"/>
              </a:ext>
            </a:extLst>
          </p:cNvPr>
          <p:cNvSpPr/>
          <p:nvPr/>
        </p:nvSpPr>
        <p:spPr>
          <a:xfrm>
            <a:off x="720000" y="1049009"/>
            <a:ext cx="5760000" cy="1080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82363163-7A23-46FA-8BFB-C5C551676293}"/>
              </a:ext>
            </a:extLst>
          </p:cNvPr>
          <p:cNvSpPr/>
          <p:nvPr/>
        </p:nvSpPr>
        <p:spPr>
          <a:xfrm>
            <a:off x="0" y="1049009"/>
            <a:ext cx="720000" cy="108000"/>
          </a:xfrm>
          <a:prstGeom prst="rect">
            <a:avLst/>
          </a:prstGeom>
          <a:solidFill>
            <a:srgbClr val="D1DA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6E7AF03-AAFA-4B21-94E6-D43D71719920}"/>
              </a:ext>
            </a:extLst>
          </p:cNvPr>
          <p:cNvSpPr txBox="1"/>
          <p:nvPr/>
        </p:nvSpPr>
        <p:spPr>
          <a:xfrm>
            <a:off x="720000" y="264210"/>
            <a:ext cx="10752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spc="-300" dirty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재무분석 </a:t>
            </a:r>
            <a:r>
              <a:rPr lang="en-US" altLang="ko-KR" sz="2000" spc="-300" dirty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– </a:t>
            </a:r>
            <a:r>
              <a:rPr lang="ko-KR" altLang="en-US" sz="2000" spc="-300" dirty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수익성 분석 </a:t>
            </a:r>
            <a:r>
              <a:rPr lang="en-US" altLang="ko-KR" sz="2000" spc="-300" dirty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: </a:t>
            </a:r>
            <a:r>
              <a:rPr lang="ko-KR" altLang="en-US" sz="2000" spc="-300" dirty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이익창출능력 측정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F6A287E-578E-4555-9C9F-5642B2F6187E}"/>
              </a:ext>
            </a:extLst>
          </p:cNvPr>
          <p:cNvSpPr txBox="1"/>
          <p:nvPr/>
        </p:nvSpPr>
        <p:spPr>
          <a:xfrm>
            <a:off x="185879" y="140640"/>
            <a:ext cx="54213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800" b="1" dirty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endParaRPr lang="ko-KR" altLang="en-US" sz="4800" b="1" dirty="0">
              <a:solidFill>
                <a:schemeClr val="bg1">
                  <a:lumMod val="5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91A1364B-7917-4D19-AD9B-1FCA5A467AA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5879" y="971637"/>
            <a:ext cx="13342072" cy="532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" name="Rectangle 4">
            <a:extLst>
              <a:ext uri="{FF2B5EF4-FFF2-40B4-BE49-F238E27FC236}">
                <a16:creationId xmlns:a16="http://schemas.microsoft.com/office/drawing/2014/main" id="{DB41A9D3-CF0F-4CF5-8DAE-3EAFF3C21F5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8" name="Rectangle 2">
            <a:extLst>
              <a:ext uri="{FF2B5EF4-FFF2-40B4-BE49-F238E27FC236}">
                <a16:creationId xmlns:a16="http://schemas.microsoft.com/office/drawing/2014/main" id="{743F401D-693B-44C7-8F0A-ED937FD147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0" name="Rectangle 4">
            <a:extLst>
              <a:ext uri="{FF2B5EF4-FFF2-40B4-BE49-F238E27FC236}">
                <a16:creationId xmlns:a16="http://schemas.microsoft.com/office/drawing/2014/main" id="{E377706C-3E29-4DCE-9ED4-A1FB456CC1E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" name="Rectangle 6">
            <a:extLst>
              <a:ext uri="{FF2B5EF4-FFF2-40B4-BE49-F238E27FC236}">
                <a16:creationId xmlns:a16="http://schemas.microsoft.com/office/drawing/2014/main" id="{C7FD416E-4C98-4D6D-A027-8E351EDC132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3" name="Rectangle 8">
            <a:extLst>
              <a:ext uri="{FF2B5EF4-FFF2-40B4-BE49-F238E27FC236}">
                <a16:creationId xmlns:a16="http://schemas.microsoft.com/office/drawing/2014/main" id="{A449DBFF-E390-41EC-9E35-F82DFC7FBD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aphicFrame>
        <p:nvGraphicFramePr>
          <p:cNvPr id="14" name="표 14">
            <a:extLst>
              <a:ext uri="{FF2B5EF4-FFF2-40B4-BE49-F238E27FC236}">
                <a16:creationId xmlns:a16="http://schemas.microsoft.com/office/drawing/2014/main" id="{5727BB67-CBE2-46FF-83E5-B74BD33A5C4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7413591"/>
              </p:ext>
            </p:extLst>
          </p:nvPr>
        </p:nvGraphicFramePr>
        <p:xfrm>
          <a:off x="185882" y="2085970"/>
          <a:ext cx="5910117" cy="1320136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1753382">
                  <a:extLst>
                    <a:ext uri="{9D8B030D-6E8A-4147-A177-3AD203B41FA5}">
                      <a16:colId xmlns:a16="http://schemas.microsoft.com/office/drawing/2014/main" val="4172019724"/>
                    </a:ext>
                  </a:extLst>
                </a:gridCol>
                <a:gridCol w="1105468">
                  <a:extLst>
                    <a:ext uri="{9D8B030D-6E8A-4147-A177-3AD203B41FA5}">
                      <a16:colId xmlns:a16="http://schemas.microsoft.com/office/drawing/2014/main" val="3467755476"/>
                    </a:ext>
                  </a:extLst>
                </a:gridCol>
                <a:gridCol w="1017089">
                  <a:extLst>
                    <a:ext uri="{9D8B030D-6E8A-4147-A177-3AD203B41FA5}">
                      <a16:colId xmlns:a16="http://schemas.microsoft.com/office/drawing/2014/main" val="3826655137"/>
                    </a:ext>
                  </a:extLst>
                </a:gridCol>
                <a:gridCol w="1017089">
                  <a:extLst>
                    <a:ext uri="{9D8B030D-6E8A-4147-A177-3AD203B41FA5}">
                      <a16:colId xmlns:a16="http://schemas.microsoft.com/office/drawing/2014/main" val="3837887192"/>
                    </a:ext>
                  </a:extLst>
                </a:gridCol>
                <a:gridCol w="1017089">
                  <a:extLst>
                    <a:ext uri="{9D8B030D-6E8A-4147-A177-3AD203B41FA5}">
                      <a16:colId xmlns:a16="http://schemas.microsoft.com/office/drawing/2014/main" val="3569695862"/>
                    </a:ext>
                  </a:extLst>
                </a:gridCol>
              </a:tblGrid>
              <a:tr h="33003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수익성 분석</a:t>
                      </a:r>
                    </a:p>
                  </a:txBody>
                  <a:tcPr marL="75207" marR="75207" marT="37604" marB="37604">
                    <a:lnL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DAE7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2017</a:t>
                      </a:r>
                      <a:endParaRPr lang="ko-KR" altLang="en-US" sz="15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5207" marR="75207" marT="37604" marB="37604">
                    <a:lnL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DAE7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2018</a:t>
                      </a:r>
                      <a:endParaRPr lang="ko-KR" altLang="en-US" sz="15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5207" marR="75207" marT="37604" marB="37604">
                    <a:lnL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DAE7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2019</a:t>
                      </a:r>
                      <a:endParaRPr lang="ko-KR" altLang="en-US" sz="15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5207" marR="75207" marT="37604" marB="37604">
                    <a:lnL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DAE7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2020</a:t>
                      </a:r>
                      <a:endParaRPr lang="ko-KR" altLang="en-US" sz="15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5207" marR="75207" marT="37604" marB="37604">
                    <a:lnL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DA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6557818"/>
                  </a:ext>
                </a:extLst>
              </a:tr>
              <a:tr h="33003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총자산이익률</a:t>
                      </a:r>
                    </a:p>
                  </a:txBody>
                  <a:tcPr marL="75207" marR="75207" marT="37604" marB="37604">
                    <a:lnL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7.04</a:t>
                      </a:r>
                      <a:endParaRPr lang="ko-KR" altLang="en-US" sz="15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5207" marR="75207" marT="37604" marB="37604">
                    <a:lnL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5.97</a:t>
                      </a:r>
                      <a:endParaRPr lang="ko-KR" altLang="en-US" sz="15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5207" marR="75207" marT="37604" marB="37604">
                    <a:lnL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6.22</a:t>
                      </a:r>
                      <a:endParaRPr lang="ko-KR" altLang="en-US" sz="15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5207" marR="75207" marT="37604" marB="37604">
                    <a:lnL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5.69</a:t>
                      </a:r>
                      <a:endParaRPr lang="ko-KR" altLang="en-US" sz="15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5207" marR="75207" marT="37604" marB="37604">
                    <a:lnL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38107919"/>
                  </a:ext>
                </a:extLst>
              </a:tr>
              <a:tr h="33003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 err="1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자기자본순이익률</a:t>
                      </a:r>
                      <a:endParaRPr lang="ko-KR" altLang="en-US" sz="15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5207" marR="75207" marT="37604" marB="37604">
                    <a:lnL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12.05</a:t>
                      </a:r>
                      <a:endParaRPr lang="ko-KR" altLang="en-US" sz="15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5207" marR="75207" marT="37604" marB="37604">
                    <a:lnL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11.28</a:t>
                      </a:r>
                      <a:endParaRPr lang="ko-KR" altLang="en-US" sz="15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5207" marR="75207" marT="37604" marB="37604">
                    <a:lnL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12.2</a:t>
                      </a:r>
                      <a:endParaRPr lang="ko-KR" altLang="en-US" sz="15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5207" marR="75207" marT="37604" marB="37604">
                    <a:lnL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10.12</a:t>
                      </a:r>
                      <a:endParaRPr lang="ko-KR" altLang="en-US" sz="15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5207" marR="75207" marT="37604" marB="37604">
                    <a:lnL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51011933"/>
                  </a:ext>
                </a:extLst>
              </a:tr>
              <a:tr h="33003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 err="1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매출액순이익률</a:t>
                      </a:r>
                      <a:endParaRPr lang="ko-KR" altLang="en-US" sz="15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5207" marR="75207" marT="37604" marB="37604">
                    <a:lnL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3.44</a:t>
                      </a:r>
                      <a:endParaRPr lang="ko-KR" altLang="en-US" sz="15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5207" marR="75207" marT="37604" marB="37604">
                    <a:lnL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6.43</a:t>
                      </a:r>
                      <a:endParaRPr lang="ko-KR" altLang="en-US" sz="15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5207" marR="75207" marT="37604" marB="37604">
                    <a:lnL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6.80</a:t>
                      </a:r>
                      <a:endParaRPr lang="ko-KR" altLang="en-US" sz="15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5207" marR="75207" marT="37604" marB="37604">
                    <a:lnL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5.56</a:t>
                      </a:r>
                      <a:endParaRPr lang="ko-KR" altLang="en-US" sz="15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5207" marR="75207" marT="37604" marB="37604">
                    <a:lnL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02967342"/>
                  </a:ext>
                </a:extLst>
              </a:tr>
            </a:tbl>
          </a:graphicData>
        </a:graphic>
      </p:graphicFrame>
      <p:graphicFrame>
        <p:nvGraphicFramePr>
          <p:cNvPr id="21" name="차트 20">
            <a:extLst>
              <a:ext uri="{FF2B5EF4-FFF2-40B4-BE49-F238E27FC236}">
                <a16:creationId xmlns:a16="http://schemas.microsoft.com/office/drawing/2014/main" id="{0BAB90F7-93B5-4853-845F-104759EEF9A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590430799"/>
              </p:ext>
            </p:extLst>
          </p:nvPr>
        </p:nvGraphicFramePr>
        <p:xfrm>
          <a:off x="6262479" y="1042582"/>
          <a:ext cx="5595995" cy="269937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cxnSp>
        <p:nvCxnSpPr>
          <p:cNvPr id="16" name="직선 연결선 15">
            <a:extLst>
              <a:ext uri="{FF2B5EF4-FFF2-40B4-BE49-F238E27FC236}">
                <a16:creationId xmlns:a16="http://schemas.microsoft.com/office/drawing/2014/main" id="{6DCA194D-9B6E-428B-A789-8D3B2A093B78}"/>
              </a:ext>
            </a:extLst>
          </p:cNvPr>
          <p:cNvCxnSpPr>
            <a:cxnSpLocks/>
          </p:cNvCxnSpPr>
          <p:nvPr/>
        </p:nvCxnSpPr>
        <p:spPr>
          <a:xfrm>
            <a:off x="682248" y="4569388"/>
            <a:ext cx="10708640" cy="0"/>
          </a:xfrm>
          <a:prstGeom prst="line">
            <a:avLst/>
          </a:prstGeom>
          <a:ln w="9525">
            <a:solidFill>
              <a:srgbClr val="AEC1D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>
            <a:extLst>
              <a:ext uri="{FF2B5EF4-FFF2-40B4-BE49-F238E27FC236}">
                <a16:creationId xmlns:a16="http://schemas.microsoft.com/office/drawing/2014/main" id="{4A2C523D-CE89-4804-A176-0BE890143BD8}"/>
              </a:ext>
            </a:extLst>
          </p:cNvPr>
          <p:cNvSpPr txBox="1"/>
          <p:nvPr/>
        </p:nvSpPr>
        <p:spPr>
          <a:xfrm>
            <a:off x="720000" y="3772085"/>
            <a:ext cx="5116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pc="-150" dirty="0">
                <a:solidFill>
                  <a:schemeClr val="accent4">
                    <a:lumMod val="50000"/>
                  </a:schemeClr>
                </a:solidFill>
              </a:rPr>
              <a:t>001</a:t>
            </a:r>
            <a:endParaRPr lang="ko-KR" altLang="en-US" spc="-150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43D8F095-9542-48C0-844C-0FBBA48C7EAB}"/>
              </a:ext>
            </a:extLst>
          </p:cNvPr>
          <p:cNvSpPr txBox="1"/>
          <p:nvPr/>
        </p:nvSpPr>
        <p:spPr>
          <a:xfrm>
            <a:off x="1570605" y="3772085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pc="-150" dirty="0">
                <a:solidFill>
                  <a:schemeClr val="accent4">
                    <a:lumMod val="50000"/>
                  </a:schemeClr>
                </a:solidFill>
              </a:rPr>
              <a:t>&gt;&gt;</a:t>
            </a:r>
            <a:endParaRPr lang="ko-KR" altLang="en-US" spc="-150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0E60D48-6525-4BC4-9C9B-8F410F6029FD}"/>
              </a:ext>
            </a:extLst>
          </p:cNvPr>
          <p:cNvSpPr txBox="1"/>
          <p:nvPr/>
        </p:nvSpPr>
        <p:spPr>
          <a:xfrm>
            <a:off x="2259306" y="3725919"/>
            <a:ext cx="42206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pc="-150" dirty="0">
                <a:solidFill>
                  <a:schemeClr val="accent4">
                    <a:lumMod val="50000"/>
                  </a:schemeClr>
                </a:solidFill>
                <a:latin typeface="+mj-ea"/>
                <a:ea typeface="+mj-ea"/>
              </a:rPr>
              <a:t>총자산이익률</a:t>
            </a:r>
            <a:r>
              <a:rPr lang="en-US" altLang="ko-KR" spc="-150" dirty="0">
                <a:solidFill>
                  <a:schemeClr val="accent4">
                    <a:lumMod val="50000"/>
                  </a:schemeClr>
                </a:solidFill>
                <a:latin typeface="+mj-ea"/>
                <a:ea typeface="+mj-ea"/>
              </a:rPr>
              <a:t>(ROA) = </a:t>
            </a:r>
            <a:r>
              <a:rPr lang="ko-KR" altLang="en-US" spc="-150" dirty="0">
                <a:solidFill>
                  <a:schemeClr val="accent4">
                    <a:lumMod val="50000"/>
                  </a:schemeClr>
                </a:solidFill>
                <a:latin typeface="+mj-ea"/>
                <a:ea typeface="+mj-ea"/>
              </a:rPr>
              <a:t>당기순이익 </a:t>
            </a:r>
            <a:r>
              <a:rPr lang="en-US" altLang="ko-KR" spc="-150" dirty="0">
                <a:solidFill>
                  <a:schemeClr val="accent4">
                    <a:lumMod val="50000"/>
                  </a:schemeClr>
                </a:solidFill>
                <a:latin typeface="+mj-ea"/>
                <a:ea typeface="+mj-ea"/>
              </a:rPr>
              <a:t>/ </a:t>
            </a:r>
            <a:r>
              <a:rPr lang="ko-KR" altLang="en-US" spc="-150" dirty="0">
                <a:solidFill>
                  <a:schemeClr val="accent4">
                    <a:lumMod val="50000"/>
                  </a:schemeClr>
                </a:solidFill>
                <a:latin typeface="+mj-ea"/>
                <a:ea typeface="+mj-ea"/>
              </a:rPr>
              <a:t>총자산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1AC1C4B0-6AC2-479C-B1BF-E0AF229B90F1}"/>
              </a:ext>
            </a:extLst>
          </p:cNvPr>
          <p:cNvSpPr txBox="1"/>
          <p:nvPr/>
        </p:nvSpPr>
        <p:spPr>
          <a:xfrm>
            <a:off x="2259306" y="4141417"/>
            <a:ext cx="8993726" cy="3602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ko-KR" altLang="en-US" sz="1600" spc="-150" dirty="0"/>
              <a:t>⇨  자본조달 측면에서 효율성이 내려가 총자산 수익률이 낮아짐</a:t>
            </a:r>
            <a:r>
              <a:rPr lang="en-US" altLang="ko-KR" sz="1600" spc="-150" dirty="0"/>
              <a:t>. </a:t>
            </a:r>
            <a:r>
              <a:rPr lang="ko-KR" altLang="en-US" sz="1600" spc="-150" dirty="0"/>
              <a:t>즉</a:t>
            </a:r>
            <a:r>
              <a:rPr lang="en-US" altLang="ko-KR" sz="1600" spc="-150" dirty="0"/>
              <a:t>, </a:t>
            </a:r>
            <a:r>
              <a:rPr lang="ko-KR" altLang="en-US" sz="1600" spc="-150" dirty="0"/>
              <a:t>기업의 자산 이용 효율성이 떨어짐</a:t>
            </a:r>
            <a:r>
              <a:rPr lang="en-US" altLang="ko-KR" sz="1600" spc="-150" dirty="0"/>
              <a:t>.</a:t>
            </a:r>
            <a:endParaRPr lang="ko-KR" altLang="en-US" sz="1600" spc="-150" dirty="0"/>
          </a:p>
        </p:txBody>
      </p:sp>
      <p:cxnSp>
        <p:nvCxnSpPr>
          <p:cNvPr id="22" name="직선 연결선 21">
            <a:extLst>
              <a:ext uri="{FF2B5EF4-FFF2-40B4-BE49-F238E27FC236}">
                <a16:creationId xmlns:a16="http://schemas.microsoft.com/office/drawing/2014/main" id="{75987D4B-E360-4702-A6FF-5897059F8AC0}"/>
              </a:ext>
            </a:extLst>
          </p:cNvPr>
          <p:cNvCxnSpPr>
            <a:cxnSpLocks/>
          </p:cNvCxnSpPr>
          <p:nvPr/>
        </p:nvCxnSpPr>
        <p:spPr>
          <a:xfrm>
            <a:off x="690263" y="5737204"/>
            <a:ext cx="10708640" cy="0"/>
          </a:xfrm>
          <a:prstGeom prst="line">
            <a:avLst/>
          </a:prstGeom>
          <a:ln w="9525">
            <a:solidFill>
              <a:srgbClr val="AEC1D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>
            <a:extLst>
              <a:ext uri="{FF2B5EF4-FFF2-40B4-BE49-F238E27FC236}">
                <a16:creationId xmlns:a16="http://schemas.microsoft.com/office/drawing/2014/main" id="{5B1A11E1-E448-4C91-88FA-63AA89FD2CD8}"/>
              </a:ext>
            </a:extLst>
          </p:cNvPr>
          <p:cNvSpPr txBox="1"/>
          <p:nvPr/>
        </p:nvSpPr>
        <p:spPr>
          <a:xfrm>
            <a:off x="728015" y="4682526"/>
            <a:ext cx="5116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pc="-150" dirty="0">
                <a:solidFill>
                  <a:schemeClr val="accent4">
                    <a:lumMod val="50000"/>
                  </a:schemeClr>
                </a:solidFill>
              </a:rPr>
              <a:t>002</a:t>
            </a:r>
            <a:endParaRPr lang="ko-KR" altLang="en-US" spc="-150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971E4CFD-DA0F-4FA6-8FB2-6B3799E597CD}"/>
              </a:ext>
            </a:extLst>
          </p:cNvPr>
          <p:cNvSpPr txBox="1"/>
          <p:nvPr/>
        </p:nvSpPr>
        <p:spPr>
          <a:xfrm>
            <a:off x="1570605" y="4683229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pc="-150" dirty="0">
                <a:solidFill>
                  <a:schemeClr val="accent4">
                    <a:lumMod val="50000"/>
                  </a:schemeClr>
                </a:solidFill>
              </a:rPr>
              <a:t>&gt;&gt;</a:t>
            </a:r>
            <a:endParaRPr lang="ko-KR" altLang="en-US" spc="-150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85607C1A-9BEE-4BC4-9FA5-409598871440}"/>
              </a:ext>
            </a:extLst>
          </p:cNvPr>
          <p:cNvSpPr txBox="1"/>
          <p:nvPr/>
        </p:nvSpPr>
        <p:spPr>
          <a:xfrm>
            <a:off x="2267320" y="4604979"/>
            <a:ext cx="46949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pc="-150" dirty="0" err="1">
                <a:solidFill>
                  <a:schemeClr val="accent4">
                    <a:lumMod val="50000"/>
                  </a:schemeClr>
                </a:solidFill>
                <a:latin typeface="+mj-ea"/>
                <a:ea typeface="+mj-ea"/>
              </a:rPr>
              <a:t>자기자본순이익률</a:t>
            </a:r>
            <a:r>
              <a:rPr lang="en-US" altLang="ko-KR" spc="-150" dirty="0">
                <a:solidFill>
                  <a:schemeClr val="accent4">
                    <a:lumMod val="50000"/>
                  </a:schemeClr>
                </a:solidFill>
                <a:latin typeface="+mj-ea"/>
                <a:ea typeface="+mj-ea"/>
              </a:rPr>
              <a:t>(ROE) = </a:t>
            </a:r>
            <a:r>
              <a:rPr lang="ko-KR" altLang="en-US" spc="-150" dirty="0">
                <a:solidFill>
                  <a:schemeClr val="accent4">
                    <a:lumMod val="50000"/>
                  </a:schemeClr>
                </a:solidFill>
                <a:latin typeface="+mj-ea"/>
                <a:ea typeface="+mj-ea"/>
              </a:rPr>
              <a:t>당기순이익 </a:t>
            </a:r>
            <a:r>
              <a:rPr lang="en-US" altLang="ko-KR" spc="-150" dirty="0">
                <a:solidFill>
                  <a:schemeClr val="accent4">
                    <a:lumMod val="50000"/>
                  </a:schemeClr>
                </a:solidFill>
                <a:latin typeface="+mj-ea"/>
                <a:ea typeface="+mj-ea"/>
              </a:rPr>
              <a:t>/ </a:t>
            </a:r>
            <a:r>
              <a:rPr lang="ko-KR" altLang="en-US" spc="-150" dirty="0">
                <a:solidFill>
                  <a:schemeClr val="accent4">
                    <a:lumMod val="50000"/>
                  </a:schemeClr>
                </a:solidFill>
                <a:latin typeface="+mj-ea"/>
                <a:ea typeface="+mj-ea"/>
              </a:rPr>
              <a:t>자기자본</a:t>
            </a:r>
            <a:endParaRPr lang="en-US" altLang="ko-KR" spc="-150" dirty="0">
              <a:solidFill>
                <a:schemeClr val="accent4">
                  <a:lumMod val="50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BA8F3E91-0E80-4D85-ACC8-F57E9302FE63}"/>
              </a:ext>
            </a:extLst>
          </p:cNvPr>
          <p:cNvSpPr txBox="1"/>
          <p:nvPr/>
        </p:nvSpPr>
        <p:spPr>
          <a:xfrm>
            <a:off x="2267321" y="5020477"/>
            <a:ext cx="8993726" cy="6556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ko-KR" altLang="en-US" sz="1600" spc="-150" dirty="0"/>
              <a:t>⇨ 기업이 자산을 잘 활용하는 상황에서 총자산 </a:t>
            </a:r>
            <a:r>
              <a:rPr lang="en-US" altLang="ko-KR" sz="1600" spc="-150" dirty="0"/>
              <a:t>&gt; </a:t>
            </a:r>
            <a:r>
              <a:rPr lang="ko-KR" altLang="en-US" sz="1600" spc="-150" dirty="0"/>
              <a:t>자기자본 일 경우 </a:t>
            </a:r>
            <a:r>
              <a:rPr lang="ko-KR" altLang="en-US" sz="1600" spc="-150" dirty="0" err="1"/>
              <a:t>자기자본순이익률은</a:t>
            </a:r>
            <a:r>
              <a:rPr lang="ko-KR" altLang="en-US" sz="1600" spc="-150" dirty="0"/>
              <a:t> 증가</a:t>
            </a:r>
            <a:endParaRPr lang="en-US" altLang="ko-KR" sz="1600" spc="-150" dirty="0"/>
          </a:p>
          <a:p>
            <a:pPr algn="just">
              <a:lnSpc>
                <a:spcPct val="120000"/>
              </a:lnSpc>
            </a:pPr>
            <a:r>
              <a:rPr lang="ko-KR" altLang="en-US" sz="1600" spc="-150" dirty="0"/>
              <a:t>     하지만</a:t>
            </a:r>
            <a:r>
              <a:rPr lang="en-US" altLang="ko-KR" sz="1600" spc="-150" dirty="0"/>
              <a:t>, </a:t>
            </a:r>
            <a:r>
              <a:rPr lang="ko-KR" altLang="en-US" sz="1600" spc="-150" dirty="0"/>
              <a:t>총자산수익률이 낮아짐으로써 </a:t>
            </a:r>
            <a:r>
              <a:rPr lang="ko-KR" altLang="en-US" sz="1600" spc="-150" dirty="0" err="1"/>
              <a:t>자기자본순이익률이</a:t>
            </a:r>
            <a:r>
              <a:rPr lang="ko-KR" altLang="en-US" sz="1600" spc="-150" dirty="0"/>
              <a:t> 낮아짐</a:t>
            </a:r>
            <a:r>
              <a:rPr lang="en-US" altLang="ko-KR" sz="1600" spc="-150" dirty="0"/>
              <a:t>.</a:t>
            </a:r>
            <a:endParaRPr lang="ko-KR" altLang="en-US" sz="1600" spc="-150" dirty="0"/>
          </a:p>
        </p:txBody>
      </p:sp>
      <p:cxnSp>
        <p:nvCxnSpPr>
          <p:cNvPr id="27" name="직선 연결선 26">
            <a:extLst>
              <a:ext uri="{FF2B5EF4-FFF2-40B4-BE49-F238E27FC236}">
                <a16:creationId xmlns:a16="http://schemas.microsoft.com/office/drawing/2014/main" id="{B7B6115E-667F-414A-ABDB-4AD17FAD116D}"/>
              </a:ext>
            </a:extLst>
          </p:cNvPr>
          <p:cNvCxnSpPr>
            <a:cxnSpLocks/>
          </p:cNvCxnSpPr>
          <p:nvPr/>
        </p:nvCxnSpPr>
        <p:spPr>
          <a:xfrm>
            <a:off x="682248" y="6663838"/>
            <a:ext cx="10708640" cy="0"/>
          </a:xfrm>
          <a:prstGeom prst="line">
            <a:avLst/>
          </a:prstGeom>
          <a:ln w="9525">
            <a:solidFill>
              <a:srgbClr val="AEC1D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>
            <a:extLst>
              <a:ext uri="{FF2B5EF4-FFF2-40B4-BE49-F238E27FC236}">
                <a16:creationId xmlns:a16="http://schemas.microsoft.com/office/drawing/2014/main" id="{0268561C-164C-4AF6-B2C6-A7916463A380}"/>
              </a:ext>
            </a:extLst>
          </p:cNvPr>
          <p:cNvSpPr txBox="1"/>
          <p:nvPr/>
        </p:nvSpPr>
        <p:spPr>
          <a:xfrm>
            <a:off x="720000" y="5866535"/>
            <a:ext cx="5116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pc="-150" dirty="0">
                <a:solidFill>
                  <a:schemeClr val="accent4">
                    <a:lumMod val="50000"/>
                  </a:schemeClr>
                </a:solidFill>
              </a:rPr>
              <a:t>003</a:t>
            </a:r>
            <a:endParaRPr lang="ko-KR" altLang="en-US" spc="-150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705190FF-0031-4599-A654-69240BEC8ECD}"/>
              </a:ext>
            </a:extLst>
          </p:cNvPr>
          <p:cNvSpPr txBox="1"/>
          <p:nvPr/>
        </p:nvSpPr>
        <p:spPr>
          <a:xfrm>
            <a:off x="1570605" y="5866535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pc="-150" dirty="0">
                <a:solidFill>
                  <a:schemeClr val="accent4">
                    <a:lumMod val="50000"/>
                  </a:schemeClr>
                </a:solidFill>
              </a:rPr>
              <a:t>&gt;&gt;</a:t>
            </a:r>
            <a:endParaRPr lang="ko-KR" altLang="en-US" spc="-150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F74D3720-A54F-4D46-BADB-3D9D8FFD0039}"/>
              </a:ext>
            </a:extLst>
          </p:cNvPr>
          <p:cNvSpPr txBox="1"/>
          <p:nvPr/>
        </p:nvSpPr>
        <p:spPr>
          <a:xfrm>
            <a:off x="2259305" y="5820369"/>
            <a:ext cx="43877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pc="-150" dirty="0" err="1">
                <a:solidFill>
                  <a:schemeClr val="accent4">
                    <a:lumMod val="50000"/>
                  </a:schemeClr>
                </a:solidFill>
                <a:latin typeface="+mj-ea"/>
                <a:ea typeface="+mj-ea"/>
              </a:rPr>
              <a:t>매출액순이익률</a:t>
            </a:r>
            <a:r>
              <a:rPr lang="en-US" altLang="ko-KR" spc="-150" dirty="0">
                <a:solidFill>
                  <a:schemeClr val="accent4">
                    <a:lumMod val="50000"/>
                  </a:schemeClr>
                </a:solidFill>
                <a:latin typeface="+mj-ea"/>
                <a:ea typeface="+mj-ea"/>
              </a:rPr>
              <a:t>(ROS) = </a:t>
            </a:r>
            <a:r>
              <a:rPr lang="ko-KR" altLang="en-US" spc="-150" dirty="0">
                <a:solidFill>
                  <a:schemeClr val="accent4">
                    <a:lumMod val="50000"/>
                  </a:schemeClr>
                </a:solidFill>
                <a:latin typeface="+mj-ea"/>
                <a:ea typeface="+mj-ea"/>
              </a:rPr>
              <a:t>당기순이익 </a:t>
            </a:r>
            <a:r>
              <a:rPr lang="en-US" altLang="ko-KR" spc="-150" dirty="0">
                <a:solidFill>
                  <a:schemeClr val="accent4">
                    <a:lumMod val="50000"/>
                  </a:schemeClr>
                </a:solidFill>
                <a:latin typeface="+mj-ea"/>
                <a:ea typeface="+mj-ea"/>
              </a:rPr>
              <a:t>/ </a:t>
            </a:r>
            <a:r>
              <a:rPr lang="ko-KR" altLang="en-US" spc="-150" dirty="0">
                <a:solidFill>
                  <a:schemeClr val="accent4">
                    <a:lumMod val="50000"/>
                  </a:schemeClr>
                </a:solidFill>
                <a:latin typeface="+mj-ea"/>
                <a:ea typeface="+mj-ea"/>
              </a:rPr>
              <a:t>매출액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B6EA9304-2E9A-4B6E-9FFC-D410CEA00745}"/>
              </a:ext>
            </a:extLst>
          </p:cNvPr>
          <p:cNvSpPr txBox="1"/>
          <p:nvPr/>
        </p:nvSpPr>
        <p:spPr>
          <a:xfrm>
            <a:off x="2259306" y="6235867"/>
            <a:ext cx="8993726" cy="3602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ko-KR" altLang="en-US" sz="1600" spc="-150" dirty="0"/>
              <a:t>⇨ 매출이 늘어났지만 원가가 상대적으로 더 큰 비율로 늘어남</a:t>
            </a:r>
            <a:r>
              <a:rPr lang="en-US" altLang="ko-KR" sz="1600" spc="-150" dirty="0"/>
              <a:t>. </a:t>
            </a:r>
            <a:r>
              <a:rPr lang="ko-KR" altLang="en-US" sz="1600" spc="-150" dirty="0"/>
              <a:t>즉</a:t>
            </a:r>
            <a:r>
              <a:rPr lang="en-US" altLang="ko-KR" sz="1600" spc="-150" dirty="0"/>
              <a:t>, </a:t>
            </a:r>
            <a:r>
              <a:rPr lang="ko-KR" altLang="en-US" sz="1600" spc="-150" dirty="0"/>
              <a:t>원가통제가 효율적으로 이루어지지 않음</a:t>
            </a:r>
            <a:r>
              <a:rPr lang="en-US" altLang="ko-KR" sz="1600" spc="-150" dirty="0"/>
              <a:t>.</a:t>
            </a:r>
            <a:endParaRPr lang="ko-KR" altLang="en-US" sz="1600" spc="-150" dirty="0"/>
          </a:p>
        </p:txBody>
      </p:sp>
    </p:spTree>
    <p:extLst>
      <p:ext uri="{BB962C8B-B14F-4D97-AF65-F5344CB8AC3E}">
        <p14:creationId xmlns:p14="http://schemas.microsoft.com/office/powerpoint/2010/main" val="3938646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B1985EEF-2AD8-452A-AD82-3BF8C0CCB759}"/>
              </a:ext>
            </a:extLst>
          </p:cNvPr>
          <p:cNvSpPr/>
          <p:nvPr/>
        </p:nvSpPr>
        <p:spPr>
          <a:xfrm>
            <a:off x="720000" y="1049009"/>
            <a:ext cx="5760000" cy="1080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82363163-7A23-46FA-8BFB-C5C551676293}"/>
              </a:ext>
            </a:extLst>
          </p:cNvPr>
          <p:cNvSpPr/>
          <p:nvPr/>
        </p:nvSpPr>
        <p:spPr>
          <a:xfrm>
            <a:off x="0" y="1049009"/>
            <a:ext cx="720000" cy="108000"/>
          </a:xfrm>
          <a:prstGeom prst="rect">
            <a:avLst/>
          </a:prstGeom>
          <a:solidFill>
            <a:srgbClr val="D1DA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6E7AF03-AAFA-4B21-94E6-D43D71719920}"/>
              </a:ext>
            </a:extLst>
          </p:cNvPr>
          <p:cNvSpPr txBox="1"/>
          <p:nvPr/>
        </p:nvSpPr>
        <p:spPr>
          <a:xfrm>
            <a:off x="720000" y="264210"/>
            <a:ext cx="10752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spc="-300" dirty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재무분석 </a:t>
            </a:r>
            <a:r>
              <a:rPr lang="en-US" altLang="ko-KR" sz="2000" spc="-300" dirty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– </a:t>
            </a:r>
            <a:r>
              <a:rPr lang="ko-KR" altLang="en-US" sz="2000" spc="-300" dirty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성장성 분석 </a:t>
            </a:r>
            <a:r>
              <a:rPr lang="en-US" altLang="ko-KR" sz="2000" spc="-300" dirty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:  </a:t>
            </a:r>
            <a:r>
              <a:rPr lang="ko-KR" altLang="en-US" sz="2000" spc="-300" dirty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기업의 성장성 측정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F6A287E-578E-4555-9C9F-5642B2F6187E}"/>
              </a:ext>
            </a:extLst>
          </p:cNvPr>
          <p:cNvSpPr txBox="1"/>
          <p:nvPr/>
        </p:nvSpPr>
        <p:spPr>
          <a:xfrm>
            <a:off x="185879" y="140640"/>
            <a:ext cx="54213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800" b="1" dirty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endParaRPr lang="ko-KR" altLang="en-US" sz="4800" b="1" dirty="0">
              <a:solidFill>
                <a:schemeClr val="bg1">
                  <a:lumMod val="5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91A1364B-7917-4D19-AD9B-1FCA5A467AA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5879" y="971637"/>
            <a:ext cx="13342072" cy="532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" name="Rectangle 4">
            <a:extLst>
              <a:ext uri="{FF2B5EF4-FFF2-40B4-BE49-F238E27FC236}">
                <a16:creationId xmlns:a16="http://schemas.microsoft.com/office/drawing/2014/main" id="{DB41A9D3-CF0F-4CF5-8DAE-3EAFF3C21F5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8" name="Rectangle 2">
            <a:extLst>
              <a:ext uri="{FF2B5EF4-FFF2-40B4-BE49-F238E27FC236}">
                <a16:creationId xmlns:a16="http://schemas.microsoft.com/office/drawing/2014/main" id="{743F401D-693B-44C7-8F0A-ED937FD147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0" name="Rectangle 4">
            <a:extLst>
              <a:ext uri="{FF2B5EF4-FFF2-40B4-BE49-F238E27FC236}">
                <a16:creationId xmlns:a16="http://schemas.microsoft.com/office/drawing/2014/main" id="{E377706C-3E29-4DCE-9ED4-A1FB456CC1E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" name="Rectangle 6">
            <a:extLst>
              <a:ext uri="{FF2B5EF4-FFF2-40B4-BE49-F238E27FC236}">
                <a16:creationId xmlns:a16="http://schemas.microsoft.com/office/drawing/2014/main" id="{C7FD416E-4C98-4D6D-A027-8E351EDC132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3" name="Rectangle 8">
            <a:extLst>
              <a:ext uri="{FF2B5EF4-FFF2-40B4-BE49-F238E27FC236}">
                <a16:creationId xmlns:a16="http://schemas.microsoft.com/office/drawing/2014/main" id="{A449DBFF-E390-41EC-9E35-F82DFC7FBD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aphicFrame>
        <p:nvGraphicFramePr>
          <p:cNvPr id="14" name="표 14">
            <a:extLst>
              <a:ext uri="{FF2B5EF4-FFF2-40B4-BE49-F238E27FC236}">
                <a16:creationId xmlns:a16="http://schemas.microsoft.com/office/drawing/2014/main" id="{5727BB67-CBE2-46FF-83E5-B74BD33A5C4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94769463"/>
              </p:ext>
            </p:extLst>
          </p:nvPr>
        </p:nvGraphicFramePr>
        <p:xfrm>
          <a:off x="185882" y="2082233"/>
          <a:ext cx="5910119" cy="1324604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2156804">
                  <a:extLst>
                    <a:ext uri="{9D8B030D-6E8A-4147-A177-3AD203B41FA5}">
                      <a16:colId xmlns:a16="http://schemas.microsoft.com/office/drawing/2014/main" val="4172019724"/>
                    </a:ext>
                  </a:extLst>
                </a:gridCol>
                <a:gridCol w="1251105">
                  <a:extLst>
                    <a:ext uri="{9D8B030D-6E8A-4147-A177-3AD203B41FA5}">
                      <a16:colId xmlns:a16="http://schemas.microsoft.com/office/drawing/2014/main" val="3826655137"/>
                    </a:ext>
                  </a:extLst>
                </a:gridCol>
                <a:gridCol w="1251105">
                  <a:extLst>
                    <a:ext uri="{9D8B030D-6E8A-4147-A177-3AD203B41FA5}">
                      <a16:colId xmlns:a16="http://schemas.microsoft.com/office/drawing/2014/main" val="3837887192"/>
                    </a:ext>
                  </a:extLst>
                </a:gridCol>
                <a:gridCol w="1251105">
                  <a:extLst>
                    <a:ext uri="{9D8B030D-6E8A-4147-A177-3AD203B41FA5}">
                      <a16:colId xmlns:a16="http://schemas.microsoft.com/office/drawing/2014/main" val="3569695862"/>
                    </a:ext>
                  </a:extLst>
                </a:gridCol>
              </a:tblGrid>
              <a:tr h="33115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/>
                        <a:t>성장성 분석</a:t>
                      </a:r>
                    </a:p>
                  </a:txBody>
                  <a:tcPr marL="77260" marR="77260" marT="38630" marB="38630">
                    <a:lnL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DAE7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dirty="0"/>
                        <a:t>2018</a:t>
                      </a:r>
                      <a:endParaRPr lang="ko-KR" altLang="en-US" sz="1500" dirty="0"/>
                    </a:p>
                  </a:txBody>
                  <a:tcPr marL="77260" marR="77260" marT="38630" marB="38630">
                    <a:lnL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DAE7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dirty="0"/>
                        <a:t>2019</a:t>
                      </a:r>
                    </a:p>
                  </a:txBody>
                  <a:tcPr marL="77260" marR="77260" marT="38630" marB="38630">
                    <a:lnL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DAE7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dirty="0"/>
                        <a:t>2020</a:t>
                      </a:r>
                      <a:endParaRPr lang="ko-KR" altLang="en-US" sz="1500" dirty="0"/>
                    </a:p>
                  </a:txBody>
                  <a:tcPr marL="77260" marR="77260" marT="38630" marB="38630">
                    <a:lnL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DA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6557818"/>
                  </a:ext>
                </a:extLst>
              </a:tr>
              <a:tr h="33115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/>
                        <a:t>매출액증가율</a:t>
                      </a:r>
                    </a:p>
                  </a:txBody>
                  <a:tcPr marL="77260" marR="77260" marT="38630" marB="38630">
                    <a:lnL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dirty="0"/>
                        <a:t>20.36</a:t>
                      </a:r>
                      <a:endParaRPr lang="ko-KR" altLang="en-US" sz="1500" dirty="0"/>
                    </a:p>
                  </a:txBody>
                  <a:tcPr marL="77260" marR="77260" marT="38630" marB="38630">
                    <a:lnL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dirty="0"/>
                        <a:t>16.37</a:t>
                      </a:r>
                      <a:endParaRPr lang="ko-KR" altLang="en-US" sz="1500" dirty="0"/>
                    </a:p>
                  </a:txBody>
                  <a:tcPr marL="77260" marR="77260" marT="38630" marB="38630">
                    <a:lnL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dirty="0"/>
                        <a:t>12.97</a:t>
                      </a:r>
                      <a:endParaRPr lang="ko-KR" altLang="en-US" sz="1500" dirty="0"/>
                    </a:p>
                  </a:txBody>
                  <a:tcPr marL="77260" marR="77260" marT="38630" marB="38630">
                    <a:lnL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38107919"/>
                  </a:ext>
                </a:extLst>
              </a:tr>
              <a:tr h="33115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/>
                        <a:t>총자산증가율</a:t>
                      </a:r>
                    </a:p>
                  </a:txBody>
                  <a:tcPr marL="77260" marR="77260" marT="38630" marB="38630">
                    <a:lnL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dirty="0"/>
                        <a:t>29.80</a:t>
                      </a:r>
                      <a:endParaRPr lang="ko-KR" altLang="en-US" sz="1500" dirty="0"/>
                    </a:p>
                  </a:txBody>
                  <a:tcPr marL="77260" marR="77260" marT="38630" marB="38630">
                    <a:lnL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dirty="0"/>
                        <a:t>18.28</a:t>
                      </a:r>
                      <a:endParaRPr lang="ko-KR" altLang="en-US" sz="1500" dirty="0"/>
                    </a:p>
                  </a:txBody>
                  <a:tcPr marL="77260" marR="77260" marT="38630" marB="38630">
                    <a:lnL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dirty="0"/>
                        <a:t>0.82</a:t>
                      </a:r>
                      <a:endParaRPr lang="ko-KR" altLang="en-US" sz="1500" dirty="0"/>
                    </a:p>
                  </a:txBody>
                  <a:tcPr marL="77260" marR="77260" marT="38630" marB="38630">
                    <a:lnL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51011933"/>
                  </a:ext>
                </a:extLst>
              </a:tr>
              <a:tr h="33115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/>
                        <a:t>순이익증가율</a:t>
                      </a:r>
                    </a:p>
                  </a:txBody>
                  <a:tcPr marL="77260" marR="77260" marT="38630" marB="38630">
                    <a:lnL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dirty="0"/>
                        <a:t>10.10</a:t>
                      </a:r>
                      <a:endParaRPr lang="ko-KR" altLang="en-US" sz="1500" dirty="0"/>
                    </a:p>
                  </a:txBody>
                  <a:tcPr marL="77260" marR="77260" marT="38630" marB="38630">
                    <a:lnL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dirty="0"/>
                        <a:t>23.28</a:t>
                      </a:r>
                      <a:endParaRPr lang="ko-KR" altLang="en-US" sz="1500" dirty="0"/>
                    </a:p>
                  </a:txBody>
                  <a:tcPr marL="77260" marR="77260" marT="38630" marB="38630">
                    <a:lnL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dirty="0"/>
                        <a:t>-7.70</a:t>
                      </a:r>
                      <a:endParaRPr lang="ko-KR" altLang="en-US" sz="1500" dirty="0"/>
                    </a:p>
                  </a:txBody>
                  <a:tcPr marL="77260" marR="77260" marT="38630" marB="38630">
                    <a:lnL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02967342"/>
                  </a:ext>
                </a:extLst>
              </a:tr>
            </a:tbl>
          </a:graphicData>
        </a:graphic>
      </p:graphicFrame>
      <p:graphicFrame>
        <p:nvGraphicFramePr>
          <p:cNvPr id="21" name="차트 20">
            <a:extLst>
              <a:ext uri="{FF2B5EF4-FFF2-40B4-BE49-F238E27FC236}">
                <a16:creationId xmlns:a16="http://schemas.microsoft.com/office/drawing/2014/main" id="{0BAB90F7-93B5-4853-845F-104759EEF9A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709181952"/>
              </p:ext>
            </p:extLst>
          </p:nvPr>
        </p:nvGraphicFramePr>
        <p:xfrm>
          <a:off x="6265430" y="1026695"/>
          <a:ext cx="5593044" cy="26979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cxnSp>
        <p:nvCxnSpPr>
          <p:cNvPr id="17" name="직선 연결선 16">
            <a:extLst>
              <a:ext uri="{FF2B5EF4-FFF2-40B4-BE49-F238E27FC236}">
                <a16:creationId xmlns:a16="http://schemas.microsoft.com/office/drawing/2014/main" id="{2229DA75-EE40-471F-BF3F-2916C43FE9DA}"/>
              </a:ext>
            </a:extLst>
          </p:cNvPr>
          <p:cNvCxnSpPr>
            <a:cxnSpLocks/>
          </p:cNvCxnSpPr>
          <p:nvPr/>
        </p:nvCxnSpPr>
        <p:spPr>
          <a:xfrm>
            <a:off x="682248" y="4569388"/>
            <a:ext cx="10708640" cy="0"/>
          </a:xfrm>
          <a:prstGeom prst="line">
            <a:avLst/>
          </a:prstGeom>
          <a:ln w="9525">
            <a:solidFill>
              <a:srgbClr val="AEC1D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>
            <a:extLst>
              <a:ext uri="{FF2B5EF4-FFF2-40B4-BE49-F238E27FC236}">
                <a16:creationId xmlns:a16="http://schemas.microsoft.com/office/drawing/2014/main" id="{312BD0E6-D335-46A3-A454-D949D0ECB49D}"/>
              </a:ext>
            </a:extLst>
          </p:cNvPr>
          <p:cNvSpPr txBox="1"/>
          <p:nvPr/>
        </p:nvSpPr>
        <p:spPr>
          <a:xfrm>
            <a:off x="720000" y="3772085"/>
            <a:ext cx="5116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pc="-150" dirty="0">
                <a:solidFill>
                  <a:schemeClr val="accent4">
                    <a:lumMod val="50000"/>
                  </a:schemeClr>
                </a:solidFill>
              </a:rPr>
              <a:t>001</a:t>
            </a:r>
            <a:endParaRPr lang="ko-KR" altLang="en-US" spc="-150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80C61CE-948C-4B8D-BD10-6601583A6079}"/>
              </a:ext>
            </a:extLst>
          </p:cNvPr>
          <p:cNvSpPr txBox="1"/>
          <p:nvPr/>
        </p:nvSpPr>
        <p:spPr>
          <a:xfrm>
            <a:off x="1570605" y="3772085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pc="-150" dirty="0">
                <a:solidFill>
                  <a:schemeClr val="accent4">
                    <a:lumMod val="50000"/>
                  </a:schemeClr>
                </a:solidFill>
              </a:rPr>
              <a:t>&gt;&gt;</a:t>
            </a:r>
            <a:endParaRPr lang="ko-KR" altLang="en-US" spc="-150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1FE7C435-B8AB-4745-BE69-45087D85B947}"/>
              </a:ext>
            </a:extLst>
          </p:cNvPr>
          <p:cNvSpPr txBox="1"/>
          <p:nvPr/>
        </p:nvSpPr>
        <p:spPr>
          <a:xfrm>
            <a:off x="2259306" y="3725919"/>
            <a:ext cx="55930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pc="-150" dirty="0">
                <a:solidFill>
                  <a:schemeClr val="accent4">
                    <a:lumMod val="50000"/>
                  </a:schemeClr>
                </a:solidFill>
                <a:latin typeface="+mj-ea"/>
                <a:ea typeface="+mj-ea"/>
              </a:rPr>
              <a:t>매출액증가율 </a:t>
            </a:r>
            <a:r>
              <a:rPr lang="en-US" altLang="ko-KR" spc="-150" dirty="0">
                <a:solidFill>
                  <a:schemeClr val="accent4">
                    <a:lumMod val="50000"/>
                  </a:schemeClr>
                </a:solidFill>
                <a:latin typeface="+mj-ea"/>
                <a:ea typeface="+mj-ea"/>
              </a:rPr>
              <a:t>= ( </a:t>
            </a:r>
            <a:r>
              <a:rPr lang="ko-KR" altLang="en-US" spc="-150" dirty="0">
                <a:solidFill>
                  <a:schemeClr val="accent4">
                    <a:lumMod val="50000"/>
                  </a:schemeClr>
                </a:solidFill>
                <a:latin typeface="+mj-ea"/>
                <a:ea typeface="+mj-ea"/>
              </a:rPr>
              <a:t>당기매출액 </a:t>
            </a:r>
            <a:r>
              <a:rPr lang="en-US" altLang="ko-KR" spc="-150" dirty="0">
                <a:solidFill>
                  <a:schemeClr val="accent4">
                    <a:lumMod val="50000"/>
                  </a:schemeClr>
                </a:solidFill>
                <a:latin typeface="+mj-ea"/>
                <a:ea typeface="+mj-ea"/>
              </a:rPr>
              <a:t>– </a:t>
            </a:r>
            <a:r>
              <a:rPr lang="ko-KR" altLang="en-US" spc="-150" dirty="0">
                <a:solidFill>
                  <a:schemeClr val="accent4">
                    <a:lumMod val="50000"/>
                  </a:schemeClr>
                </a:solidFill>
                <a:latin typeface="+mj-ea"/>
                <a:ea typeface="+mj-ea"/>
              </a:rPr>
              <a:t>전기매출액 </a:t>
            </a:r>
            <a:r>
              <a:rPr lang="en-US" altLang="ko-KR" spc="-150" dirty="0">
                <a:solidFill>
                  <a:schemeClr val="accent4">
                    <a:lumMod val="50000"/>
                  </a:schemeClr>
                </a:solidFill>
                <a:latin typeface="+mj-ea"/>
                <a:ea typeface="+mj-ea"/>
              </a:rPr>
              <a:t>) / </a:t>
            </a:r>
            <a:r>
              <a:rPr lang="ko-KR" altLang="en-US" spc="-150" dirty="0">
                <a:solidFill>
                  <a:schemeClr val="accent4">
                    <a:lumMod val="50000"/>
                  </a:schemeClr>
                </a:solidFill>
                <a:latin typeface="+mj-ea"/>
                <a:ea typeface="+mj-ea"/>
              </a:rPr>
              <a:t>전기매출액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B93EE804-6927-44C1-B906-6D314887F697}"/>
              </a:ext>
            </a:extLst>
          </p:cNvPr>
          <p:cNvSpPr txBox="1"/>
          <p:nvPr/>
        </p:nvSpPr>
        <p:spPr>
          <a:xfrm>
            <a:off x="2259306" y="4141417"/>
            <a:ext cx="8993726" cy="3602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ko-KR" altLang="en-US" sz="1600" spc="-150" dirty="0"/>
              <a:t>⇨ 매출액이 증가한다는 것은 시장점유율이 커진다는 것임</a:t>
            </a:r>
            <a:r>
              <a:rPr lang="en-US" altLang="ko-KR" sz="1600" spc="-150" dirty="0"/>
              <a:t>. </a:t>
            </a:r>
            <a:r>
              <a:rPr lang="ko-KR" altLang="en-US" sz="1600" spc="-150" dirty="0"/>
              <a:t>즉</a:t>
            </a:r>
            <a:r>
              <a:rPr lang="en-US" altLang="ko-KR" sz="1600" spc="-150" dirty="0"/>
              <a:t>, </a:t>
            </a:r>
            <a:r>
              <a:rPr lang="ko-KR" altLang="en-US" sz="1600" spc="-150" dirty="0"/>
              <a:t>외형적으로 그만큼 신장세를 보인다는 의미함</a:t>
            </a:r>
            <a:r>
              <a:rPr lang="en-US" altLang="ko-KR" sz="1600" spc="-150" dirty="0"/>
              <a:t>.</a:t>
            </a:r>
            <a:endParaRPr lang="ko-KR" altLang="en-US" sz="1600" spc="-150" dirty="0"/>
          </a:p>
        </p:txBody>
      </p:sp>
      <p:cxnSp>
        <p:nvCxnSpPr>
          <p:cNvPr id="23" name="직선 연결선 22">
            <a:extLst>
              <a:ext uri="{FF2B5EF4-FFF2-40B4-BE49-F238E27FC236}">
                <a16:creationId xmlns:a16="http://schemas.microsoft.com/office/drawing/2014/main" id="{3A5BDD95-BE03-4646-8603-380575D7579D}"/>
              </a:ext>
            </a:extLst>
          </p:cNvPr>
          <p:cNvCxnSpPr>
            <a:cxnSpLocks/>
          </p:cNvCxnSpPr>
          <p:nvPr/>
        </p:nvCxnSpPr>
        <p:spPr>
          <a:xfrm>
            <a:off x="690263" y="5737204"/>
            <a:ext cx="10708640" cy="0"/>
          </a:xfrm>
          <a:prstGeom prst="line">
            <a:avLst/>
          </a:prstGeom>
          <a:ln w="9525">
            <a:solidFill>
              <a:srgbClr val="AEC1D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>
            <a:extLst>
              <a:ext uri="{FF2B5EF4-FFF2-40B4-BE49-F238E27FC236}">
                <a16:creationId xmlns:a16="http://schemas.microsoft.com/office/drawing/2014/main" id="{6F6C12C4-8B1C-405A-99D1-0D548252F8B3}"/>
              </a:ext>
            </a:extLst>
          </p:cNvPr>
          <p:cNvSpPr txBox="1"/>
          <p:nvPr/>
        </p:nvSpPr>
        <p:spPr>
          <a:xfrm>
            <a:off x="728015" y="4682526"/>
            <a:ext cx="5116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pc="-150" dirty="0">
                <a:solidFill>
                  <a:schemeClr val="accent4">
                    <a:lumMod val="50000"/>
                  </a:schemeClr>
                </a:solidFill>
              </a:rPr>
              <a:t>002</a:t>
            </a:r>
            <a:endParaRPr lang="ko-KR" altLang="en-US" spc="-150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4C405ADE-D72F-4336-99A7-CEA5899D65A8}"/>
              </a:ext>
            </a:extLst>
          </p:cNvPr>
          <p:cNvSpPr txBox="1"/>
          <p:nvPr/>
        </p:nvSpPr>
        <p:spPr>
          <a:xfrm>
            <a:off x="1567487" y="4682526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pc="-150" dirty="0">
                <a:solidFill>
                  <a:schemeClr val="accent4">
                    <a:lumMod val="50000"/>
                  </a:schemeClr>
                </a:solidFill>
              </a:rPr>
              <a:t>&gt;&gt;</a:t>
            </a:r>
            <a:endParaRPr lang="ko-KR" altLang="en-US" spc="-150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72BC493D-6687-4A63-9E1A-42E09CEA7CD7}"/>
              </a:ext>
            </a:extLst>
          </p:cNvPr>
          <p:cNvSpPr txBox="1"/>
          <p:nvPr/>
        </p:nvSpPr>
        <p:spPr>
          <a:xfrm>
            <a:off x="2267320" y="4604979"/>
            <a:ext cx="55850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pc="-150" dirty="0">
                <a:solidFill>
                  <a:schemeClr val="accent4">
                    <a:lumMod val="50000"/>
                  </a:schemeClr>
                </a:solidFill>
                <a:latin typeface="+mj-ea"/>
                <a:ea typeface="+mj-ea"/>
              </a:rPr>
              <a:t>총자산증가율 </a:t>
            </a:r>
            <a:r>
              <a:rPr lang="en-US" altLang="ko-KR" spc="-150" dirty="0">
                <a:solidFill>
                  <a:schemeClr val="accent4">
                    <a:lumMod val="50000"/>
                  </a:schemeClr>
                </a:solidFill>
                <a:latin typeface="+mj-ea"/>
                <a:ea typeface="+mj-ea"/>
              </a:rPr>
              <a:t>= ( </a:t>
            </a:r>
            <a:r>
              <a:rPr lang="ko-KR" altLang="en-US" spc="-150" dirty="0" err="1">
                <a:solidFill>
                  <a:schemeClr val="accent4">
                    <a:lumMod val="50000"/>
                  </a:schemeClr>
                </a:solidFill>
                <a:latin typeface="+mj-ea"/>
                <a:ea typeface="+mj-ea"/>
              </a:rPr>
              <a:t>기말총자산</a:t>
            </a:r>
            <a:r>
              <a:rPr lang="ko-KR" altLang="en-US" spc="-150" dirty="0">
                <a:solidFill>
                  <a:schemeClr val="accent4">
                    <a:lumMod val="50000"/>
                  </a:schemeClr>
                </a:solidFill>
                <a:latin typeface="+mj-ea"/>
                <a:ea typeface="+mj-ea"/>
              </a:rPr>
              <a:t> </a:t>
            </a:r>
            <a:r>
              <a:rPr lang="en-US" altLang="ko-KR" spc="-150" dirty="0">
                <a:solidFill>
                  <a:schemeClr val="accent4">
                    <a:lumMod val="50000"/>
                  </a:schemeClr>
                </a:solidFill>
                <a:latin typeface="+mj-ea"/>
                <a:ea typeface="+mj-ea"/>
              </a:rPr>
              <a:t>– </a:t>
            </a:r>
            <a:r>
              <a:rPr lang="ko-KR" altLang="en-US" spc="-150" dirty="0" err="1">
                <a:solidFill>
                  <a:schemeClr val="accent4">
                    <a:lumMod val="50000"/>
                  </a:schemeClr>
                </a:solidFill>
                <a:latin typeface="+mj-ea"/>
                <a:ea typeface="+mj-ea"/>
              </a:rPr>
              <a:t>기초총자산</a:t>
            </a:r>
            <a:r>
              <a:rPr lang="ko-KR" altLang="en-US" spc="-150" dirty="0">
                <a:solidFill>
                  <a:schemeClr val="accent4">
                    <a:lumMod val="50000"/>
                  </a:schemeClr>
                </a:solidFill>
                <a:latin typeface="+mj-ea"/>
                <a:ea typeface="+mj-ea"/>
              </a:rPr>
              <a:t> </a:t>
            </a:r>
            <a:r>
              <a:rPr lang="en-US" altLang="ko-KR" spc="-150" dirty="0">
                <a:solidFill>
                  <a:schemeClr val="accent4">
                    <a:lumMod val="50000"/>
                  </a:schemeClr>
                </a:solidFill>
                <a:latin typeface="+mj-ea"/>
                <a:ea typeface="+mj-ea"/>
              </a:rPr>
              <a:t>) / </a:t>
            </a:r>
            <a:r>
              <a:rPr lang="ko-KR" altLang="en-US" spc="-150" dirty="0" err="1">
                <a:solidFill>
                  <a:schemeClr val="accent4">
                    <a:lumMod val="50000"/>
                  </a:schemeClr>
                </a:solidFill>
                <a:latin typeface="+mj-ea"/>
                <a:ea typeface="+mj-ea"/>
              </a:rPr>
              <a:t>기초총자산</a:t>
            </a:r>
            <a:endParaRPr lang="en-US" altLang="ko-KR" spc="-150" dirty="0">
              <a:solidFill>
                <a:schemeClr val="accent4">
                  <a:lumMod val="50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EF32BB0D-4D22-4008-87C0-7BD052C6F3A7}"/>
              </a:ext>
            </a:extLst>
          </p:cNvPr>
          <p:cNvSpPr txBox="1"/>
          <p:nvPr/>
        </p:nvSpPr>
        <p:spPr>
          <a:xfrm>
            <a:off x="2267321" y="5020477"/>
            <a:ext cx="8993726" cy="6556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ko-KR" altLang="en-US" sz="1600" spc="-150" dirty="0"/>
              <a:t>⇨ </a:t>
            </a:r>
            <a:r>
              <a:rPr lang="en-US" altLang="ko-KR" sz="1600" spc="-150" dirty="0"/>
              <a:t>2018, 2019</a:t>
            </a:r>
            <a:r>
              <a:rPr lang="ko-KR" altLang="en-US" sz="1600" spc="-150" dirty="0"/>
              <a:t>년은 매출액 증가에 비해 자산에 대한 투자가 과대하다는 것을 의미함</a:t>
            </a:r>
            <a:r>
              <a:rPr lang="en-US" altLang="ko-KR" sz="1600" spc="-150" dirty="0"/>
              <a:t>.</a:t>
            </a:r>
          </a:p>
          <a:p>
            <a:pPr algn="just">
              <a:lnSpc>
                <a:spcPct val="120000"/>
              </a:lnSpc>
            </a:pPr>
            <a:r>
              <a:rPr lang="en-US" altLang="ko-KR" sz="1600" spc="-150" dirty="0"/>
              <a:t>     </a:t>
            </a:r>
            <a:r>
              <a:rPr lang="ko-KR" altLang="en-US" sz="1600" spc="-150" dirty="0"/>
              <a:t>하지만 </a:t>
            </a:r>
            <a:r>
              <a:rPr lang="en-US" altLang="ko-KR" sz="1600" spc="-150" dirty="0"/>
              <a:t>2020</a:t>
            </a:r>
            <a:r>
              <a:rPr lang="ko-KR" altLang="en-US" sz="1600" spc="-150" dirty="0"/>
              <a:t>년은 매출액증가율에 비해 총자산증가율이 훨씬 낮아 자산 투자가 효율적임을 의미함</a:t>
            </a:r>
            <a:r>
              <a:rPr lang="en-US" altLang="ko-KR" sz="1600" spc="-150" dirty="0"/>
              <a:t>.</a:t>
            </a:r>
            <a:endParaRPr lang="ko-KR" altLang="en-US" sz="1600" spc="-150" dirty="0"/>
          </a:p>
        </p:txBody>
      </p:sp>
      <p:cxnSp>
        <p:nvCxnSpPr>
          <p:cNvPr id="28" name="직선 연결선 27">
            <a:extLst>
              <a:ext uri="{FF2B5EF4-FFF2-40B4-BE49-F238E27FC236}">
                <a16:creationId xmlns:a16="http://schemas.microsoft.com/office/drawing/2014/main" id="{DDDEA0A0-F22A-42B9-A574-8EC50FD1C27F}"/>
              </a:ext>
            </a:extLst>
          </p:cNvPr>
          <p:cNvCxnSpPr>
            <a:cxnSpLocks/>
          </p:cNvCxnSpPr>
          <p:nvPr/>
        </p:nvCxnSpPr>
        <p:spPr>
          <a:xfrm>
            <a:off x="690263" y="6646262"/>
            <a:ext cx="10708640" cy="0"/>
          </a:xfrm>
          <a:prstGeom prst="line">
            <a:avLst/>
          </a:prstGeom>
          <a:ln w="9525">
            <a:solidFill>
              <a:srgbClr val="AEC1D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28">
            <a:extLst>
              <a:ext uri="{FF2B5EF4-FFF2-40B4-BE49-F238E27FC236}">
                <a16:creationId xmlns:a16="http://schemas.microsoft.com/office/drawing/2014/main" id="{D7D7C695-4ABF-451B-B065-F97B6F465A7B}"/>
              </a:ext>
            </a:extLst>
          </p:cNvPr>
          <p:cNvSpPr txBox="1"/>
          <p:nvPr/>
        </p:nvSpPr>
        <p:spPr>
          <a:xfrm>
            <a:off x="728015" y="5848959"/>
            <a:ext cx="5116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pc="-150" dirty="0">
                <a:solidFill>
                  <a:schemeClr val="accent4">
                    <a:lumMod val="50000"/>
                  </a:schemeClr>
                </a:solidFill>
              </a:rPr>
              <a:t>003</a:t>
            </a:r>
            <a:endParaRPr lang="ko-KR" altLang="en-US" spc="-150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F6F29C40-8A2F-4808-A041-924AC09843A1}"/>
              </a:ext>
            </a:extLst>
          </p:cNvPr>
          <p:cNvSpPr txBox="1"/>
          <p:nvPr/>
        </p:nvSpPr>
        <p:spPr>
          <a:xfrm>
            <a:off x="1578620" y="5848959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pc="-150" dirty="0">
                <a:solidFill>
                  <a:schemeClr val="accent4">
                    <a:lumMod val="50000"/>
                  </a:schemeClr>
                </a:solidFill>
              </a:rPr>
              <a:t>&gt;&gt;</a:t>
            </a:r>
            <a:endParaRPr lang="ko-KR" altLang="en-US" spc="-150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5E8AE074-5850-464A-98AE-CF4EF51FF1C2}"/>
              </a:ext>
            </a:extLst>
          </p:cNvPr>
          <p:cNvSpPr txBox="1"/>
          <p:nvPr/>
        </p:nvSpPr>
        <p:spPr>
          <a:xfrm>
            <a:off x="2267320" y="5802793"/>
            <a:ext cx="56307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pc="-150" dirty="0">
                <a:solidFill>
                  <a:schemeClr val="accent4">
                    <a:lumMod val="50000"/>
                  </a:schemeClr>
                </a:solidFill>
                <a:latin typeface="+mj-ea"/>
                <a:ea typeface="+mj-ea"/>
              </a:rPr>
              <a:t>순이익증가율 </a:t>
            </a:r>
            <a:r>
              <a:rPr lang="en-US" altLang="ko-KR" spc="-150" dirty="0">
                <a:solidFill>
                  <a:schemeClr val="accent4">
                    <a:lumMod val="50000"/>
                  </a:schemeClr>
                </a:solidFill>
                <a:latin typeface="+mj-ea"/>
                <a:ea typeface="+mj-ea"/>
              </a:rPr>
              <a:t>= ( </a:t>
            </a:r>
            <a:r>
              <a:rPr lang="ko-KR" altLang="en-US" spc="-150" dirty="0">
                <a:solidFill>
                  <a:schemeClr val="accent4">
                    <a:lumMod val="50000"/>
                  </a:schemeClr>
                </a:solidFill>
                <a:latin typeface="+mj-ea"/>
                <a:ea typeface="+mj-ea"/>
              </a:rPr>
              <a:t>당기순이익 </a:t>
            </a:r>
            <a:r>
              <a:rPr lang="en-US" altLang="ko-KR" spc="-150" dirty="0">
                <a:solidFill>
                  <a:schemeClr val="accent4">
                    <a:lumMod val="50000"/>
                  </a:schemeClr>
                </a:solidFill>
                <a:latin typeface="+mj-ea"/>
                <a:ea typeface="+mj-ea"/>
              </a:rPr>
              <a:t>– </a:t>
            </a:r>
            <a:r>
              <a:rPr lang="ko-KR" altLang="en-US" spc="-150" dirty="0">
                <a:solidFill>
                  <a:schemeClr val="accent4">
                    <a:lumMod val="50000"/>
                  </a:schemeClr>
                </a:solidFill>
                <a:latin typeface="+mj-ea"/>
                <a:ea typeface="+mj-ea"/>
              </a:rPr>
              <a:t>전기순이익 </a:t>
            </a:r>
            <a:r>
              <a:rPr lang="en-US" altLang="ko-KR" spc="-150" dirty="0">
                <a:solidFill>
                  <a:schemeClr val="accent4">
                    <a:lumMod val="50000"/>
                  </a:schemeClr>
                </a:solidFill>
                <a:latin typeface="+mj-ea"/>
                <a:ea typeface="+mj-ea"/>
              </a:rPr>
              <a:t>) / </a:t>
            </a:r>
            <a:r>
              <a:rPr lang="ko-KR" altLang="en-US" spc="-150" dirty="0">
                <a:solidFill>
                  <a:schemeClr val="accent4">
                    <a:lumMod val="50000"/>
                  </a:schemeClr>
                </a:solidFill>
                <a:latin typeface="+mj-ea"/>
                <a:ea typeface="+mj-ea"/>
              </a:rPr>
              <a:t>전기순이익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89A4F854-8552-435F-94BC-7673412278F9}"/>
              </a:ext>
            </a:extLst>
          </p:cNvPr>
          <p:cNvSpPr txBox="1"/>
          <p:nvPr/>
        </p:nvSpPr>
        <p:spPr>
          <a:xfrm>
            <a:off x="2267321" y="6218291"/>
            <a:ext cx="8993726" cy="3602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ko-KR" altLang="en-US" sz="1600" spc="-150" dirty="0"/>
              <a:t>⇨ 매출액증가율 감소</a:t>
            </a:r>
            <a:r>
              <a:rPr lang="en-US" altLang="ko-KR" sz="1600" spc="-150" dirty="0"/>
              <a:t>, </a:t>
            </a:r>
            <a:r>
              <a:rPr lang="ko-KR" altLang="en-US" sz="1600" spc="-150" dirty="0"/>
              <a:t>순이익증가율 감소로 보아 실질적인 성장은 거의 정체되었음을 알 수 있음</a:t>
            </a:r>
            <a:r>
              <a:rPr lang="en-US" altLang="ko-KR" sz="1600" spc="-150" dirty="0"/>
              <a:t>.</a:t>
            </a:r>
            <a:endParaRPr lang="ko-KR" altLang="en-US" sz="1600" spc="-150" dirty="0"/>
          </a:p>
        </p:txBody>
      </p:sp>
    </p:spTree>
    <p:extLst>
      <p:ext uri="{BB962C8B-B14F-4D97-AF65-F5344CB8AC3E}">
        <p14:creationId xmlns:p14="http://schemas.microsoft.com/office/powerpoint/2010/main" val="3106872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B1985EEF-2AD8-452A-AD82-3BF8C0CCB759}"/>
              </a:ext>
            </a:extLst>
          </p:cNvPr>
          <p:cNvSpPr/>
          <p:nvPr/>
        </p:nvSpPr>
        <p:spPr>
          <a:xfrm>
            <a:off x="720000" y="1049009"/>
            <a:ext cx="5760000" cy="1080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82363163-7A23-46FA-8BFB-C5C551676293}"/>
              </a:ext>
            </a:extLst>
          </p:cNvPr>
          <p:cNvSpPr/>
          <p:nvPr/>
        </p:nvSpPr>
        <p:spPr>
          <a:xfrm>
            <a:off x="0" y="1049009"/>
            <a:ext cx="720000" cy="108000"/>
          </a:xfrm>
          <a:prstGeom prst="rect">
            <a:avLst/>
          </a:prstGeom>
          <a:solidFill>
            <a:srgbClr val="D1DA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6E7AF03-AAFA-4B21-94E6-D43D71719920}"/>
              </a:ext>
            </a:extLst>
          </p:cNvPr>
          <p:cNvSpPr txBox="1"/>
          <p:nvPr/>
        </p:nvSpPr>
        <p:spPr>
          <a:xfrm>
            <a:off x="720000" y="264210"/>
            <a:ext cx="10752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spc="-300" dirty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재무분석 </a:t>
            </a:r>
            <a:r>
              <a:rPr lang="en-US" altLang="ko-KR" sz="2000" spc="-300" dirty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– </a:t>
            </a:r>
            <a:r>
              <a:rPr lang="ko-KR" altLang="en-US" sz="2000" spc="-300" dirty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활동성 분석 </a:t>
            </a:r>
            <a:r>
              <a:rPr lang="en-US" altLang="ko-KR" sz="2000" spc="-300" dirty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2000" spc="-300" dirty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자산을 활용하여 얼마나 효율적으로 매출을 실현하는지 측정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F6A287E-578E-4555-9C9F-5642B2F6187E}"/>
              </a:ext>
            </a:extLst>
          </p:cNvPr>
          <p:cNvSpPr txBox="1"/>
          <p:nvPr/>
        </p:nvSpPr>
        <p:spPr>
          <a:xfrm>
            <a:off x="185879" y="140640"/>
            <a:ext cx="54213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800" b="1" dirty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endParaRPr lang="ko-KR" altLang="en-US" sz="4800" b="1" dirty="0">
              <a:solidFill>
                <a:schemeClr val="bg1">
                  <a:lumMod val="5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91A1364B-7917-4D19-AD9B-1FCA5A467AA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5879" y="971637"/>
            <a:ext cx="13342072" cy="532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" name="Rectangle 4">
            <a:extLst>
              <a:ext uri="{FF2B5EF4-FFF2-40B4-BE49-F238E27FC236}">
                <a16:creationId xmlns:a16="http://schemas.microsoft.com/office/drawing/2014/main" id="{DB41A9D3-CF0F-4CF5-8DAE-3EAFF3C21F5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8" name="Rectangle 2">
            <a:extLst>
              <a:ext uri="{FF2B5EF4-FFF2-40B4-BE49-F238E27FC236}">
                <a16:creationId xmlns:a16="http://schemas.microsoft.com/office/drawing/2014/main" id="{743F401D-693B-44C7-8F0A-ED937FD147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0" name="Rectangle 4">
            <a:extLst>
              <a:ext uri="{FF2B5EF4-FFF2-40B4-BE49-F238E27FC236}">
                <a16:creationId xmlns:a16="http://schemas.microsoft.com/office/drawing/2014/main" id="{E377706C-3E29-4DCE-9ED4-A1FB456CC1E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" name="Rectangle 6">
            <a:extLst>
              <a:ext uri="{FF2B5EF4-FFF2-40B4-BE49-F238E27FC236}">
                <a16:creationId xmlns:a16="http://schemas.microsoft.com/office/drawing/2014/main" id="{C7FD416E-4C98-4D6D-A027-8E351EDC132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3" name="Rectangle 8">
            <a:extLst>
              <a:ext uri="{FF2B5EF4-FFF2-40B4-BE49-F238E27FC236}">
                <a16:creationId xmlns:a16="http://schemas.microsoft.com/office/drawing/2014/main" id="{A449DBFF-E390-41EC-9E35-F82DFC7FBD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aphicFrame>
        <p:nvGraphicFramePr>
          <p:cNvPr id="14" name="표 14">
            <a:extLst>
              <a:ext uri="{FF2B5EF4-FFF2-40B4-BE49-F238E27FC236}">
                <a16:creationId xmlns:a16="http://schemas.microsoft.com/office/drawing/2014/main" id="{5727BB67-CBE2-46FF-83E5-B74BD33A5C4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61404665"/>
              </p:ext>
            </p:extLst>
          </p:nvPr>
        </p:nvGraphicFramePr>
        <p:xfrm>
          <a:off x="185879" y="2043260"/>
          <a:ext cx="5910121" cy="1854200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2156806">
                  <a:extLst>
                    <a:ext uri="{9D8B030D-6E8A-4147-A177-3AD203B41FA5}">
                      <a16:colId xmlns:a16="http://schemas.microsoft.com/office/drawing/2014/main" val="4172019724"/>
                    </a:ext>
                  </a:extLst>
                </a:gridCol>
                <a:gridCol w="1251105">
                  <a:extLst>
                    <a:ext uri="{9D8B030D-6E8A-4147-A177-3AD203B41FA5}">
                      <a16:colId xmlns:a16="http://schemas.microsoft.com/office/drawing/2014/main" val="3826655137"/>
                    </a:ext>
                  </a:extLst>
                </a:gridCol>
                <a:gridCol w="1251105">
                  <a:extLst>
                    <a:ext uri="{9D8B030D-6E8A-4147-A177-3AD203B41FA5}">
                      <a16:colId xmlns:a16="http://schemas.microsoft.com/office/drawing/2014/main" val="3837887192"/>
                    </a:ext>
                  </a:extLst>
                </a:gridCol>
                <a:gridCol w="1251105">
                  <a:extLst>
                    <a:ext uri="{9D8B030D-6E8A-4147-A177-3AD203B41FA5}">
                      <a16:colId xmlns:a16="http://schemas.microsoft.com/office/drawing/2014/main" val="356969586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dirty="0"/>
                        <a:t>활동성 분석</a:t>
                      </a:r>
                    </a:p>
                  </a:txBody>
                  <a:tcPr>
                    <a:lnL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DAE7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/>
                        <a:t>2018</a:t>
                      </a:r>
                      <a:endParaRPr lang="ko-KR" altLang="en-US" sz="1800" dirty="0"/>
                    </a:p>
                  </a:txBody>
                  <a:tcPr>
                    <a:lnL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DAE7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/>
                        <a:t>2019</a:t>
                      </a:r>
                    </a:p>
                  </a:txBody>
                  <a:tcPr>
                    <a:lnL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DAE7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/>
                        <a:t>2020</a:t>
                      </a:r>
                      <a:endParaRPr lang="ko-KR" altLang="en-US" sz="1800" dirty="0"/>
                    </a:p>
                  </a:txBody>
                  <a:tcPr>
                    <a:lnL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DA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655781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dirty="0"/>
                        <a:t>매출채권회전율</a:t>
                      </a:r>
                    </a:p>
                  </a:txBody>
                  <a:tcPr>
                    <a:lnL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/>
                        <a:t>35.12</a:t>
                      </a:r>
                      <a:endParaRPr lang="ko-KR" altLang="en-US" sz="1800" dirty="0"/>
                    </a:p>
                  </a:txBody>
                  <a:tcPr>
                    <a:lnL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/>
                        <a:t>33.82</a:t>
                      </a:r>
                      <a:endParaRPr lang="ko-KR" altLang="en-US" sz="1800" dirty="0"/>
                    </a:p>
                  </a:txBody>
                  <a:tcPr>
                    <a:lnL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/>
                        <a:t>33.08</a:t>
                      </a:r>
                      <a:endParaRPr lang="ko-KR" altLang="en-US" sz="1800" dirty="0"/>
                    </a:p>
                  </a:txBody>
                  <a:tcPr>
                    <a:lnL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3810791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dirty="0"/>
                        <a:t>재고자산회전율</a:t>
                      </a:r>
                    </a:p>
                  </a:txBody>
                  <a:tcPr>
                    <a:lnL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/>
                        <a:t>47.34</a:t>
                      </a:r>
                      <a:endParaRPr lang="ko-KR" altLang="en-US" sz="1800" dirty="0"/>
                    </a:p>
                  </a:txBody>
                  <a:tcPr>
                    <a:lnL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/>
                        <a:t>47.99</a:t>
                      </a:r>
                      <a:endParaRPr lang="ko-KR" altLang="en-US" sz="1800" dirty="0"/>
                    </a:p>
                  </a:txBody>
                  <a:tcPr>
                    <a:lnL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/>
                        <a:t>38.34</a:t>
                      </a:r>
                      <a:endParaRPr lang="ko-KR" altLang="en-US" sz="1800" dirty="0"/>
                    </a:p>
                  </a:txBody>
                  <a:tcPr>
                    <a:lnL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5101193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dirty="0"/>
                        <a:t>유형자산회전율</a:t>
                      </a:r>
                    </a:p>
                  </a:txBody>
                  <a:tcPr>
                    <a:lnL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/>
                        <a:t>2.16</a:t>
                      </a:r>
                      <a:endParaRPr lang="ko-KR" altLang="en-US" sz="1800" dirty="0"/>
                    </a:p>
                  </a:txBody>
                  <a:tcPr>
                    <a:lnL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/>
                        <a:t>2.24</a:t>
                      </a:r>
                      <a:endParaRPr lang="ko-KR" altLang="en-US" sz="1800" dirty="0"/>
                    </a:p>
                  </a:txBody>
                  <a:tcPr>
                    <a:lnL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/>
                        <a:t>2.31</a:t>
                      </a:r>
                      <a:endParaRPr lang="ko-KR" altLang="en-US" sz="1800" dirty="0"/>
                    </a:p>
                  </a:txBody>
                  <a:tcPr>
                    <a:lnL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029673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dirty="0"/>
                        <a:t>총자산회전율</a:t>
                      </a:r>
                    </a:p>
                  </a:txBody>
                  <a:tcPr>
                    <a:lnL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/>
                        <a:t>0.51</a:t>
                      </a:r>
                      <a:endParaRPr lang="ko-KR" altLang="en-US" sz="1800" dirty="0"/>
                    </a:p>
                  </a:txBody>
                  <a:tcPr>
                    <a:lnL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/>
                        <a:t>0.99</a:t>
                      </a:r>
                      <a:endParaRPr lang="ko-KR" altLang="en-US" sz="1800" dirty="0"/>
                    </a:p>
                  </a:txBody>
                  <a:tcPr>
                    <a:lnL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/>
                        <a:t>1.03</a:t>
                      </a:r>
                      <a:endParaRPr lang="ko-KR" altLang="en-US" sz="1800" dirty="0"/>
                    </a:p>
                  </a:txBody>
                  <a:tcPr>
                    <a:lnL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30164934"/>
                  </a:ext>
                </a:extLst>
              </a:tr>
            </a:tbl>
          </a:graphicData>
        </a:graphic>
      </p:graphicFrame>
      <p:graphicFrame>
        <p:nvGraphicFramePr>
          <p:cNvPr id="21" name="차트 20">
            <a:extLst>
              <a:ext uri="{FF2B5EF4-FFF2-40B4-BE49-F238E27FC236}">
                <a16:creationId xmlns:a16="http://schemas.microsoft.com/office/drawing/2014/main" id="{0BAB90F7-93B5-4853-845F-104759EEF9A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988701938"/>
              </p:ext>
            </p:extLst>
          </p:nvPr>
        </p:nvGraphicFramePr>
        <p:xfrm>
          <a:off x="6265427" y="1036987"/>
          <a:ext cx="5593044" cy="313297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cxnSp>
        <p:nvCxnSpPr>
          <p:cNvPr id="18" name="직선 연결선 17">
            <a:extLst>
              <a:ext uri="{FF2B5EF4-FFF2-40B4-BE49-F238E27FC236}">
                <a16:creationId xmlns:a16="http://schemas.microsoft.com/office/drawing/2014/main" id="{45FF96B0-3077-4B96-8FE4-8FA4473D10F6}"/>
              </a:ext>
            </a:extLst>
          </p:cNvPr>
          <p:cNvCxnSpPr>
            <a:cxnSpLocks/>
          </p:cNvCxnSpPr>
          <p:nvPr/>
        </p:nvCxnSpPr>
        <p:spPr>
          <a:xfrm>
            <a:off x="682248" y="5451703"/>
            <a:ext cx="10708640" cy="0"/>
          </a:xfrm>
          <a:prstGeom prst="line">
            <a:avLst/>
          </a:prstGeom>
          <a:ln w="9525">
            <a:solidFill>
              <a:srgbClr val="AEC1D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>
            <a:extLst>
              <a:ext uri="{FF2B5EF4-FFF2-40B4-BE49-F238E27FC236}">
                <a16:creationId xmlns:a16="http://schemas.microsoft.com/office/drawing/2014/main" id="{9897E390-9B32-465A-B15B-6F59EF00A49E}"/>
              </a:ext>
            </a:extLst>
          </p:cNvPr>
          <p:cNvSpPr txBox="1"/>
          <p:nvPr/>
        </p:nvSpPr>
        <p:spPr>
          <a:xfrm>
            <a:off x="720000" y="4365643"/>
            <a:ext cx="5116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pc="-150" dirty="0">
                <a:solidFill>
                  <a:schemeClr val="accent4">
                    <a:lumMod val="50000"/>
                  </a:schemeClr>
                </a:solidFill>
              </a:rPr>
              <a:t>001</a:t>
            </a:r>
            <a:endParaRPr lang="ko-KR" altLang="en-US" spc="-150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56B7E981-BD93-431D-827B-50A37F53DFC6}"/>
              </a:ext>
            </a:extLst>
          </p:cNvPr>
          <p:cNvSpPr txBox="1"/>
          <p:nvPr/>
        </p:nvSpPr>
        <p:spPr>
          <a:xfrm>
            <a:off x="1570605" y="4365643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pc="-150" dirty="0">
                <a:solidFill>
                  <a:schemeClr val="accent4">
                    <a:lumMod val="50000"/>
                  </a:schemeClr>
                </a:solidFill>
              </a:rPr>
              <a:t>&gt;&gt;</a:t>
            </a:r>
            <a:endParaRPr lang="ko-KR" altLang="en-US" spc="-150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470BEA45-C5FF-483E-BE4C-78626F1B171B}"/>
              </a:ext>
            </a:extLst>
          </p:cNvPr>
          <p:cNvSpPr txBox="1"/>
          <p:nvPr/>
        </p:nvSpPr>
        <p:spPr>
          <a:xfrm>
            <a:off x="2259306" y="4319477"/>
            <a:ext cx="55930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pc="-150" dirty="0">
                <a:solidFill>
                  <a:schemeClr val="accent4">
                    <a:lumMod val="50000"/>
                  </a:schemeClr>
                </a:solidFill>
                <a:latin typeface="+mj-ea"/>
                <a:ea typeface="+mj-ea"/>
              </a:rPr>
              <a:t>매출채권회전율 </a:t>
            </a:r>
            <a:r>
              <a:rPr lang="en-US" altLang="ko-KR" spc="-150" dirty="0">
                <a:solidFill>
                  <a:schemeClr val="accent4">
                    <a:lumMod val="50000"/>
                  </a:schemeClr>
                </a:solidFill>
                <a:latin typeface="+mj-ea"/>
                <a:ea typeface="+mj-ea"/>
              </a:rPr>
              <a:t>= </a:t>
            </a:r>
            <a:r>
              <a:rPr lang="ko-KR" altLang="en-US" spc="-150" dirty="0">
                <a:solidFill>
                  <a:schemeClr val="accent4">
                    <a:lumMod val="50000"/>
                  </a:schemeClr>
                </a:solidFill>
                <a:latin typeface="+mj-ea"/>
                <a:ea typeface="+mj-ea"/>
              </a:rPr>
              <a:t>매출액 </a:t>
            </a:r>
            <a:r>
              <a:rPr lang="en-US" altLang="ko-KR" spc="-150" dirty="0">
                <a:solidFill>
                  <a:schemeClr val="accent4">
                    <a:lumMod val="50000"/>
                  </a:schemeClr>
                </a:solidFill>
                <a:latin typeface="+mj-ea"/>
                <a:ea typeface="+mj-ea"/>
              </a:rPr>
              <a:t>/ </a:t>
            </a:r>
            <a:r>
              <a:rPr lang="ko-KR" altLang="en-US" spc="-150" dirty="0">
                <a:solidFill>
                  <a:schemeClr val="accent4">
                    <a:lumMod val="50000"/>
                  </a:schemeClr>
                </a:solidFill>
                <a:latin typeface="+mj-ea"/>
                <a:ea typeface="+mj-ea"/>
              </a:rPr>
              <a:t>매출채권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2EF2379C-D87D-4354-933A-798CE695CC80}"/>
              </a:ext>
            </a:extLst>
          </p:cNvPr>
          <p:cNvSpPr txBox="1"/>
          <p:nvPr/>
        </p:nvSpPr>
        <p:spPr>
          <a:xfrm>
            <a:off x="2259306" y="4734975"/>
            <a:ext cx="8993726" cy="6553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ko-KR" altLang="en-US" sz="1600" spc="-150" dirty="0"/>
              <a:t>⇨ 현재는 차이가 크지 않으나</a:t>
            </a:r>
            <a:r>
              <a:rPr lang="en-US" altLang="ko-KR" sz="1600" spc="-150" dirty="0"/>
              <a:t>, </a:t>
            </a:r>
            <a:r>
              <a:rPr lang="ko-KR" altLang="en-US" sz="1600" spc="-150" dirty="0"/>
              <a:t>매출채권 회수기간이 길어질수록</a:t>
            </a:r>
            <a:endParaRPr lang="en-US" altLang="ko-KR" sz="1600" spc="-150" dirty="0"/>
          </a:p>
          <a:p>
            <a:pPr algn="just">
              <a:lnSpc>
                <a:spcPct val="120000"/>
              </a:lnSpc>
            </a:pPr>
            <a:r>
              <a:rPr lang="en-US" altLang="ko-KR" sz="1600" spc="-150" dirty="0"/>
              <a:t>      </a:t>
            </a:r>
            <a:r>
              <a:rPr lang="ko-KR" altLang="en-US" sz="1600" spc="-150" dirty="0"/>
              <a:t>매출채권이 매출액으로 현금화되는 데 더  오래 걸리기 때문에 자금압박을 받을 수 있음</a:t>
            </a:r>
            <a:r>
              <a:rPr lang="en-US" altLang="ko-KR" sz="1600" spc="-150" dirty="0"/>
              <a:t>.</a:t>
            </a:r>
            <a:endParaRPr lang="ko-KR" altLang="en-US" sz="1600" spc="-150" dirty="0"/>
          </a:p>
        </p:txBody>
      </p:sp>
      <p:cxnSp>
        <p:nvCxnSpPr>
          <p:cNvPr id="24" name="직선 연결선 23">
            <a:extLst>
              <a:ext uri="{FF2B5EF4-FFF2-40B4-BE49-F238E27FC236}">
                <a16:creationId xmlns:a16="http://schemas.microsoft.com/office/drawing/2014/main" id="{6ED26332-A35F-4265-8C94-64990492D77F}"/>
              </a:ext>
            </a:extLst>
          </p:cNvPr>
          <p:cNvCxnSpPr>
            <a:cxnSpLocks/>
          </p:cNvCxnSpPr>
          <p:nvPr/>
        </p:nvCxnSpPr>
        <p:spPr>
          <a:xfrm>
            <a:off x="690263" y="6619519"/>
            <a:ext cx="10708640" cy="0"/>
          </a:xfrm>
          <a:prstGeom prst="line">
            <a:avLst/>
          </a:prstGeom>
          <a:ln w="9525">
            <a:solidFill>
              <a:srgbClr val="AEC1D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>
            <a:extLst>
              <a:ext uri="{FF2B5EF4-FFF2-40B4-BE49-F238E27FC236}">
                <a16:creationId xmlns:a16="http://schemas.microsoft.com/office/drawing/2014/main" id="{0071DD22-62DD-4027-A09A-9F0BB4244897}"/>
              </a:ext>
            </a:extLst>
          </p:cNvPr>
          <p:cNvSpPr txBox="1"/>
          <p:nvPr/>
        </p:nvSpPr>
        <p:spPr>
          <a:xfrm>
            <a:off x="728015" y="5564841"/>
            <a:ext cx="5116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pc="-150" dirty="0">
                <a:solidFill>
                  <a:schemeClr val="accent4">
                    <a:lumMod val="50000"/>
                  </a:schemeClr>
                </a:solidFill>
              </a:rPr>
              <a:t>002</a:t>
            </a:r>
            <a:endParaRPr lang="ko-KR" altLang="en-US" spc="-150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1B30E5E1-A2DB-4751-8163-164747961210}"/>
              </a:ext>
            </a:extLst>
          </p:cNvPr>
          <p:cNvSpPr txBox="1"/>
          <p:nvPr/>
        </p:nvSpPr>
        <p:spPr>
          <a:xfrm>
            <a:off x="1570605" y="5565544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pc="-150" dirty="0">
                <a:solidFill>
                  <a:schemeClr val="accent4">
                    <a:lumMod val="50000"/>
                  </a:schemeClr>
                </a:solidFill>
              </a:rPr>
              <a:t>&gt;&gt;</a:t>
            </a:r>
            <a:endParaRPr lang="ko-KR" altLang="en-US" spc="-150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83AF31F9-30A5-4824-A96F-376266B6FE6D}"/>
              </a:ext>
            </a:extLst>
          </p:cNvPr>
          <p:cNvSpPr txBox="1"/>
          <p:nvPr/>
        </p:nvSpPr>
        <p:spPr>
          <a:xfrm>
            <a:off x="2267320" y="5503336"/>
            <a:ext cx="55850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pc="-150" dirty="0">
                <a:solidFill>
                  <a:schemeClr val="accent4">
                    <a:lumMod val="50000"/>
                  </a:schemeClr>
                </a:solidFill>
                <a:latin typeface="+mj-ea"/>
                <a:ea typeface="+mj-ea"/>
              </a:rPr>
              <a:t>재고자산회전율 </a:t>
            </a:r>
            <a:r>
              <a:rPr lang="en-US" altLang="ko-KR" spc="-150" dirty="0">
                <a:solidFill>
                  <a:schemeClr val="accent4">
                    <a:lumMod val="50000"/>
                  </a:schemeClr>
                </a:solidFill>
                <a:latin typeface="+mj-ea"/>
                <a:ea typeface="+mj-ea"/>
              </a:rPr>
              <a:t>= </a:t>
            </a:r>
            <a:r>
              <a:rPr lang="ko-KR" altLang="en-US" spc="-150" dirty="0">
                <a:solidFill>
                  <a:schemeClr val="accent4">
                    <a:lumMod val="50000"/>
                  </a:schemeClr>
                </a:solidFill>
                <a:latin typeface="+mj-ea"/>
                <a:ea typeface="+mj-ea"/>
              </a:rPr>
              <a:t>매출액 </a:t>
            </a:r>
            <a:r>
              <a:rPr lang="en-US" altLang="ko-KR" spc="-150" dirty="0">
                <a:solidFill>
                  <a:schemeClr val="accent4">
                    <a:lumMod val="50000"/>
                  </a:schemeClr>
                </a:solidFill>
                <a:latin typeface="+mj-ea"/>
                <a:ea typeface="+mj-ea"/>
              </a:rPr>
              <a:t>/ </a:t>
            </a:r>
            <a:r>
              <a:rPr lang="ko-KR" altLang="en-US" spc="-150" dirty="0">
                <a:solidFill>
                  <a:schemeClr val="accent4">
                    <a:lumMod val="50000"/>
                  </a:schemeClr>
                </a:solidFill>
                <a:latin typeface="+mj-ea"/>
                <a:ea typeface="+mj-ea"/>
              </a:rPr>
              <a:t>재고자산</a:t>
            </a:r>
            <a:endParaRPr lang="en-US" altLang="ko-KR" spc="-150" dirty="0">
              <a:solidFill>
                <a:schemeClr val="accent4">
                  <a:lumMod val="50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27930A87-2123-4782-9109-80B291642888}"/>
              </a:ext>
            </a:extLst>
          </p:cNvPr>
          <p:cNvSpPr txBox="1"/>
          <p:nvPr/>
        </p:nvSpPr>
        <p:spPr>
          <a:xfrm>
            <a:off x="2267321" y="5902792"/>
            <a:ext cx="8993726" cy="6556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ko-KR" altLang="en-US" sz="1600" spc="-150" dirty="0"/>
              <a:t>⇨ 재고자산회전율이 낮다는 것은 보다 많은 재고자산으로 매출을 실현시키므로</a:t>
            </a:r>
            <a:endParaRPr lang="en-US" altLang="ko-KR" sz="1600" spc="-150" dirty="0"/>
          </a:p>
          <a:p>
            <a:pPr algn="just">
              <a:lnSpc>
                <a:spcPct val="120000"/>
              </a:lnSpc>
            </a:pPr>
            <a:r>
              <a:rPr lang="en-US" altLang="ko-KR" sz="1600" spc="-150" dirty="0"/>
              <a:t>     </a:t>
            </a:r>
            <a:r>
              <a:rPr lang="ko-KR" altLang="en-US" sz="1600" spc="-150" dirty="0"/>
              <a:t>재고자산이 판매활동에 효율적으로 이용되지 않고 있음을 의미함</a:t>
            </a:r>
            <a:r>
              <a:rPr lang="en-US" altLang="ko-KR" sz="1600" spc="-150" dirty="0"/>
              <a:t>.</a:t>
            </a:r>
            <a:endParaRPr lang="ko-KR" altLang="en-US" sz="1600" spc="-150" dirty="0"/>
          </a:p>
        </p:txBody>
      </p:sp>
    </p:spTree>
    <p:extLst>
      <p:ext uri="{BB962C8B-B14F-4D97-AF65-F5344CB8AC3E}">
        <p14:creationId xmlns:p14="http://schemas.microsoft.com/office/powerpoint/2010/main" val="1732018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9" name="차트 28">
            <a:extLst>
              <a:ext uri="{FF2B5EF4-FFF2-40B4-BE49-F238E27FC236}">
                <a16:creationId xmlns:a16="http://schemas.microsoft.com/office/drawing/2014/main" id="{EBBE6C01-85BA-4D7C-B158-5476594974A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357172959"/>
              </p:ext>
            </p:extLst>
          </p:nvPr>
        </p:nvGraphicFramePr>
        <p:xfrm>
          <a:off x="6265425" y="1036986"/>
          <a:ext cx="5593045" cy="313297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직사각형 1">
            <a:extLst>
              <a:ext uri="{FF2B5EF4-FFF2-40B4-BE49-F238E27FC236}">
                <a16:creationId xmlns:a16="http://schemas.microsoft.com/office/drawing/2014/main" id="{B1985EEF-2AD8-452A-AD82-3BF8C0CCB759}"/>
              </a:ext>
            </a:extLst>
          </p:cNvPr>
          <p:cNvSpPr/>
          <p:nvPr/>
        </p:nvSpPr>
        <p:spPr>
          <a:xfrm>
            <a:off x="720000" y="1049009"/>
            <a:ext cx="5760000" cy="1080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82363163-7A23-46FA-8BFB-C5C551676293}"/>
              </a:ext>
            </a:extLst>
          </p:cNvPr>
          <p:cNvSpPr/>
          <p:nvPr/>
        </p:nvSpPr>
        <p:spPr>
          <a:xfrm>
            <a:off x="0" y="1049009"/>
            <a:ext cx="720000" cy="108000"/>
          </a:xfrm>
          <a:prstGeom prst="rect">
            <a:avLst/>
          </a:prstGeom>
          <a:solidFill>
            <a:srgbClr val="D1DA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6E7AF03-AAFA-4B21-94E6-D43D71719920}"/>
              </a:ext>
            </a:extLst>
          </p:cNvPr>
          <p:cNvSpPr txBox="1"/>
          <p:nvPr/>
        </p:nvSpPr>
        <p:spPr>
          <a:xfrm>
            <a:off x="720000" y="264210"/>
            <a:ext cx="10752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spc="-300" dirty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재무분석 </a:t>
            </a:r>
            <a:r>
              <a:rPr lang="en-US" altLang="ko-KR" sz="2000" spc="-300" dirty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– </a:t>
            </a:r>
            <a:r>
              <a:rPr lang="ko-KR" altLang="en-US" sz="2000" spc="-300" dirty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활동성 분석 </a:t>
            </a:r>
            <a:r>
              <a:rPr lang="en-US" altLang="ko-KR" sz="2000" spc="-300" dirty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2000" spc="-300" dirty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자산을 활용하여 얼마나 효율적으로 매출을 실현하는지 측정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F6A287E-578E-4555-9C9F-5642B2F6187E}"/>
              </a:ext>
            </a:extLst>
          </p:cNvPr>
          <p:cNvSpPr txBox="1"/>
          <p:nvPr/>
        </p:nvSpPr>
        <p:spPr>
          <a:xfrm>
            <a:off x="185879" y="140640"/>
            <a:ext cx="54213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800" b="1" dirty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endParaRPr lang="ko-KR" altLang="en-US" sz="4800" b="1" dirty="0">
              <a:solidFill>
                <a:schemeClr val="bg1">
                  <a:lumMod val="5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91A1364B-7917-4D19-AD9B-1FCA5A467AA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5879" y="971637"/>
            <a:ext cx="13342072" cy="532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" name="Rectangle 4">
            <a:extLst>
              <a:ext uri="{FF2B5EF4-FFF2-40B4-BE49-F238E27FC236}">
                <a16:creationId xmlns:a16="http://schemas.microsoft.com/office/drawing/2014/main" id="{DB41A9D3-CF0F-4CF5-8DAE-3EAFF3C21F5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8" name="Rectangle 2">
            <a:extLst>
              <a:ext uri="{FF2B5EF4-FFF2-40B4-BE49-F238E27FC236}">
                <a16:creationId xmlns:a16="http://schemas.microsoft.com/office/drawing/2014/main" id="{743F401D-693B-44C7-8F0A-ED937FD147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0" name="Rectangle 4">
            <a:extLst>
              <a:ext uri="{FF2B5EF4-FFF2-40B4-BE49-F238E27FC236}">
                <a16:creationId xmlns:a16="http://schemas.microsoft.com/office/drawing/2014/main" id="{E377706C-3E29-4DCE-9ED4-A1FB456CC1E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" name="Rectangle 6">
            <a:extLst>
              <a:ext uri="{FF2B5EF4-FFF2-40B4-BE49-F238E27FC236}">
                <a16:creationId xmlns:a16="http://schemas.microsoft.com/office/drawing/2014/main" id="{C7FD416E-4C98-4D6D-A027-8E351EDC132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3" name="Rectangle 8">
            <a:extLst>
              <a:ext uri="{FF2B5EF4-FFF2-40B4-BE49-F238E27FC236}">
                <a16:creationId xmlns:a16="http://schemas.microsoft.com/office/drawing/2014/main" id="{A449DBFF-E390-41EC-9E35-F82DFC7FBD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aphicFrame>
        <p:nvGraphicFramePr>
          <p:cNvPr id="14" name="표 14">
            <a:extLst>
              <a:ext uri="{FF2B5EF4-FFF2-40B4-BE49-F238E27FC236}">
                <a16:creationId xmlns:a16="http://schemas.microsoft.com/office/drawing/2014/main" id="{5727BB67-CBE2-46FF-83E5-B74BD33A5C49}"/>
              </a:ext>
            </a:extLst>
          </p:cNvPr>
          <p:cNvGraphicFramePr>
            <a:graphicFrameLocks noGrp="1"/>
          </p:cNvGraphicFramePr>
          <p:nvPr/>
        </p:nvGraphicFramePr>
        <p:xfrm>
          <a:off x="185879" y="2043260"/>
          <a:ext cx="5910121" cy="1854200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2156806">
                  <a:extLst>
                    <a:ext uri="{9D8B030D-6E8A-4147-A177-3AD203B41FA5}">
                      <a16:colId xmlns:a16="http://schemas.microsoft.com/office/drawing/2014/main" val="4172019724"/>
                    </a:ext>
                  </a:extLst>
                </a:gridCol>
                <a:gridCol w="1251105">
                  <a:extLst>
                    <a:ext uri="{9D8B030D-6E8A-4147-A177-3AD203B41FA5}">
                      <a16:colId xmlns:a16="http://schemas.microsoft.com/office/drawing/2014/main" val="3826655137"/>
                    </a:ext>
                  </a:extLst>
                </a:gridCol>
                <a:gridCol w="1251105">
                  <a:extLst>
                    <a:ext uri="{9D8B030D-6E8A-4147-A177-3AD203B41FA5}">
                      <a16:colId xmlns:a16="http://schemas.microsoft.com/office/drawing/2014/main" val="3837887192"/>
                    </a:ext>
                  </a:extLst>
                </a:gridCol>
                <a:gridCol w="1251105">
                  <a:extLst>
                    <a:ext uri="{9D8B030D-6E8A-4147-A177-3AD203B41FA5}">
                      <a16:colId xmlns:a16="http://schemas.microsoft.com/office/drawing/2014/main" val="356969586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dirty="0"/>
                        <a:t>활동성 분석</a:t>
                      </a:r>
                    </a:p>
                  </a:txBody>
                  <a:tcPr>
                    <a:lnL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DAE7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/>
                        <a:t>2018</a:t>
                      </a:r>
                      <a:endParaRPr lang="ko-KR" altLang="en-US" sz="1800" dirty="0"/>
                    </a:p>
                  </a:txBody>
                  <a:tcPr>
                    <a:lnL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DAE7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/>
                        <a:t>2019</a:t>
                      </a:r>
                    </a:p>
                  </a:txBody>
                  <a:tcPr>
                    <a:lnL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DAE7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/>
                        <a:t>2020</a:t>
                      </a:r>
                      <a:endParaRPr lang="ko-KR" altLang="en-US" sz="1800" dirty="0"/>
                    </a:p>
                  </a:txBody>
                  <a:tcPr>
                    <a:lnL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DA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655781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dirty="0"/>
                        <a:t>매출채권회전율</a:t>
                      </a:r>
                    </a:p>
                  </a:txBody>
                  <a:tcPr>
                    <a:lnL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/>
                        <a:t>35.12</a:t>
                      </a:r>
                      <a:endParaRPr lang="ko-KR" altLang="en-US" sz="1800" dirty="0"/>
                    </a:p>
                  </a:txBody>
                  <a:tcPr>
                    <a:lnL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/>
                        <a:t>33.82</a:t>
                      </a:r>
                      <a:endParaRPr lang="ko-KR" altLang="en-US" sz="1800" dirty="0"/>
                    </a:p>
                  </a:txBody>
                  <a:tcPr>
                    <a:lnL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/>
                        <a:t>33.08</a:t>
                      </a:r>
                      <a:endParaRPr lang="ko-KR" altLang="en-US" sz="1800" dirty="0"/>
                    </a:p>
                  </a:txBody>
                  <a:tcPr>
                    <a:lnL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3810791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dirty="0"/>
                        <a:t>재고자산회전율</a:t>
                      </a:r>
                    </a:p>
                  </a:txBody>
                  <a:tcPr>
                    <a:lnL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/>
                        <a:t>47.34</a:t>
                      </a:r>
                      <a:endParaRPr lang="ko-KR" altLang="en-US" sz="1800" dirty="0"/>
                    </a:p>
                  </a:txBody>
                  <a:tcPr>
                    <a:lnL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/>
                        <a:t>47.99</a:t>
                      </a:r>
                      <a:endParaRPr lang="ko-KR" altLang="en-US" sz="1800" dirty="0"/>
                    </a:p>
                  </a:txBody>
                  <a:tcPr>
                    <a:lnL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/>
                        <a:t>38.34</a:t>
                      </a:r>
                      <a:endParaRPr lang="ko-KR" altLang="en-US" sz="1800" dirty="0"/>
                    </a:p>
                  </a:txBody>
                  <a:tcPr>
                    <a:lnL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5101193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dirty="0"/>
                        <a:t>유형자산회전율</a:t>
                      </a:r>
                    </a:p>
                  </a:txBody>
                  <a:tcPr>
                    <a:lnL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/>
                        <a:t>2.16</a:t>
                      </a:r>
                      <a:endParaRPr lang="ko-KR" altLang="en-US" sz="1800" dirty="0"/>
                    </a:p>
                  </a:txBody>
                  <a:tcPr>
                    <a:lnL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/>
                        <a:t>2.24</a:t>
                      </a:r>
                      <a:endParaRPr lang="ko-KR" altLang="en-US" sz="1800" dirty="0"/>
                    </a:p>
                  </a:txBody>
                  <a:tcPr>
                    <a:lnL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/>
                        <a:t>2.31</a:t>
                      </a:r>
                      <a:endParaRPr lang="ko-KR" altLang="en-US" sz="1800" dirty="0"/>
                    </a:p>
                  </a:txBody>
                  <a:tcPr>
                    <a:lnL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029673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dirty="0"/>
                        <a:t>총자산회전율</a:t>
                      </a:r>
                    </a:p>
                  </a:txBody>
                  <a:tcPr>
                    <a:lnL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/>
                        <a:t>0.51</a:t>
                      </a:r>
                      <a:endParaRPr lang="ko-KR" altLang="en-US" sz="1800" dirty="0"/>
                    </a:p>
                  </a:txBody>
                  <a:tcPr>
                    <a:lnL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/>
                        <a:t>0.99</a:t>
                      </a:r>
                      <a:endParaRPr lang="ko-KR" altLang="en-US" sz="1800" dirty="0"/>
                    </a:p>
                  </a:txBody>
                  <a:tcPr>
                    <a:lnL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/>
                        <a:t>1.03</a:t>
                      </a:r>
                      <a:endParaRPr lang="ko-KR" altLang="en-US" sz="1800" dirty="0"/>
                    </a:p>
                  </a:txBody>
                  <a:tcPr>
                    <a:lnL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30164934"/>
                  </a:ext>
                </a:extLst>
              </a:tr>
            </a:tbl>
          </a:graphicData>
        </a:graphic>
      </p:graphicFrame>
      <p:cxnSp>
        <p:nvCxnSpPr>
          <p:cNvPr id="18" name="직선 연결선 17">
            <a:extLst>
              <a:ext uri="{FF2B5EF4-FFF2-40B4-BE49-F238E27FC236}">
                <a16:creationId xmlns:a16="http://schemas.microsoft.com/office/drawing/2014/main" id="{45FF96B0-3077-4B96-8FE4-8FA4473D10F6}"/>
              </a:ext>
            </a:extLst>
          </p:cNvPr>
          <p:cNvCxnSpPr>
            <a:cxnSpLocks/>
          </p:cNvCxnSpPr>
          <p:nvPr/>
        </p:nvCxnSpPr>
        <p:spPr>
          <a:xfrm>
            <a:off x="682248" y="5451703"/>
            <a:ext cx="10708640" cy="0"/>
          </a:xfrm>
          <a:prstGeom prst="line">
            <a:avLst/>
          </a:prstGeom>
          <a:ln w="9525">
            <a:solidFill>
              <a:srgbClr val="AEC1D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>
            <a:extLst>
              <a:ext uri="{FF2B5EF4-FFF2-40B4-BE49-F238E27FC236}">
                <a16:creationId xmlns:a16="http://schemas.microsoft.com/office/drawing/2014/main" id="{9897E390-9B32-465A-B15B-6F59EF00A49E}"/>
              </a:ext>
            </a:extLst>
          </p:cNvPr>
          <p:cNvSpPr txBox="1"/>
          <p:nvPr/>
        </p:nvSpPr>
        <p:spPr>
          <a:xfrm>
            <a:off x="720000" y="4365643"/>
            <a:ext cx="5116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pc="-150" dirty="0">
                <a:solidFill>
                  <a:schemeClr val="accent4">
                    <a:lumMod val="50000"/>
                  </a:schemeClr>
                </a:solidFill>
              </a:rPr>
              <a:t>003</a:t>
            </a:r>
            <a:endParaRPr lang="ko-KR" altLang="en-US" spc="-150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56B7E981-BD93-431D-827B-50A37F53DFC6}"/>
              </a:ext>
            </a:extLst>
          </p:cNvPr>
          <p:cNvSpPr txBox="1"/>
          <p:nvPr/>
        </p:nvSpPr>
        <p:spPr>
          <a:xfrm>
            <a:off x="1570605" y="4365643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pc="-150" dirty="0">
                <a:solidFill>
                  <a:schemeClr val="accent4">
                    <a:lumMod val="50000"/>
                  </a:schemeClr>
                </a:solidFill>
              </a:rPr>
              <a:t>&gt;&gt;</a:t>
            </a:r>
            <a:endParaRPr lang="ko-KR" altLang="en-US" spc="-150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470BEA45-C5FF-483E-BE4C-78626F1B171B}"/>
              </a:ext>
            </a:extLst>
          </p:cNvPr>
          <p:cNvSpPr txBox="1"/>
          <p:nvPr/>
        </p:nvSpPr>
        <p:spPr>
          <a:xfrm>
            <a:off x="2259306" y="4319477"/>
            <a:ext cx="55930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pc="-150" dirty="0">
                <a:solidFill>
                  <a:schemeClr val="accent4">
                    <a:lumMod val="50000"/>
                  </a:schemeClr>
                </a:solidFill>
                <a:latin typeface="+mj-ea"/>
                <a:ea typeface="+mj-ea"/>
              </a:rPr>
              <a:t>유형자산회전율 </a:t>
            </a:r>
            <a:r>
              <a:rPr lang="en-US" altLang="ko-KR" spc="-150" dirty="0">
                <a:solidFill>
                  <a:schemeClr val="accent4">
                    <a:lumMod val="50000"/>
                  </a:schemeClr>
                </a:solidFill>
                <a:latin typeface="+mj-ea"/>
                <a:ea typeface="+mj-ea"/>
              </a:rPr>
              <a:t>= </a:t>
            </a:r>
            <a:r>
              <a:rPr lang="ko-KR" altLang="en-US" spc="-150" dirty="0">
                <a:solidFill>
                  <a:schemeClr val="accent4">
                    <a:lumMod val="50000"/>
                  </a:schemeClr>
                </a:solidFill>
                <a:latin typeface="+mj-ea"/>
                <a:ea typeface="+mj-ea"/>
              </a:rPr>
              <a:t>매출액 </a:t>
            </a:r>
            <a:r>
              <a:rPr lang="en-US" altLang="ko-KR" spc="-150" dirty="0">
                <a:solidFill>
                  <a:schemeClr val="accent4">
                    <a:lumMod val="50000"/>
                  </a:schemeClr>
                </a:solidFill>
                <a:latin typeface="+mj-ea"/>
                <a:ea typeface="+mj-ea"/>
              </a:rPr>
              <a:t>/ </a:t>
            </a:r>
            <a:r>
              <a:rPr lang="ko-KR" altLang="en-US" spc="-150" dirty="0">
                <a:solidFill>
                  <a:schemeClr val="accent4">
                    <a:lumMod val="50000"/>
                  </a:schemeClr>
                </a:solidFill>
                <a:latin typeface="+mj-ea"/>
                <a:ea typeface="+mj-ea"/>
              </a:rPr>
              <a:t>유형자산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2EF2379C-D87D-4354-933A-798CE695CC80}"/>
              </a:ext>
            </a:extLst>
          </p:cNvPr>
          <p:cNvSpPr txBox="1"/>
          <p:nvPr/>
        </p:nvSpPr>
        <p:spPr>
          <a:xfrm>
            <a:off x="2259306" y="4734975"/>
            <a:ext cx="8993726" cy="6553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ko-KR" altLang="en-US" sz="1600" spc="-150" dirty="0"/>
              <a:t>⇨ 유형자산이 현금으로 회수되는 데 걸리는 시간이 줄어듦으로써</a:t>
            </a:r>
            <a:endParaRPr lang="en-US" altLang="ko-KR" sz="1600" spc="-150" dirty="0"/>
          </a:p>
          <a:p>
            <a:pPr algn="just">
              <a:lnSpc>
                <a:spcPct val="120000"/>
              </a:lnSpc>
            </a:pPr>
            <a:r>
              <a:rPr lang="en-US" altLang="ko-KR" sz="1600" spc="-150" dirty="0"/>
              <a:t>     </a:t>
            </a:r>
            <a:r>
              <a:rPr lang="ko-KR" altLang="en-US" sz="1600" spc="-150" dirty="0"/>
              <a:t>유형자산이 더 효율적으로 이용된 것으로 나타남</a:t>
            </a:r>
            <a:r>
              <a:rPr lang="en-US" altLang="ko-KR" sz="1600" spc="-150" dirty="0"/>
              <a:t>.</a:t>
            </a:r>
            <a:endParaRPr lang="ko-KR" altLang="en-US" sz="1600" spc="-150" dirty="0"/>
          </a:p>
        </p:txBody>
      </p:sp>
      <p:cxnSp>
        <p:nvCxnSpPr>
          <p:cNvPr id="24" name="직선 연결선 23">
            <a:extLst>
              <a:ext uri="{FF2B5EF4-FFF2-40B4-BE49-F238E27FC236}">
                <a16:creationId xmlns:a16="http://schemas.microsoft.com/office/drawing/2014/main" id="{6ED26332-A35F-4265-8C94-64990492D77F}"/>
              </a:ext>
            </a:extLst>
          </p:cNvPr>
          <p:cNvCxnSpPr>
            <a:cxnSpLocks/>
          </p:cNvCxnSpPr>
          <p:nvPr/>
        </p:nvCxnSpPr>
        <p:spPr>
          <a:xfrm>
            <a:off x="690263" y="6619519"/>
            <a:ext cx="10708640" cy="0"/>
          </a:xfrm>
          <a:prstGeom prst="line">
            <a:avLst/>
          </a:prstGeom>
          <a:ln w="9525">
            <a:solidFill>
              <a:srgbClr val="AEC1D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>
            <a:extLst>
              <a:ext uri="{FF2B5EF4-FFF2-40B4-BE49-F238E27FC236}">
                <a16:creationId xmlns:a16="http://schemas.microsoft.com/office/drawing/2014/main" id="{0071DD22-62DD-4027-A09A-9F0BB4244897}"/>
              </a:ext>
            </a:extLst>
          </p:cNvPr>
          <p:cNvSpPr txBox="1"/>
          <p:nvPr/>
        </p:nvSpPr>
        <p:spPr>
          <a:xfrm>
            <a:off x="728015" y="5564841"/>
            <a:ext cx="5116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pc="-150" dirty="0">
                <a:solidFill>
                  <a:schemeClr val="accent4">
                    <a:lumMod val="50000"/>
                  </a:schemeClr>
                </a:solidFill>
              </a:rPr>
              <a:t>004</a:t>
            </a:r>
            <a:endParaRPr lang="ko-KR" altLang="en-US" spc="-150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1B30E5E1-A2DB-4751-8163-164747961210}"/>
              </a:ext>
            </a:extLst>
          </p:cNvPr>
          <p:cNvSpPr txBox="1"/>
          <p:nvPr/>
        </p:nvSpPr>
        <p:spPr>
          <a:xfrm>
            <a:off x="1570605" y="5565544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pc="-150" dirty="0">
                <a:solidFill>
                  <a:schemeClr val="accent4">
                    <a:lumMod val="50000"/>
                  </a:schemeClr>
                </a:solidFill>
              </a:rPr>
              <a:t>&gt;&gt;</a:t>
            </a:r>
            <a:endParaRPr lang="ko-KR" altLang="en-US" spc="-150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83AF31F9-30A5-4824-A96F-376266B6FE6D}"/>
              </a:ext>
            </a:extLst>
          </p:cNvPr>
          <p:cNvSpPr txBox="1"/>
          <p:nvPr/>
        </p:nvSpPr>
        <p:spPr>
          <a:xfrm>
            <a:off x="2267320" y="5503336"/>
            <a:ext cx="55850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pc="-150" dirty="0">
                <a:solidFill>
                  <a:schemeClr val="accent4">
                    <a:lumMod val="50000"/>
                  </a:schemeClr>
                </a:solidFill>
                <a:latin typeface="+mj-ea"/>
                <a:ea typeface="+mj-ea"/>
              </a:rPr>
              <a:t>총자산회전율 </a:t>
            </a:r>
            <a:r>
              <a:rPr lang="en-US" altLang="ko-KR" spc="-150" dirty="0">
                <a:solidFill>
                  <a:schemeClr val="accent4">
                    <a:lumMod val="50000"/>
                  </a:schemeClr>
                </a:solidFill>
                <a:latin typeface="+mj-ea"/>
                <a:ea typeface="+mj-ea"/>
              </a:rPr>
              <a:t>= </a:t>
            </a:r>
            <a:r>
              <a:rPr lang="ko-KR" altLang="en-US" spc="-150" dirty="0">
                <a:solidFill>
                  <a:schemeClr val="accent4">
                    <a:lumMod val="50000"/>
                  </a:schemeClr>
                </a:solidFill>
                <a:latin typeface="+mj-ea"/>
                <a:ea typeface="+mj-ea"/>
              </a:rPr>
              <a:t>매출액 </a:t>
            </a:r>
            <a:r>
              <a:rPr lang="en-US" altLang="ko-KR" spc="-150" dirty="0">
                <a:solidFill>
                  <a:schemeClr val="accent4">
                    <a:lumMod val="50000"/>
                  </a:schemeClr>
                </a:solidFill>
                <a:latin typeface="+mj-ea"/>
                <a:ea typeface="+mj-ea"/>
              </a:rPr>
              <a:t>/ </a:t>
            </a:r>
            <a:r>
              <a:rPr lang="ko-KR" altLang="en-US" spc="-150" dirty="0">
                <a:solidFill>
                  <a:schemeClr val="accent4">
                    <a:lumMod val="50000"/>
                  </a:schemeClr>
                </a:solidFill>
                <a:latin typeface="+mj-ea"/>
                <a:ea typeface="+mj-ea"/>
              </a:rPr>
              <a:t>총자산</a:t>
            </a:r>
            <a:endParaRPr lang="en-US" altLang="ko-KR" spc="-150" dirty="0">
              <a:solidFill>
                <a:schemeClr val="accent4">
                  <a:lumMod val="50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27930A87-2123-4782-9109-80B291642888}"/>
              </a:ext>
            </a:extLst>
          </p:cNvPr>
          <p:cNvSpPr txBox="1"/>
          <p:nvPr/>
        </p:nvSpPr>
        <p:spPr>
          <a:xfrm>
            <a:off x="2267321" y="5902792"/>
            <a:ext cx="8993726" cy="6556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ko-KR" altLang="en-US" sz="1600" spc="-150" dirty="0"/>
              <a:t>⇨ 총자산회전율이 높아진다는 것은 총자산에 비해 매출이 올라갔다는 것으로</a:t>
            </a:r>
            <a:endParaRPr lang="en-US" altLang="ko-KR" sz="1600" spc="-150" dirty="0"/>
          </a:p>
          <a:p>
            <a:pPr algn="just">
              <a:lnSpc>
                <a:spcPct val="120000"/>
              </a:lnSpc>
            </a:pPr>
            <a:r>
              <a:rPr lang="en-US" altLang="ko-KR" sz="1600" spc="-150" dirty="0"/>
              <a:t>     </a:t>
            </a:r>
            <a:r>
              <a:rPr lang="ko-KR" altLang="en-US" sz="1600" spc="-150" dirty="0"/>
              <a:t>자산을 더 효율적으로 사용하고 있음을 의미함</a:t>
            </a:r>
            <a:r>
              <a:rPr lang="en-US" altLang="ko-KR" sz="1600" spc="-150" dirty="0"/>
              <a:t>.</a:t>
            </a:r>
            <a:endParaRPr lang="ko-KR" altLang="en-US" sz="1600" spc="-150" dirty="0"/>
          </a:p>
        </p:txBody>
      </p:sp>
    </p:spTree>
    <p:extLst>
      <p:ext uri="{BB962C8B-B14F-4D97-AF65-F5344CB8AC3E}">
        <p14:creationId xmlns:p14="http://schemas.microsoft.com/office/powerpoint/2010/main" val="1442078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B1985EEF-2AD8-452A-AD82-3BF8C0CCB759}"/>
              </a:ext>
            </a:extLst>
          </p:cNvPr>
          <p:cNvSpPr/>
          <p:nvPr/>
        </p:nvSpPr>
        <p:spPr>
          <a:xfrm>
            <a:off x="720000" y="1049009"/>
            <a:ext cx="5760000" cy="1080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82363163-7A23-46FA-8BFB-C5C551676293}"/>
              </a:ext>
            </a:extLst>
          </p:cNvPr>
          <p:cNvSpPr/>
          <p:nvPr/>
        </p:nvSpPr>
        <p:spPr>
          <a:xfrm>
            <a:off x="0" y="1049009"/>
            <a:ext cx="720000" cy="108000"/>
          </a:xfrm>
          <a:prstGeom prst="rect">
            <a:avLst/>
          </a:prstGeom>
          <a:solidFill>
            <a:srgbClr val="D1DA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6E7AF03-AAFA-4B21-94E6-D43D71719920}"/>
              </a:ext>
            </a:extLst>
          </p:cNvPr>
          <p:cNvSpPr txBox="1"/>
          <p:nvPr/>
        </p:nvSpPr>
        <p:spPr>
          <a:xfrm>
            <a:off x="720000" y="264210"/>
            <a:ext cx="10752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spc="-300" dirty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재무분석 </a:t>
            </a:r>
            <a:r>
              <a:rPr lang="en-US" altLang="ko-KR" sz="2000" spc="-300" dirty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– </a:t>
            </a:r>
            <a:r>
              <a:rPr lang="ko-KR" altLang="en-US" sz="2000" spc="-300" dirty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유동성 분석 </a:t>
            </a:r>
            <a:r>
              <a:rPr lang="en-US" altLang="ko-KR" sz="2000" spc="-300" dirty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:  </a:t>
            </a:r>
            <a:r>
              <a:rPr lang="ko-KR" altLang="en-US" sz="2000" spc="-300" dirty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기업의 단기채무지급능력 측정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F6A287E-578E-4555-9C9F-5642B2F6187E}"/>
              </a:ext>
            </a:extLst>
          </p:cNvPr>
          <p:cNvSpPr txBox="1"/>
          <p:nvPr/>
        </p:nvSpPr>
        <p:spPr>
          <a:xfrm>
            <a:off x="185879" y="140640"/>
            <a:ext cx="54213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800" b="1" dirty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endParaRPr lang="ko-KR" altLang="en-US" sz="4800" b="1" dirty="0">
              <a:solidFill>
                <a:schemeClr val="bg1">
                  <a:lumMod val="5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91A1364B-7917-4D19-AD9B-1FCA5A467AA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5879" y="971637"/>
            <a:ext cx="13342072" cy="532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aphicFrame>
        <p:nvGraphicFramePr>
          <p:cNvPr id="14" name="표 14">
            <a:extLst>
              <a:ext uri="{FF2B5EF4-FFF2-40B4-BE49-F238E27FC236}">
                <a16:creationId xmlns:a16="http://schemas.microsoft.com/office/drawing/2014/main" id="{5727BB67-CBE2-46FF-83E5-B74BD33A5C4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29721207"/>
              </p:ext>
            </p:extLst>
          </p:nvPr>
        </p:nvGraphicFramePr>
        <p:xfrm>
          <a:off x="185883" y="2066285"/>
          <a:ext cx="5910115" cy="1324604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2156803">
                  <a:extLst>
                    <a:ext uri="{9D8B030D-6E8A-4147-A177-3AD203B41FA5}">
                      <a16:colId xmlns:a16="http://schemas.microsoft.com/office/drawing/2014/main" val="4172019724"/>
                    </a:ext>
                  </a:extLst>
                </a:gridCol>
                <a:gridCol w="1251104">
                  <a:extLst>
                    <a:ext uri="{9D8B030D-6E8A-4147-A177-3AD203B41FA5}">
                      <a16:colId xmlns:a16="http://schemas.microsoft.com/office/drawing/2014/main" val="3826655137"/>
                    </a:ext>
                  </a:extLst>
                </a:gridCol>
                <a:gridCol w="1251104">
                  <a:extLst>
                    <a:ext uri="{9D8B030D-6E8A-4147-A177-3AD203B41FA5}">
                      <a16:colId xmlns:a16="http://schemas.microsoft.com/office/drawing/2014/main" val="3837887192"/>
                    </a:ext>
                  </a:extLst>
                </a:gridCol>
                <a:gridCol w="1251104">
                  <a:extLst>
                    <a:ext uri="{9D8B030D-6E8A-4147-A177-3AD203B41FA5}">
                      <a16:colId xmlns:a16="http://schemas.microsoft.com/office/drawing/2014/main" val="3569695862"/>
                    </a:ext>
                  </a:extLst>
                </a:gridCol>
              </a:tblGrid>
              <a:tr h="33115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/>
                        <a:t>유동성 분석</a:t>
                      </a:r>
                    </a:p>
                  </a:txBody>
                  <a:tcPr>
                    <a:lnL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DAE7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dirty="0"/>
                        <a:t>2018</a:t>
                      </a:r>
                      <a:endParaRPr lang="ko-KR" altLang="en-US" sz="1500" dirty="0"/>
                    </a:p>
                  </a:txBody>
                  <a:tcPr>
                    <a:lnL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DAE7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dirty="0"/>
                        <a:t>2019</a:t>
                      </a:r>
                    </a:p>
                  </a:txBody>
                  <a:tcPr>
                    <a:lnL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DAE7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dirty="0"/>
                        <a:t>2020</a:t>
                      </a:r>
                      <a:endParaRPr lang="ko-KR" altLang="en-US" sz="1500" dirty="0"/>
                    </a:p>
                  </a:txBody>
                  <a:tcPr>
                    <a:lnL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DA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6557818"/>
                  </a:ext>
                </a:extLst>
              </a:tr>
              <a:tr h="33115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/>
                        <a:t>유동비율</a:t>
                      </a:r>
                    </a:p>
                  </a:txBody>
                  <a:tcPr>
                    <a:lnL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dirty="0"/>
                        <a:t>85.9</a:t>
                      </a:r>
                      <a:endParaRPr lang="ko-KR" altLang="en-US" sz="1500" dirty="0"/>
                    </a:p>
                  </a:txBody>
                  <a:tcPr>
                    <a:lnL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dirty="0"/>
                        <a:t>80.1</a:t>
                      </a:r>
                      <a:endParaRPr lang="ko-KR" altLang="en-US" sz="1500" dirty="0"/>
                    </a:p>
                  </a:txBody>
                  <a:tcPr>
                    <a:lnL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dirty="0"/>
                        <a:t>95.9</a:t>
                      </a:r>
                      <a:endParaRPr lang="ko-KR" altLang="en-US" sz="1500" dirty="0"/>
                    </a:p>
                  </a:txBody>
                  <a:tcPr>
                    <a:lnL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38107919"/>
                  </a:ext>
                </a:extLst>
              </a:tr>
              <a:tr h="33115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/>
                        <a:t>당좌비율</a:t>
                      </a:r>
                    </a:p>
                  </a:txBody>
                  <a:tcPr>
                    <a:lnL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dirty="0"/>
                        <a:t>77.6</a:t>
                      </a:r>
                      <a:endParaRPr lang="ko-KR" altLang="en-US" sz="1500" dirty="0"/>
                    </a:p>
                  </a:txBody>
                  <a:tcPr>
                    <a:lnL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dirty="0"/>
                        <a:t>73.8</a:t>
                      </a:r>
                      <a:endParaRPr lang="ko-KR" altLang="en-US" sz="1500" dirty="0"/>
                    </a:p>
                  </a:txBody>
                  <a:tcPr>
                    <a:lnL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dirty="0"/>
                        <a:t>88.3</a:t>
                      </a:r>
                      <a:endParaRPr lang="ko-KR" altLang="en-US" sz="1500" dirty="0"/>
                    </a:p>
                  </a:txBody>
                  <a:tcPr>
                    <a:lnL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51011933"/>
                  </a:ext>
                </a:extLst>
              </a:tr>
              <a:tr h="33115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/>
                        <a:t>순운전자본비율</a:t>
                      </a:r>
                    </a:p>
                  </a:txBody>
                  <a:tcPr>
                    <a:lnL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dirty="0"/>
                        <a:t>-4.4</a:t>
                      </a:r>
                      <a:endParaRPr lang="ko-KR" altLang="en-US" sz="1500" dirty="0"/>
                    </a:p>
                  </a:txBody>
                  <a:tcPr>
                    <a:lnL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dirty="0"/>
                        <a:t>-6.0</a:t>
                      </a:r>
                      <a:endParaRPr lang="ko-KR" altLang="en-US" sz="1500" dirty="0"/>
                    </a:p>
                  </a:txBody>
                  <a:tcPr>
                    <a:lnL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dirty="0"/>
                        <a:t>-1</a:t>
                      </a:r>
                      <a:endParaRPr lang="ko-KR" altLang="en-US" sz="1500" dirty="0"/>
                    </a:p>
                  </a:txBody>
                  <a:tcPr>
                    <a:lnL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02967342"/>
                  </a:ext>
                </a:extLst>
              </a:tr>
            </a:tbl>
          </a:graphicData>
        </a:graphic>
      </p:graphicFrame>
      <p:graphicFrame>
        <p:nvGraphicFramePr>
          <p:cNvPr id="15" name="차트 14">
            <a:extLst>
              <a:ext uri="{FF2B5EF4-FFF2-40B4-BE49-F238E27FC236}">
                <a16:creationId xmlns:a16="http://schemas.microsoft.com/office/drawing/2014/main" id="{1FFC720B-7D9C-46FD-9D8D-1EFD384B915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301729477"/>
              </p:ext>
            </p:extLst>
          </p:nvPr>
        </p:nvGraphicFramePr>
        <p:xfrm>
          <a:off x="6265427" y="1039462"/>
          <a:ext cx="5593044" cy="26979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cxnSp>
        <p:nvCxnSpPr>
          <p:cNvPr id="51" name="직선 연결선 50">
            <a:extLst>
              <a:ext uri="{FF2B5EF4-FFF2-40B4-BE49-F238E27FC236}">
                <a16:creationId xmlns:a16="http://schemas.microsoft.com/office/drawing/2014/main" id="{80BABE79-28EC-475B-B168-0DD32C732F23}"/>
              </a:ext>
            </a:extLst>
          </p:cNvPr>
          <p:cNvCxnSpPr>
            <a:cxnSpLocks/>
          </p:cNvCxnSpPr>
          <p:nvPr/>
        </p:nvCxnSpPr>
        <p:spPr>
          <a:xfrm>
            <a:off x="682248" y="4473135"/>
            <a:ext cx="10708640" cy="0"/>
          </a:xfrm>
          <a:prstGeom prst="line">
            <a:avLst/>
          </a:prstGeom>
          <a:ln w="9525">
            <a:solidFill>
              <a:srgbClr val="AEC1D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TextBox 51">
            <a:extLst>
              <a:ext uri="{FF2B5EF4-FFF2-40B4-BE49-F238E27FC236}">
                <a16:creationId xmlns:a16="http://schemas.microsoft.com/office/drawing/2014/main" id="{519CBDEE-B2CB-4B80-B62E-D062230B9467}"/>
              </a:ext>
            </a:extLst>
          </p:cNvPr>
          <p:cNvSpPr txBox="1"/>
          <p:nvPr/>
        </p:nvSpPr>
        <p:spPr>
          <a:xfrm>
            <a:off x="720000" y="4076887"/>
            <a:ext cx="5116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pc="-150" dirty="0">
                <a:solidFill>
                  <a:schemeClr val="accent4">
                    <a:lumMod val="50000"/>
                  </a:schemeClr>
                </a:solidFill>
              </a:rPr>
              <a:t>001</a:t>
            </a:r>
            <a:endParaRPr lang="ko-KR" altLang="en-US" spc="-150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50FDE250-F1A4-462B-B8F4-B3F19D60B1E8}"/>
              </a:ext>
            </a:extLst>
          </p:cNvPr>
          <p:cNvSpPr txBox="1"/>
          <p:nvPr/>
        </p:nvSpPr>
        <p:spPr>
          <a:xfrm>
            <a:off x="1570605" y="4076887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pc="-150" dirty="0">
                <a:solidFill>
                  <a:schemeClr val="accent4">
                    <a:lumMod val="50000"/>
                  </a:schemeClr>
                </a:solidFill>
              </a:rPr>
              <a:t>&gt;&gt;</a:t>
            </a:r>
            <a:endParaRPr lang="ko-KR" altLang="en-US" spc="-150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34D6DBCB-4A4E-404A-8C93-420BD2BE415D}"/>
              </a:ext>
            </a:extLst>
          </p:cNvPr>
          <p:cNvSpPr txBox="1"/>
          <p:nvPr/>
        </p:nvSpPr>
        <p:spPr>
          <a:xfrm>
            <a:off x="2259306" y="4030721"/>
            <a:ext cx="55930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pc="-150" dirty="0">
                <a:solidFill>
                  <a:schemeClr val="accent4">
                    <a:lumMod val="50000"/>
                  </a:schemeClr>
                </a:solidFill>
                <a:latin typeface="+mj-ea"/>
                <a:ea typeface="+mj-ea"/>
              </a:rPr>
              <a:t>유동비율 </a:t>
            </a:r>
            <a:r>
              <a:rPr lang="en-US" altLang="ko-KR" spc="-150" dirty="0">
                <a:solidFill>
                  <a:schemeClr val="accent4">
                    <a:lumMod val="50000"/>
                  </a:schemeClr>
                </a:solidFill>
                <a:latin typeface="+mj-ea"/>
                <a:ea typeface="+mj-ea"/>
              </a:rPr>
              <a:t>= </a:t>
            </a:r>
            <a:r>
              <a:rPr lang="ko-KR" altLang="en-US" spc="-150" dirty="0">
                <a:solidFill>
                  <a:schemeClr val="accent4">
                    <a:lumMod val="50000"/>
                  </a:schemeClr>
                </a:solidFill>
                <a:latin typeface="+mj-ea"/>
                <a:ea typeface="+mj-ea"/>
              </a:rPr>
              <a:t>유동자산 </a:t>
            </a:r>
            <a:r>
              <a:rPr lang="en-US" altLang="ko-KR" spc="-150" dirty="0">
                <a:solidFill>
                  <a:schemeClr val="accent4">
                    <a:lumMod val="50000"/>
                  </a:schemeClr>
                </a:solidFill>
                <a:latin typeface="+mj-ea"/>
                <a:ea typeface="+mj-ea"/>
              </a:rPr>
              <a:t>/ </a:t>
            </a:r>
            <a:r>
              <a:rPr lang="ko-KR" altLang="en-US" spc="-150" dirty="0">
                <a:solidFill>
                  <a:schemeClr val="accent4">
                    <a:lumMod val="50000"/>
                  </a:schemeClr>
                </a:solidFill>
                <a:latin typeface="+mj-ea"/>
                <a:ea typeface="+mj-ea"/>
              </a:rPr>
              <a:t>유동부채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1BFDCD11-CF13-4BD2-9FD3-3AFE533561AF}"/>
              </a:ext>
            </a:extLst>
          </p:cNvPr>
          <p:cNvSpPr txBox="1"/>
          <p:nvPr/>
        </p:nvSpPr>
        <p:spPr>
          <a:xfrm>
            <a:off x="2259306" y="5135770"/>
            <a:ext cx="8993726" cy="12463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ko-KR" altLang="en-US" sz="1600" spc="-150" dirty="0"/>
              <a:t>⇒ 일반적으로 유동비율과 당좌비율이 각각 </a:t>
            </a:r>
            <a:r>
              <a:rPr lang="en-US" altLang="ko-KR" sz="1600" spc="-150" dirty="0"/>
              <a:t>100% </a:t>
            </a:r>
            <a:r>
              <a:rPr lang="ko-KR" altLang="en-US" sz="1600" spc="-150" dirty="0"/>
              <a:t>이상이 되어야 유동성이 확보되었다고 볼 수 있음</a:t>
            </a:r>
            <a:r>
              <a:rPr lang="en-US" altLang="ko-KR" sz="1600" spc="-150" dirty="0"/>
              <a:t>.</a:t>
            </a:r>
          </a:p>
          <a:p>
            <a:pPr algn="just">
              <a:lnSpc>
                <a:spcPct val="120000"/>
              </a:lnSpc>
            </a:pPr>
            <a:r>
              <a:rPr lang="en-US" altLang="ko-KR" sz="1600" spc="-150" dirty="0"/>
              <a:t>     </a:t>
            </a:r>
            <a:r>
              <a:rPr lang="ko-KR" altLang="en-US" sz="1600" spc="-150" dirty="0"/>
              <a:t>하지만 유동부채에 비해 유동자산이 작음으로써 유동비율과 당좌비율이 </a:t>
            </a:r>
            <a:r>
              <a:rPr lang="en-US" altLang="ko-KR" sz="1600" spc="-150" dirty="0"/>
              <a:t>100% </a:t>
            </a:r>
            <a:r>
              <a:rPr lang="ko-KR" altLang="en-US" sz="1600" spc="-150" dirty="0"/>
              <a:t>이하임</a:t>
            </a:r>
            <a:r>
              <a:rPr lang="en-US" altLang="ko-KR" sz="1600" spc="-150" dirty="0"/>
              <a:t>. </a:t>
            </a:r>
          </a:p>
          <a:p>
            <a:pPr algn="just">
              <a:lnSpc>
                <a:spcPct val="120000"/>
              </a:lnSpc>
            </a:pPr>
            <a:r>
              <a:rPr lang="en-US" altLang="ko-KR" sz="1600" spc="-150" dirty="0"/>
              <a:t>     </a:t>
            </a:r>
            <a:r>
              <a:rPr lang="ko-KR" altLang="en-US" sz="1600" spc="-150" dirty="0"/>
              <a:t>현금화가 가능한 유동자산을 충분히 보유함으로써 만기 </a:t>
            </a:r>
            <a:r>
              <a:rPr lang="en-US" altLang="ko-KR" sz="1600" spc="-150" dirty="0"/>
              <a:t>1</a:t>
            </a:r>
            <a:r>
              <a:rPr lang="ko-KR" altLang="en-US" sz="1600" spc="-150" dirty="0"/>
              <a:t>년 미만인 유동부채를 효율적으로 상환할 필요가 </a:t>
            </a:r>
            <a:endParaRPr lang="en-US" altLang="ko-KR" sz="1600" spc="-150" dirty="0"/>
          </a:p>
          <a:p>
            <a:pPr algn="just">
              <a:lnSpc>
                <a:spcPct val="120000"/>
              </a:lnSpc>
            </a:pPr>
            <a:r>
              <a:rPr lang="en-US" altLang="ko-KR" sz="1600" spc="-150" dirty="0"/>
              <a:t>     </a:t>
            </a:r>
            <a:r>
              <a:rPr lang="ko-KR" altLang="en-US" sz="1600" spc="-150" dirty="0"/>
              <a:t>있음</a:t>
            </a:r>
            <a:r>
              <a:rPr lang="en-US" altLang="ko-KR" sz="1600" spc="-150" dirty="0"/>
              <a:t>.</a:t>
            </a:r>
            <a:endParaRPr lang="ko-KR" altLang="en-US" sz="1600" spc="-150" dirty="0"/>
          </a:p>
        </p:txBody>
      </p:sp>
      <p:cxnSp>
        <p:nvCxnSpPr>
          <p:cNvPr id="56" name="직선 연결선 55">
            <a:extLst>
              <a:ext uri="{FF2B5EF4-FFF2-40B4-BE49-F238E27FC236}">
                <a16:creationId xmlns:a16="http://schemas.microsoft.com/office/drawing/2014/main" id="{4BDBC11A-BDF0-4977-9E55-64226900A4D5}"/>
              </a:ext>
            </a:extLst>
          </p:cNvPr>
          <p:cNvCxnSpPr>
            <a:cxnSpLocks/>
          </p:cNvCxnSpPr>
          <p:nvPr/>
        </p:nvCxnSpPr>
        <p:spPr>
          <a:xfrm>
            <a:off x="690263" y="5015310"/>
            <a:ext cx="10708640" cy="0"/>
          </a:xfrm>
          <a:prstGeom prst="line">
            <a:avLst/>
          </a:prstGeom>
          <a:ln w="9525">
            <a:solidFill>
              <a:srgbClr val="AEC1D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TextBox 56">
            <a:extLst>
              <a:ext uri="{FF2B5EF4-FFF2-40B4-BE49-F238E27FC236}">
                <a16:creationId xmlns:a16="http://schemas.microsoft.com/office/drawing/2014/main" id="{54AA40FC-0CAD-4723-B830-F6470847873B}"/>
              </a:ext>
            </a:extLst>
          </p:cNvPr>
          <p:cNvSpPr txBox="1"/>
          <p:nvPr/>
        </p:nvSpPr>
        <p:spPr>
          <a:xfrm>
            <a:off x="728015" y="4637843"/>
            <a:ext cx="5116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pc="-150" dirty="0">
                <a:solidFill>
                  <a:schemeClr val="accent4">
                    <a:lumMod val="50000"/>
                  </a:schemeClr>
                </a:solidFill>
              </a:rPr>
              <a:t>002</a:t>
            </a:r>
            <a:endParaRPr lang="ko-KR" altLang="en-US" spc="-150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2F16BF6D-37D0-4039-B6E3-872F30E9634F}"/>
              </a:ext>
            </a:extLst>
          </p:cNvPr>
          <p:cNvSpPr txBox="1"/>
          <p:nvPr/>
        </p:nvSpPr>
        <p:spPr>
          <a:xfrm>
            <a:off x="1570605" y="4638546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pc="-150" dirty="0">
                <a:solidFill>
                  <a:schemeClr val="accent4">
                    <a:lumMod val="50000"/>
                  </a:schemeClr>
                </a:solidFill>
              </a:rPr>
              <a:t>&gt;&gt;</a:t>
            </a:r>
            <a:endParaRPr lang="ko-KR" altLang="en-US" spc="-150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0FED586C-A974-406D-A74B-011B84C72F74}"/>
              </a:ext>
            </a:extLst>
          </p:cNvPr>
          <p:cNvSpPr txBox="1"/>
          <p:nvPr/>
        </p:nvSpPr>
        <p:spPr>
          <a:xfrm>
            <a:off x="2267319" y="4576338"/>
            <a:ext cx="83540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pc="-150" dirty="0">
                <a:solidFill>
                  <a:schemeClr val="accent4">
                    <a:lumMod val="50000"/>
                  </a:schemeClr>
                </a:solidFill>
                <a:latin typeface="+mj-ea"/>
                <a:ea typeface="+mj-ea"/>
              </a:rPr>
              <a:t>당좌비율 </a:t>
            </a:r>
            <a:r>
              <a:rPr lang="en-US" altLang="ko-KR" spc="-150" dirty="0">
                <a:solidFill>
                  <a:schemeClr val="accent4">
                    <a:lumMod val="50000"/>
                  </a:schemeClr>
                </a:solidFill>
                <a:latin typeface="+mj-ea"/>
                <a:ea typeface="+mj-ea"/>
              </a:rPr>
              <a:t>= </a:t>
            </a:r>
            <a:r>
              <a:rPr lang="ko-KR" altLang="en-US" spc="-150" dirty="0">
                <a:solidFill>
                  <a:schemeClr val="accent4">
                    <a:lumMod val="50000"/>
                  </a:schemeClr>
                </a:solidFill>
                <a:latin typeface="+mj-ea"/>
                <a:ea typeface="+mj-ea"/>
              </a:rPr>
              <a:t>당좌자산 </a:t>
            </a:r>
            <a:r>
              <a:rPr lang="en-US" altLang="ko-KR" spc="-150" dirty="0">
                <a:solidFill>
                  <a:schemeClr val="accent4">
                    <a:lumMod val="50000"/>
                  </a:schemeClr>
                </a:solidFill>
                <a:latin typeface="+mj-ea"/>
                <a:ea typeface="+mj-ea"/>
              </a:rPr>
              <a:t>/ </a:t>
            </a:r>
            <a:r>
              <a:rPr lang="ko-KR" altLang="en-US" spc="-150" dirty="0">
                <a:solidFill>
                  <a:schemeClr val="accent4">
                    <a:lumMod val="50000"/>
                  </a:schemeClr>
                </a:solidFill>
                <a:latin typeface="+mj-ea"/>
                <a:ea typeface="+mj-ea"/>
              </a:rPr>
              <a:t>유동부채 </a:t>
            </a:r>
            <a:r>
              <a:rPr lang="en-US" altLang="ko-KR" spc="-150" dirty="0">
                <a:solidFill>
                  <a:schemeClr val="accent4">
                    <a:lumMod val="50000"/>
                  </a:schemeClr>
                </a:solidFill>
                <a:latin typeface="+mj-ea"/>
                <a:ea typeface="+mj-ea"/>
              </a:rPr>
              <a:t>= ( </a:t>
            </a:r>
            <a:r>
              <a:rPr lang="ko-KR" altLang="en-US" spc="-150" dirty="0">
                <a:solidFill>
                  <a:schemeClr val="accent4">
                    <a:lumMod val="50000"/>
                  </a:schemeClr>
                </a:solidFill>
                <a:latin typeface="+mj-ea"/>
                <a:ea typeface="+mj-ea"/>
              </a:rPr>
              <a:t>유동자산 </a:t>
            </a:r>
            <a:r>
              <a:rPr lang="en-US" altLang="ko-KR" spc="-150" dirty="0">
                <a:solidFill>
                  <a:schemeClr val="accent4">
                    <a:lumMod val="50000"/>
                  </a:schemeClr>
                </a:solidFill>
                <a:latin typeface="+mj-ea"/>
                <a:ea typeface="+mj-ea"/>
              </a:rPr>
              <a:t>– </a:t>
            </a:r>
            <a:r>
              <a:rPr lang="ko-KR" altLang="en-US" spc="-150" dirty="0">
                <a:solidFill>
                  <a:schemeClr val="accent4">
                    <a:lumMod val="50000"/>
                  </a:schemeClr>
                </a:solidFill>
                <a:latin typeface="+mj-ea"/>
                <a:ea typeface="+mj-ea"/>
              </a:rPr>
              <a:t>재고자산 </a:t>
            </a:r>
            <a:r>
              <a:rPr lang="en-US" altLang="ko-KR" spc="-150" dirty="0">
                <a:solidFill>
                  <a:schemeClr val="accent4">
                    <a:lumMod val="50000"/>
                  </a:schemeClr>
                </a:solidFill>
                <a:latin typeface="+mj-ea"/>
                <a:ea typeface="+mj-ea"/>
              </a:rPr>
              <a:t>– </a:t>
            </a:r>
            <a:r>
              <a:rPr lang="ko-KR" altLang="en-US" spc="-150" dirty="0" err="1">
                <a:solidFill>
                  <a:schemeClr val="accent4">
                    <a:lumMod val="50000"/>
                  </a:schemeClr>
                </a:solidFill>
                <a:latin typeface="+mj-ea"/>
                <a:ea typeface="+mj-ea"/>
              </a:rPr>
              <a:t>기타유동자산</a:t>
            </a:r>
            <a:r>
              <a:rPr lang="ko-KR" altLang="en-US" spc="-150" dirty="0">
                <a:solidFill>
                  <a:schemeClr val="accent4">
                    <a:lumMod val="50000"/>
                  </a:schemeClr>
                </a:solidFill>
                <a:latin typeface="+mj-ea"/>
                <a:ea typeface="+mj-ea"/>
              </a:rPr>
              <a:t> </a:t>
            </a:r>
            <a:r>
              <a:rPr lang="en-US" altLang="ko-KR" spc="-150" dirty="0">
                <a:solidFill>
                  <a:schemeClr val="accent4">
                    <a:lumMod val="50000"/>
                  </a:schemeClr>
                </a:solidFill>
                <a:latin typeface="+mj-ea"/>
                <a:ea typeface="+mj-ea"/>
              </a:rPr>
              <a:t>) / </a:t>
            </a:r>
            <a:r>
              <a:rPr lang="ko-KR" altLang="en-US" spc="-150" dirty="0">
                <a:solidFill>
                  <a:schemeClr val="accent4">
                    <a:lumMod val="50000"/>
                  </a:schemeClr>
                </a:solidFill>
                <a:latin typeface="+mj-ea"/>
                <a:ea typeface="+mj-ea"/>
              </a:rPr>
              <a:t>유동부채</a:t>
            </a:r>
            <a:endParaRPr lang="en-US" altLang="ko-KR" spc="-150" dirty="0">
              <a:solidFill>
                <a:schemeClr val="accent4">
                  <a:lumMod val="50000"/>
                </a:schemeClr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1227492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" name="차트 15">
            <a:extLst>
              <a:ext uri="{FF2B5EF4-FFF2-40B4-BE49-F238E27FC236}">
                <a16:creationId xmlns:a16="http://schemas.microsoft.com/office/drawing/2014/main" id="{8E95282C-A277-442F-ACF7-D2992CB12DB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76886309"/>
              </p:ext>
            </p:extLst>
          </p:nvPr>
        </p:nvGraphicFramePr>
        <p:xfrm>
          <a:off x="6265427" y="1049009"/>
          <a:ext cx="5740696" cy="26979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직사각형 1">
            <a:extLst>
              <a:ext uri="{FF2B5EF4-FFF2-40B4-BE49-F238E27FC236}">
                <a16:creationId xmlns:a16="http://schemas.microsoft.com/office/drawing/2014/main" id="{B1985EEF-2AD8-452A-AD82-3BF8C0CCB759}"/>
              </a:ext>
            </a:extLst>
          </p:cNvPr>
          <p:cNvSpPr/>
          <p:nvPr/>
        </p:nvSpPr>
        <p:spPr>
          <a:xfrm>
            <a:off x="720000" y="1049009"/>
            <a:ext cx="5760000" cy="1080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82363163-7A23-46FA-8BFB-C5C551676293}"/>
              </a:ext>
            </a:extLst>
          </p:cNvPr>
          <p:cNvSpPr/>
          <p:nvPr/>
        </p:nvSpPr>
        <p:spPr>
          <a:xfrm>
            <a:off x="0" y="1049009"/>
            <a:ext cx="720000" cy="108000"/>
          </a:xfrm>
          <a:prstGeom prst="rect">
            <a:avLst/>
          </a:prstGeom>
          <a:solidFill>
            <a:srgbClr val="D1DA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6E7AF03-AAFA-4B21-94E6-D43D71719920}"/>
              </a:ext>
            </a:extLst>
          </p:cNvPr>
          <p:cNvSpPr txBox="1"/>
          <p:nvPr/>
        </p:nvSpPr>
        <p:spPr>
          <a:xfrm>
            <a:off x="720000" y="264210"/>
            <a:ext cx="10752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spc="-300" dirty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재무분석 </a:t>
            </a:r>
            <a:r>
              <a:rPr lang="en-US" altLang="ko-KR" sz="2000" spc="-300" dirty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– </a:t>
            </a:r>
            <a:r>
              <a:rPr lang="ko-KR" altLang="en-US" sz="2000" spc="-300" dirty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유동성 분석 </a:t>
            </a:r>
            <a:r>
              <a:rPr lang="en-US" altLang="ko-KR" sz="2000" spc="-300" dirty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:  </a:t>
            </a:r>
            <a:r>
              <a:rPr lang="ko-KR" altLang="en-US" sz="2000" spc="-300" dirty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기업의 단기채무지급능력 측정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F6A287E-578E-4555-9C9F-5642B2F6187E}"/>
              </a:ext>
            </a:extLst>
          </p:cNvPr>
          <p:cNvSpPr txBox="1"/>
          <p:nvPr/>
        </p:nvSpPr>
        <p:spPr>
          <a:xfrm>
            <a:off x="185879" y="140640"/>
            <a:ext cx="54213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800" b="1" dirty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endParaRPr lang="ko-KR" altLang="en-US" sz="4800" b="1" dirty="0">
              <a:solidFill>
                <a:schemeClr val="bg1">
                  <a:lumMod val="5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91A1364B-7917-4D19-AD9B-1FCA5A467AA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5879" y="971637"/>
            <a:ext cx="13342072" cy="532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" name="Rectangle 4">
            <a:extLst>
              <a:ext uri="{FF2B5EF4-FFF2-40B4-BE49-F238E27FC236}">
                <a16:creationId xmlns:a16="http://schemas.microsoft.com/office/drawing/2014/main" id="{DB41A9D3-CF0F-4CF5-8DAE-3EAFF3C21F5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8" name="Rectangle 2">
            <a:extLst>
              <a:ext uri="{FF2B5EF4-FFF2-40B4-BE49-F238E27FC236}">
                <a16:creationId xmlns:a16="http://schemas.microsoft.com/office/drawing/2014/main" id="{743F401D-693B-44C7-8F0A-ED937FD147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0" name="Rectangle 4">
            <a:extLst>
              <a:ext uri="{FF2B5EF4-FFF2-40B4-BE49-F238E27FC236}">
                <a16:creationId xmlns:a16="http://schemas.microsoft.com/office/drawing/2014/main" id="{E377706C-3E29-4DCE-9ED4-A1FB456CC1E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" name="Rectangle 6">
            <a:extLst>
              <a:ext uri="{FF2B5EF4-FFF2-40B4-BE49-F238E27FC236}">
                <a16:creationId xmlns:a16="http://schemas.microsoft.com/office/drawing/2014/main" id="{C7FD416E-4C98-4D6D-A027-8E351EDC132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3" name="Rectangle 8">
            <a:extLst>
              <a:ext uri="{FF2B5EF4-FFF2-40B4-BE49-F238E27FC236}">
                <a16:creationId xmlns:a16="http://schemas.microsoft.com/office/drawing/2014/main" id="{A449DBFF-E390-41EC-9E35-F82DFC7FBD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aphicFrame>
        <p:nvGraphicFramePr>
          <p:cNvPr id="14" name="표 14">
            <a:extLst>
              <a:ext uri="{FF2B5EF4-FFF2-40B4-BE49-F238E27FC236}">
                <a16:creationId xmlns:a16="http://schemas.microsoft.com/office/drawing/2014/main" id="{5727BB67-CBE2-46FF-83E5-B74BD33A5C49}"/>
              </a:ext>
            </a:extLst>
          </p:cNvPr>
          <p:cNvGraphicFramePr>
            <a:graphicFrameLocks noGrp="1"/>
          </p:cNvGraphicFramePr>
          <p:nvPr/>
        </p:nvGraphicFramePr>
        <p:xfrm>
          <a:off x="185883" y="2066285"/>
          <a:ext cx="5910115" cy="1324604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2156803">
                  <a:extLst>
                    <a:ext uri="{9D8B030D-6E8A-4147-A177-3AD203B41FA5}">
                      <a16:colId xmlns:a16="http://schemas.microsoft.com/office/drawing/2014/main" val="4172019724"/>
                    </a:ext>
                  </a:extLst>
                </a:gridCol>
                <a:gridCol w="1251104">
                  <a:extLst>
                    <a:ext uri="{9D8B030D-6E8A-4147-A177-3AD203B41FA5}">
                      <a16:colId xmlns:a16="http://schemas.microsoft.com/office/drawing/2014/main" val="3826655137"/>
                    </a:ext>
                  </a:extLst>
                </a:gridCol>
                <a:gridCol w="1251104">
                  <a:extLst>
                    <a:ext uri="{9D8B030D-6E8A-4147-A177-3AD203B41FA5}">
                      <a16:colId xmlns:a16="http://schemas.microsoft.com/office/drawing/2014/main" val="3837887192"/>
                    </a:ext>
                  </a:extLst>
                </a:gridCol>
                <a:gridCol w="1251104">
                  <a:extLst>
                    <a:ext uri="{9D8B030D-6E8A-4147-A177-3AD203B41FA5}">
                      <a16:colId xmlns:a16="http://schemas.microsoft.com/office/drawing/2014/main" val="3569695862"/>
                    </a:ext>
                  </a:extLst>
                </a:gridCol>
              </a:tblGrid>
              <a:tr h="33115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/>
                        <a:t>유동성 분석</a:t>
                      </a:r>
                    </a:p>
                  </a:txBody>
                  <a:tcPr>
                    <a:lnL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DAE7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dirty="0"/>
                        <a:t>2018</a:t>
                      </a:r>
                      <a:endParaRPr lang="ko-KR" altLang="en-US" sz="1500" dirty="0"/>
                    </a:p>
                  </a:txBody>
                  <a:tcPr>
                    <a:lnL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DAE7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dirty="0"/>
                        <a:t>2019</a:t>
                      </a:r>
                    </a:p>
                  </a:txBody>
                  <a:tcPr>
                    <a:lnL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DAE7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dirty="0"/>
                        <a:t>2020</a:t>
                      </a:r>
                      <a:endParaRPr lang="ko-KR" altLang="en-US" sz="1500" dirty="0"/>
                    </a:p>
                  </a:txBody>
                  <a:tcPr>
                    <a:lnL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DA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6557818"/>
                  </a:ext>
                </a:extLst>
              </a:tr>
              <a:tr h="33115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/>
                        <a:t>유동비율</a:t>
                      </a:r>
                    </a:p>
                  </a:txBody>
                  <a:tcPr>
                    <a:lnL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dirty="0"/>
                        <a:t>85.9</a:t>
                      </a:r>
                      <a:endParaRPr lang="ko-KR" altLang="en-US" sz="1500" dirty="0"/>
                    </a:p>
                  </a:txBody>
                  <a:tcPr>
                    <a:lnL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dirty="0"/>
                        <a:t>80.1</a:t>
                      </a:r>
                      <a:endParaRPr lang="ko-KR" altLang="en-US" sz="1500" dirty="0"/>
                    </a:p>
                  </a:txBody>
                  <a:tcPr>
                    <a:lnL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dirty="0"/>
                        <a:t>95.9</a:t>
                      </a:r>
                      <a:endParaRPr lang="ko-KR" altLang="en-US" sz="1500" dirty="0"/>
                    </a:p>
                  </a:txBody>
                  <a:tcPr>
                    <a:lnL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38107919"/>
                  </a:ext>
                </a:extLst>
              </a:tr>
              <a:tr h="33115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/>
                        <a:t>당좌비율</a:t>
                      </a:r>
                    </a:p>
                  </a:txBody>
                  <a:tcPr>
                    <a:lnL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dirty="0"/>
                        <a:t>77.6</a:t>
                      </a:r>
                      <a:endParaRPr lang="ko-KR" altLang="en-US" sz="1500" dirty="0"/>
                    </a:p>
                  </a:txBody>
                  <a:tcPr>
                    <a:lnL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dirty="0"/>
                        <a:t>73.8</a:t>
                      </a:r>
                      <a:endParaRPr lang="ko-KR" altLang="en-US" sz="1500" dirty="0"/>
                    </a:p>
                  </a:txBody>
                  <a:tcPr>
                    <a:lnL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dirty="0"/>
                        <a:t>88.3</a:t>
                      </a:r>
                      <a:endParaRPr lang="ko-KR" altLang="en-US" sz="1500" dirty="0"/>
                    </a:p>
                  </a:txBody>
                  <a:tcPr>
                    <a:lnL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51011933"/>
                  </a:ext>
                </a:extLst>
              </a:tr>
              <a:tr h="33115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/>
                        <a:t>순운전자본비율</a:t>
                      </a:r>
                    </a:p>
                  </a:txBody>
                  <a:tcPr>
                    <a:lnL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dirty="0"/>
                        <a:t>-4.4</a:t>
                      </a:r>
                      <a:endParaRPr lang="ko-KR" altLang="en-US" sz="1500" dirty="0"/>
                    </a:p>
                  </a:txBody>
                  <a:tcPr>
                    <a:lnL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dirty="0"/>
                        <a:t>-6.0</a:t>
                      </a:r>
                      <a:endParaRPr lang="ko-KR" altLang="en-US" sz="1500" dirty="0"/>
                    </a:p>
                  </a:txBody>
                  <a:tcPr>
                    <a:lnL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dirty="0"/>
                        <a:t>-1</a:t>
                      </a:r>
                      <a:endParaRPr lang="ko-KR" altLang="en-US" sz="1500" dirty="0"/>
                    </a:p>
                  </a:txBody>
                  <a:tcPr>
                    <a:lnL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02967342"/>
                  </a:ext>
                </a:extLst>
              </a:tr>
            </a:tbl>
          </a:graphicData>
        </a:graphic>
      </p:graphicFrame>
      <p:cxnSp>
        <p:nvCxnSpPr>
          <p:cNvPr id="17" name="직선 연결선 16">
            <a:extLst>
              <a:ext uri="{FF2B5EF4-FFF2-40B4-BE49-F238E27FC236}">
                <a16:creationId xmlns:a16="http://schemas.microsoft.com/office/drawing/2014/main" id="{72D3775C-8680-406B-80F1-4144A43526E6}"/>
              </a:ext>
            </a:extLst>
          </p:cNvPr>
          <p:cNvCxnSpPr>
            <a:cxnSpLocks/>
          </p:cNvCxnSpPr>
          <p:nvPr/>
        </p:nvCxnSpPr>
        <p:spPr>
          <a:xfrm>
            <a:off x="682248" y="5444494"/>
            <a:ext cx="10708640" cy="0"/>
          </a:xfrm>
          <a:prstGeom prst="line">
            <a:avLst/>
          </a:prstGeom>
          <a:ln w="9525">
            <a:solidFill>
              <a:srgbClr val="AEC1D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>
            <a:extLst>
              <a:ext uri="{FF2B5EF4-FFF2-40B4-BE49-F238E27FC236}">
                <a16:creationId xmlns:a16="http://schemas.microsoft.com/office/drawing/2014/main" id="{FB5DD79A-EB5C-4C96-AC9F-B1B7963E382E}"/>
              </a:ext>
            </a:extLst>
          </p:cNvPr>
          <p:cNvSpPr txBox="1"/>
          <p:nvPr/>
        </p:nvSpPr>
        <p:spPr>
          <a:xfrm>
            <a:off x="720000" y="4345736"/>
            <a:ext cx="5116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pc="-150" dirty="0">
                <a:solidFill>
                  <a:schemeClr val="accent4">
                    <a:lumMod val="50000"/>
                  </a:schemeClr>
                </a:solidFill>
              </a:rPr>
              <a:t>003</a:t>
            </a:r>
            <a:endParaRPr lang="ko-KR" altLang="en-US" spc="-150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D4F16D08-E830-4DD8-A7D9-F455B1F4EB26}"/>
              </a:ext>
            </a:extLst>
          </p:cNvPr>
          <p:cNvSpPr txBox="1"/>
          <p:nvPr/>
        </p:nvSpPr>
        <p:spPr>
          <a:xfrm>
            <a:off x="1570605" y="4345736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pc="-150" dirty="0">
                <a:solidFill>
                  <a:schemeClr val="accent4">
                    <a:lumMod val="50000"/>
                  </a:schemeClr>
                </a:solidFill>
              </a:rPr>
              <a:t>&gt;&gt;</a:t>
            </a:r>
            <a:endParaRPr lang="ko-KR" altLang="en-US" spc="-150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C1E60BCD-3F9E-4565-B0A3-570AC61C9011}"/>
              </a:ext>
            </a:extLst>
          </p:cNvPr>
          <p:cNvSpPr txBox="1"/>
          <p:nvPr/>
        </p:nvSpPr>
        <p:spPr>
          <a:xfrm>
            <a:off x="2259306" y="4299570"/>
            <a:ext cx="74942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pc="-150" dirty="0" err="1">
                <a:solidFill>
                  <a:schemeClr val="accent4">
                    <a:lumMod val="50000"/>
                  </a:schemeClr>
                </a:solidFill>
                <a:latin typeface="+mj-ea"/>
                <a:ea typeface="+mj-ea"/>
              </a:rPr>
              <a:t>순운전자본구성비율</a:t>
            </a:r>
            <a:r>
              <a:rPr lang="ko-KR" altLang="en-US" spc="-150" dirty="0">
                <a:solidFill>
                  <a:schemeClr val="accent4">
                    <a:lumMod val="50000"/>
                  </a:schemeClr>
                </a:solidFill>
                <a:latin typeface="+mj-ea"/>
                <a:ea typeface="+mj-ea"/>
              </a:rPr>
              <a:t> </a:t>
            </a:r>
            <a:r>
              <a:rPr lang="en-US" altLang="ko-KR" spc="-150" dirty="0">
                <a:solidFill>
                  <a:schemeClr val="accent4">
                    <a:lumMod val="50000"/>
                  </a:schemeClr>
                </a:solidFill>
                <a:latin typeface="+mj-ea"/>
                <a:ea typeface="+mj-ea"/>
              </a:rPr>
              <a:t>= </a:t>
            </a:r>
            <a:r>
              <a:rPr lang="ko-KR" altLang="en-US" spc="-150" dirty="0">
                <a:solidFill>
                  <a:schemeClr val="accent4">
                    <a:lumMod val="50000"/>
                  </a:schemeClr>
                </a:solidFill>
                <a:latin typeface="+mj-ea"/>
                <a:ea typeface="+mj-ea"/>
              </a:rPr>
              <a:t>순운전자본 </a:t>
            </a:r>
            <a:r>
              <a:rPr lang="en-US" altLang="ko-KR" spc="-150" dirty="0">
                <a:solidFill>
                  <a:schemeClr val="accent4">
                    <a:lumMod val="50000"/>
                  </a:schemeClr>
                </a:solidFill>
                <a:latin typeface="+mj-ea"/>
                <a:ea typeface="+mj-ea"/>
              </a:rPr>
              <a:t>/ </a:t>
            </a:r>
            <a:r>
              <a:rPr lang="ko-KR" altLang="en-US" spc="-150" dirty="0">
                <a:solidFill>
                  <a:schemeClr val="accent4">
                    <a:lumMod val="50000"/>
                  </a:schemeClr>
                </a:solidFill>
                <a:latin typeface="+mj-ea"/>
                <a:ea typeface="+mj-ea"/>
              </a:rPr>
              <a:t>총자본 </a:t>
            </a:r>
            <a:r>
              <a:rPr lang="en-US" altLang="ko-KR" spc="-150" dirty="0">
                <a:solidFill>
                  <a:schemeClr val="accent4">
                    <a:lumMod val="50000"/>
                  </a:schemeClr>
                </a:solidFill>
                <a:latin typeface="+mj-ea"/>
                <a:ea typeface="+mj-ea"/>
              </a:rPr>
              <a:t>= ( </a:t>
            </a:r>
            <a:r>
              <a:rPr lang="ko-KR" altLang="en-US" spc="-150" dirty="0">
                <a:solidFill>
                  <a:schemeClr val="accent4">
                    <a:lumMod val="50000"/>
                  </a:schemeClr>
                </a:solidFill>
                <a:latin typeface="+mj-ea"/>
                <a:ea typeface="+mj-ea"/>
              </a:rPr>
              <a:t>유동자산 </a:t>
            </a:r>
            <a:r>
              <a:rPr lang="en-US" altLang="ko-KR" spc="-150" dirty="0">
                <a:solidFill>
                  <a:schemeClr val="accent4">
                    <a:lumMod val="50000"/>
                  </a:schemeClr>
                </a:solidFill>
                <a:latin typeface="+mj-ea"/>
                <a:ea typeface="+mj-ea"/>
              </a:rPr>
              <a:t>– </a:t>
            </a:r>
            <a:r>
              <a:rPr lang="ko-KR" altLang="en-US" spc="-150" dirty="0">
                <a:solidFill>
                  <a:schemeClr val="accent4">
                    <a:lumMod val="50000"/>
                  </a:schemeClr>
                </a:solidFill>
                <a:latin typeface="+mj-ea"/>
                <a:ea typeface="+mj-ea"/>
              </a:rPr>
              <a:t>유동부채 </a:t>
            </a:r>
            <a:r>
              <a:rPr lang="en-US" altLang="ko-KR" spc="-150" dirty="0">
                <a:solidFill>
                  <a:schemeClr val="accent4">
                    <a:lumMod val="50000"/>
                  </a:schemeClr>
                </a:solidFill>
                <a:latin typeface="+mj-ea"/>
                <a:ea typeface="+mj-ea"/>
              </a:rPr>
              <a:t>) / </a:t>
            </a:r>
            <a:r>
              <a:rPr lang="ko-KR" altLang="en-US" spc="-150" dirty="0">
                <a:solidFill>
                  <a:schemeClr val="accent4">
                    <a:lumMod val="50000"/>
                  </a:schemeClr>
                </a:solidFill>
                <a:latin typeface="+mj-ea"/>
                <a:ea typeface="+mj-ea"/>
              </a:rPr>
              <a:t>총자본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866DEC80-E8BB-48FD-B62F-0C1484A6638A}"/>
              </a:ext>
            </a:extLst>
          </p:cNvPr>
          <p:cNvSpPr txBox="1"/>
          <p:nvPr/>
        </p:nvSpPr>
        <p:spPr>
          <a:xfrm>
            <a:off x="2259306" y="4715068"/>
            <a:ext cx="8993726" cy="6556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ko-KR" altLang="en-US" sz="1600" spc="-150" dirty="0"/>
              <a:t>⇨ </a:t>
            </a:r>
            <a:r>
              <a:rPr lang="ko-KR" altLang="en-US" sz="1600" spc="-150" dirty="0" err="1"/>
              <a:t>순운전자본구성비율의</a:t>
            </a:r>
            <a:r>
              <a:rPr lang="ko-KR" altLang="en-US" sz="1600" spc="-150" dirty="0"/>
              <a:t> 경우 기업의 파산이나 부실을 예측할 때 도움이 됨</a:t>
            </a:r>
            <a:r>
              <a:rPr lang="en-US" altLang="ko-KR" sz="1600" spc="-150" dirty="0"/>
              <a:t>.</a:t>
            </a:r>
          </a:p>
          <a:p>
            <a:pPr algn="just">
              <a:lnSpc>
                <a:spcPct val="120000"/>
              </a:lnSpc>
            </a:pPr>
            <a:r>
              <a:rPr lang="en-US" altLang="ko-KR" sz="1600" spc="-150" dirty="0"/>
              <a:t>     </a:t>
            </a:r>
            <a:r>
              <a:rPr lang="ko-KR" altLang="en-US" sz="1600" spc="-150" dirty="0" err="1"/>
              <a:t>순운전자본구성비율이</a:t>
            </a:r>
            <a:r>
              <a:rPr lang="ko-KR" altLang="en-US" sz="1600" spc="-150" dirty="0"/>
              <a:t> 음</a:t>
            </a:r>
            <a:r>
              <a:rPr lang="en-US" altLang="ko-KR" sz="1600" spc="-150" dirty="0"/>
              <a:t>( - ) </a:t>
            </a:r>
            <a:r>
              <a:rPr lang="ko-KR" altLang="en-US" sz="1600" spc="-150" dirty="0"/>
              <a:t>의 값을 가지면 상환할 수 없음을 의미함</a:t>
            </a:r>
            <a:r>
              <a:rPr lang="en-US" altLang="ko-KR" sz="1600" spc="-150" dirty="0"/>
              <a:t>.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A9A44F87-C892-4701-A389-4287E35F409A}"/>
              </a:ext>
            </a:extLst>
          </p:cNvPr>
          <p:cNvSpPr txBox="1"/>
          <p:nvPr/>
        </p:nvSpPr>
        <p:spPr>
          <a:xfrm>
            <a:off x="2259306" y="5490660"/>
            <a:ext cx="8993726" cy="6556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ko-KR" altLang="en-US" sz="1600" spc="-150" dirty="0"/>
              <a:t>⇒ 전체적으로 보았을 때</a:t>
            </a:r>
            <a:r>
              <a:rPr lang="en-US" altLang="ko-KR" sz="1600" spc="-150" dirty="0"/>
              <a:t>, </a:t>
            </a:r>
            <a:r>
              <a:rPr lang="ko-KR" altLang="en-US" sz="1600" spc="-150" dirty="0" err="1"/>
              <a:t>더본코리아는</a:t>
            </a:r>
            <a:r>
              <a:rPr lang="ko-KR" altLang="en-US" sz="1600" spc="-150" dirty="0"/>
              <a:t> 단기채무지급능력이 부족함</a:t>
            </a:r>
            <a:r>
              <a:rPr lang="en-US" altLang="ko-KR" sz="1600" spc="-150" dirty="0"/>
              <a:t>. </a:t>
            </a:r>
          </a:p>
          <a:p>
            <a:pPr algn="just">
              <a:lnSpc>
                <a:spcPct val="120000"/>
              </a:lnSpc>
            </a:pPr>
            <a:r>
              <a:rPr lang="en-US" altLang="ko-KR" sz="1600" spc="-150" dirty="0"/>
              <a:t>      </a:t>
            </a:r>
            <a:r>
              <a:rPr lang="ko-KR" altLang="en-US" sz="1600" spc="-150" dirty="0"/>
              <a:t>유동자산을 충분히 보유할 필요가 있음</a:t>
            </a:r>
            <a:r>
              <a:rPr lang="en-US" altLang="ko-KR" sz="1600" spc="-15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96681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B1985EEF-2AD8-452A-AD82-3BF8C0CCB759}"/>
              </a:ext>
            </a:extLst>
          </p:cNvPr>
          <p:cNvSpPr/>
          <p:nvPr/>
        </p:nvSpPr>
        <p:spPr>
          <a:xfrm>
            <a:off x="720000" y="1049009"/>
            <a:ext cx="5760000" cy="1080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82363163-7A23-46FA-8BFB-C5C551676293}"/>
              </a:ext>
            </a:extLst>
          </p:cNvPr>
          <p:cNvSpPr/>
          <p:nvPr/>
        </p:nvSpPr>
        <p:spPr>
          <a:xfrm>
            <a:off x="0" y="1049009"/>
            <a:ext cx="720000" cy="108000"/>
          </a:xfrm>
          <a:prstGeom prst="rect">
            <a:avLst/>
          </a:prstGeom>
          <a:solidFill>
            <a:srgbClr val="D1DA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6E7AF03-AAFA-4B21-94E6-D43D71719920}"/>
              </a:ext>
            </a:extLst>
          </p:cNvPr>
          <p:cNvSpPr txBox="1"/>
          <p:nvPr/>
        </p:nvSpPr>
        <p:spPr>
          <a:xfrm>
            <a:off x="720000" y="264210"/>
            <a:ext cx="10752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spc="-300" dirty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재무분석 </a:t>
            </a:r>
            <a:r>
              <a:rPr lang="en-US" altLang="ko-KR" sz="2000" spc="-300" dirty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– </a:t>
            </a:r>
            <a:r>
              <a:rPr lang="ko-KR" altLang="en-US" sz="2000" spc="-300" dirty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레버리지 분석 </a:t>
            </a:r>
            <a:r>
              <a:rPr lang="en-US" altLang="ko-KR" sz="2000" spc="-300" dirty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2000" spc="-300" dirty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기업의 장기채무지급능력 측정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F6A287E-578E-4555-9C9F-5642B2F6187E}"/>
              </a:ext>
            </a:extLst>
          </p:cNvPr>
          <p:cNvSpPr txBox="1"/>
          <p:nvPr/>
        </p:nvSpPr>
        <p:spPr>
          <a:xfrm>
            <a:off x="185879" y="140640"/>
            <a:ext cx="54213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800" b="1" dirty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endParaRPr lang="ko-KR" altLang="en-US" sz="4800" b="1" dirty="0">
              <a:solidFill>
                <a:schemeClr val="bg1">
                  <a:lumMod val="5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91A1364B-7917-4D19-AD9B-1FCA5A467AA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5879" y="971637"/>
            <a:ext cx="13342072" cy="532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" name="Rectangle 4">
            <a:extLst>
              <a:ext uri="{FF2B5EF4-FFF2-40B4-BE49-F238E27FC236}">
                <a16:creationId xmlns:a16="http://schemas.microsoft.com/office/drawing/2014/main" id="{DB41A9D3-CF0F-4CF5-8DAE-3EAFF3C21F5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8" name="Rectangle 2">
            <a:extLst>
              <a:ext uri="{FF2B5EF4-FFF2-40B4-BE49-F238E27FC236}">
                <a16:creationId xmlns:a16="http://schemas.microsoft.com/office/drawing/2014/main" id="{743F401D-693B-44C7-8F0A-ED937FD147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0" name="Rectangle 4">
            <a:extLst>
              <a:ext uri="{FF2B5EF4-FFF2-40B4-BE49-F238E27FC236}">
                <a16:creationId xmlns:a16="http://schemas.microsoft.com/office/drawing/2014/main" id="{E377706C-3E29-4DCE-9ED4-A1FB456CC1E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" name="Rectangle 6">
            <a:extLst>
              <a:ext uri="{FF2B5EF4-FFF2-40B4-BE49-F238E27FC236}">
                <a16:creationId xmlns:a16="http://schemas.microsoft.com/office/drawing/2014/main" id="{C7FD416E-4C98-4D6D-A027-8E351EDC132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3" name="Rectangle 8">
            <a:extLst>
              <a:ext uri="{FF2B5EF4-FFF2-40B4-BE49-F238E27FC236}">
                <a16:creationId xmlns:a16="http://schemas.microsoft.com/office/drawing/2014/main" id="{A449DBFF-E390-41EC-9E35-F82DFC7FBD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aphicFrame>
        <p:nvGraphicFramePr>
          <p:cNvPr id="14" name="표 14">
            <a:extLst>
              <a:ext uri="{FF2B5EF4-FFF2-40B4-BE49-F238E27FC236}">
                <a16:creationId xmlns:a16="http://schemas.microsoft.com/office/drawing/2014/main" id="{5727BB67-CBE2-46FF-83E5-B74BD33A5C4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7692297"/>
              </p:ext>
            </p:extLst>
          </p:nvPr>
        </p:nvGraphicFramePr>
        <p:xfrm>
          <a:off x="185882" y="2025164"/>
          <a:ext cx="5910117" cy="1854200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2156805">
                  <a:extLst>
                    <a:ext uri="{9D8B030D-6E8A-4147-A177-3AD203B41FA5}">
                      <a16:colId xmlns:a16="http://schemas.microsoft.com/office/drawing/2014/main" val="4172019724"/>
                    </a:ext>
                  </a:extLst>
                </a:gridCol>
                <a:gridCol w="1251104">
                  <a:extLst>
                    <a:ext uri="{9D8B030D-6E8A-4147-A177-3AD203B41FA5}">
                      <a16:colId xmlns:a16="http://schemas.microsoft.com/office/drawing/2014/main" val="3826655137"/>
                    </a:ext>
                  </a:extLst>
                </a:gridCol>
                <a:gridCol w="1251104">
                  <a:extLst>
                    <a:ext uri="{9D8B030D-6E8A-4147-A177-3AD203B41FA5}">
                      <a16:colId xmlns:a16="http://schemas.microsoft.com/office/drawing/2014/main" val="3837887192"/>
                    </a:ext>
                  </a:extLst>
                </a:gridCol>
                <a:gridCol w="1251104">
                  <a:extLst>
                    <a:ext uri="{9D8B030D-6E8A-4147-A177-3AD203B41FA5}">
                      <a16:colId xmlns:a16="http://schemas.microsoft.com/office/drawing/2014/main" val="356969586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/>
                        <a:t>레버리지 분석</a:t>
                      </a:r>
                    </a:p>
                  </a:txBody>
                  <a:tcPr>
                    <a:lnL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DAE7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/>
                        <a:t>2018</a:t>
                      </a:r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DAE7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/>
                        <a:t>2019</a:t>
                      </a:r>
                    </a:p>
                  </a:txBody>
                  <a:tcPr>
                    <a:lnL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DAE7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/>
                        <a:t>2020</a:t>
                      </a:r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DA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655781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/>
                        <a:t>부채비율</a:t>
                      </a:r>
                    </a:p>
                  </a:txBody>
                  <a:tcPr>
                    <a:lnL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/>
                        <a:t>77.7</a:t>
                      </a:r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/>
                        <a:t>96.1</a:t>
                      </a:r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/>
                        <a:t>88.8</a:t>
                      </a:r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3810791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/>
                        <a:t>자기자본비율</a:t>
                      </a:r>
                    </a:p>
                  </a:txBody>
                  <a:tcPr>
                    <a:lnL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/>
                        <a:t>56.2</a:t>
                      </a:r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/>
                        <a:t>50.9</a:t>
                      </a:r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/>
                        <a:t>52.9</a:t>
                      </a:r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5101193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err="1"/>
                        <a:t>비유동비율</a:t>
                      </a:r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/>
                        <a:t>128.7</a:t>
                      </a:r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/>
                        <a:t>148.6</a:t>
                      </a:r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/>
                        <a:t>142.3</a:t>
                      </a:r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029673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err="1"/>
                        <a:t>비유동장기적합률</a:t>
                      </a:r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/>
                        <a:t>106.6</a:t>
                      </a:r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/>
                        <a:t>108.5</a:t>
                      </a:r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/>
                        <a:t>101.4</a:t>
                      </a:r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30164934"/>
                  </a:ext>
                </a:extLst>
              </a:tr>
            </a:tbl>
          </a:graphicData>
        </a:graphic>
      </p:graphicFrame>
      <p:graphicFrame>
        <p:nvGraphicFramePr>
          <p:cNvPr id="21" name="차트 20">
            <a:extLst>
              <a:ext uri="{FF2B5EF4-FFF2-40B4-BE49-F238E27FC236}">
                <a16:creationId xmlns:a16="http://schemas.microsoft.com/office/drawing/2014/main" id="{0BAB90F7-93B5-4853-845F-104759EEF9A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158147731"/>
              </p:ext>
            </p:extLst>
          </p:nvPr>
        </p:nvGraphicFramePr>
        <p:xfrm>
          <a:off x="6265425" y="1036190"/>
          <a:ext cx="5593045" cy="313297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cxnSp>
        <p:nvCxnSpPr>
          <p:cNvPr id="25" name="직선 연결선 24">
            <a:extLst>
              <a:ext uri="{FF2B5EF4-FFF2-40B4-BE49-F238E27FC236}">
                <a16:creationId xmlns:a16="http://schemas.microsoft.com/office/drawing/2014/main" id="{EF0DF4F1-95C3-4700-B234-14219DE16489}"/>
              </a:ext>
            </a:extLst>
          </p:cNvPr>
          <p:cNvCxnSpPr>
            <a:cxnSpLocks/>
          </p:cNvCxnSpPr>
          <p:nvPr/>
        </p:nvCxnSpPr>
        <p:spPr>
          <a:xfrm>
            <a:off x="682248" y="5451703"/>
            <a:ext cx="10708640" cy="0"/>
          </a:xfrm>
          <a:prstGeom prst="line">
            <a:avLst/>
          </a:prstGeom>
          <a:ln w="9525">
            <a:solidFill>
              <a:srgbClr val="AEC1D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>
            <a:extLst>
              <a:ext uri="{FF2B5EF4-FFF2-40B4-BE49-F238E27FC236}">
                <a16:creationId xmlns:a16="http://schemas.microsoft.com/office/drawing/2014/main" id="{694EA0A3-84DB-4D98-B196-FA74D8D92B3A}"/>
              </a:ext>
            </a:extLst>
          </p:cNvPr>
          <p:cNvSpPr txBox="1"/>
          <p:nvPr/>
        </p:nvSpPr>
        <p:spPr>
          <a:xfrm>
            <a:off x="720000" y="4365643"/>
            <a:ext cx="5116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pc="-150" dirty="0">
                <a:solidFill>
                  <a:schemeClr val="accent4">
                    <a:lumMod val="50000"/>
                  </a:schemeClr>
                </a:solidFill>
              </a:rPr>
              <a:t>001</a:t>
            </a:r>
            <a:endParaRPr lang="ko-KR" altLang="en-US" spc="-150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15A0B78C-5F3B-4539-BE15-0951AD925D42}"/>
              </a:ext>
            </a:extLst>
          </p:cNvPr>
          <p:cNvSpPr txBox="1"/>
          <p:nvPr/>
        </p:nvSpPr>
        <p:spPr>
          <a:xfrm>
            <a:off x="1570605" y="4365643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pc="-150" dirty="0">
                <a:solidFill>
                  <a:schemeClr val="accent4">
                    <a:lumMod val="50000"/>
                  </a:schemeClr>
                </a:solidFill>
              </a:rPr>
              <a:t>&gt;&gt;</a:t>
            </a:r>
            <a:endParaRPr lang="ko-KR" altLang="en-US" spc="-150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293A2357-6D4E-427B-9767-105DAF10E884}"/>
              </a:ext>
            </a:extLst>
          </p:cNvPr>
          <p:cNvSpPr txBox="1"/>
          <p:nvPr/>
        </p:nvSpPr>
        <p:spPr>
          <a:xfrm>
            <a:off x="2259306" y="4319477"/>
            <a:ext cx="55930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pc="-150" dirty="0">
                <a:solidFill>
                  <a:schemeClr val="accent4">
                    <a:lumMod val="50000"/>
                  </a:schemeClr>
                </a:solidFill>
                <a:latin typeface="+mj-ea"/>
                <a:ea typeface="+mj-ea"/>
              </a:rPr>
              <a:t>부채비율 </a:t>
            </a:r>
            <a:r>
              <a:rPr lang="en-US" altLang="ko-KR" spc="-150" dirty="0">
                <a:solidFill>
                  <a:schemeClr val="accent4">
                    <a:lumMod val="50000"/>
                  </a:schemeClr>
                </a:solidFill>
                <a:latin typeface="+mj-ea"/>
                <a:ea typeface="+mj-ea"/>
              </a:rPr>
              <a:t>= </a:t>
            </a:r>
            <a:r>
              <a:rPr lang="ko-KR" altLang="en-US" spc="-150" dirty="0" err="1">
                <a:solidFill>
                  <a:schemeClr val="accent4">
                    <a:lumMod val="50000"/>
                  </a:schemeClr>
                </a:solidFill>
                <a:latin typeface="+mj-ea"/>
                <a:ea typeface="+mj-ea"/>
              </a:rPr>
              <a:t>총부채</a:t>
            </a:r>
            <a:r>
              <a:rPr lang="ko-KR" altLang="en-US" spc="-150" dirty="0">
                <a:solidFill>
                  <a:schemeClr val="accent4">
                    <a:lumMod val="50000"/>
                  </a:schemeClr>
                </a:solidFill>
                <a:latin typeface="+mj-ea"/>
                <a:ea typeface="+mj-ea"/>
              </a:rPr>
              <a:t> </a:t>
            </a:r>
            <a:r>
              <a:rPr lang="en-US" altLang="ko-KR" spc="-150" dirty="0">
                <a:solidFill>
                  <a:schemeClr val="accent4">
                    <a:lumMod val="50000"/>
                  </a:schemeClr>
                </a:solidFill>
                <a:latin typeface="+mj-ea"/>
                <a:ea typeface="+mj-ea"/>
              </a:rPr>
              <a:t>/ </a:t>
            </a:r>
            <a:r>
              <a:rPr lang="ko-KR" altLang="en-US" spc="-150" dirty="0">
                <a:solidFill>
                  <a:schemeClr val="accent4">
                    <a:lumMod val="50000"/>
                  </a:schemeClr>
                </a:solidFill>
                <a:latin typeface="+mj-ea"/>
                <a:ea typeface="+mj-ea"/>
              </a:rPr>
              <a:t>자기자본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0C0E3AE9-83D8-4E4B-84BF-B0D928CFEF6E}"/>
              </a:ext>
            </a:extLst>
          </p:cNvPr>
          <p:cNvSpPr txBox="1"/>
          <p:nvPr/>
        </p:nvSpPr>
        <p:spPr>
          <a:xfrm>
            <a:off x="2259306" y="4734975"/>
            <a:ext cx="8993726" cy="6556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ko-KR" altLang="en-US" sz="1600" spc="-150" dirty="0"/>
              <a:t>⇨ 일반적으로 </a:t>
            </a:r>
            <a:r>
              <a:rPr lang="en-US" altLang="ko-KR" sz="1600" spc="-150" dirty="0"/>
              <a:t>100% </a:t>
            </a:r>
            <a:r>
              <a:rPr lang="ko-KR" altLang="en-US" sz="1600" spc="-150" dirty="0"/>
              <a:t>이하일 때 채권회수가 안정적임</a:t>
            </a:r>
            <a:r>
              <a:rPr lang="en-US" altLang="ko-KR" sz="1600" spc="-150" dirty="0"/>
              <a:t>.</a:t>
            </a:r>
          </a:p>
          <a:p>
            <a:pPr algn="just">
              <a:lnSpc>
                <a:spcPct val="120000"/>
              </a:lnSpc>
            </a:pPr>
            <a:r>
              <a:rPr lang="en-US" altLang="ko-KR" sz="1600" spc="-150" dirty="0"/>
              <a:t>     </a:t>
            </a:r>
            <a:r>
              <a:rPr lang="ko-KR" altLang="en-US" sz="1600" spc="-150" dirty="0" err="1"/>
              <a:t>더본코리아의</a:t>
            </a:r>
            <a:r>
              <a:rPr lang="ko-KR" altLang="en-US" sz="1600" spc="-150" dirty="0"/>
              <a:t> 경우 </a:t>
            </a:r>
            <a:r>
              <a:rPr lang="en-US" altLang="ko-KR" sz="1600" spc="-150" dirty="0"/>
              <a:t>100% </a:t>
            </a:r>
            <a:r>
              <a:rPr lang="ko-KR" altLang="en-US" sz="1600" spc="-150" dirty="0"/>
              <a:t>이하이기 때문에 안정적이라고 볼 수 있음</a:t>
            </a:r>
            <a:r>
              <a:rPr lang="en-US" altLang="ko-KR" sz="1600" spc="-150" dirty="0"/>
              <a:t>.</a:t>
            </a:r>
            <a:endParaRPr lang="ko-KR" altLang="en-US" sz="1600" spc="-150" dirty="0"/>
          </a:p>
        </p:txBody>
      </p:sp>
      <p:cxnSp>
        <p:nvCxnSpPr>
          <p:cNvPr id="30" name="직선 연결선 29">
            <a:extLst>
              <a:ext uri="{FF2B5EF4-FFF2-40B4-BE49-F238E27FC236}">
                <a16:creationId xmlns:a16="http://schemas.microsoft.com/office/drawing/2014/main" id="{60124AFF-94B6-4B73-9EF1-4A8AD6F57355}"/>
              </a:ext>
            </a:extLst>
          </p:cNvPr>
          <p:cNvCxnSpPr>
            <a:cxnSpLocks/>
          </p:cNvCxnSpPr>
          <p:nvPr/>
        </p:nvCxnSpPr>
        <p:spPr>
          <a:xfrm>
            <a:off x="690263" y="6619519"/>
            <a:ext cx="10708640" cy="0"/>
          </a:xfrm>
          <a:prstGeom prst="line">
            <a:avLst/>
          </a:prstGeom>
          <a:ln w="9525">
            <a:solidFill>
              <a:srgbClr val="AEC1D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>
            <a:extLst>
              <a:ext uri="{FF2B5EF4-FFF2-40B4-BE49-F238E27FC236}">
                <a16:creationId xmlns:a16="http://schemas.microsoft.com/office/drawing/2014/main" id="{B85BD299-A226-42C2-B34C-5E8627DDAC1E}"/>
              </a:ext>
            </a:extLst>
          </p:cNvPr>
          <p:cNvSpPr txBox="1"/>
          <p:nvPr/>
        </p:nvSpPr>
        <p:spPr>
          <a:xfrm>
            <a:off x="728015" y="5564841"/>
            <a:ext cx="5116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pc="-150" dirty="0">
                <a:solidFill>
                  <a:schemeClr val="accent4">
                    <a:lumMod val="50000"/>
                  </a:schemeClr>
                </a:solidFill>
              </a:rPr>
              <a:t>002</a:t>
            </a:r>
            <a:endParaRPr lang="ko-KR" altLang="en-US" spc="-150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8346CE10-0EBB-4223-9F9A-C83F1D9D2262}"/>
              </a:ext>
            </a:extLst>
          </p:cNvPr>
          <p:cNvSpPr txBox="1"/>
          <p:nvPr/>
        </p:nvSpPr>
        <p:spPr>
          <a:xfrm>
            <a:off x="1570605" y="5565544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pc="-150" dirty="0">
                <a:solidFill>
                  <a:schemeClr val="accent4">
                    <a:lumMod val="50000"/>
                  </a:schemeClr>
                </a:solidFill>
              </a:rPr>
              <a:t>&gt;&gt;</a:t>
            </a:r>
            <a:endParaRPr lang="ko-KR" altLang="en-US" spc="-150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98EC725D-AFDA-48A1-B7A0-6D15285E2DBB}"/>
              </a:ext>
            </a:extLst>
          </p:cNvPr>
          <p:cNvSpPr txBox="1"/>
          <p:nvPr/>
        </p:nvSpPr>
        <p:spPr>
          <a:xfrm>
            <a:off x="2267320" y="5503336"/>
            <a:ext cx="55850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pc="-150" dirty="0">
                <a:solidFill>
                  <a:schemeClr val="accent4">
                    <a:lumMod val="50000"/>
                  </a:schemeClr>
                </a:solidFill>
                <a:latin typeface="+mj-ea"/>
                <a:ea typeface="+mj-ea"/>
              </a:rPr>
              <a:t>자기자본비율 </a:t>
            </a:r>
            <a:r>
              <a:rPr lang="en-US" altLang="ko-KR" spc="-150" dirty="0">
                <a:solidFill>
                  <a:schemeClr val="accent4">
                    <a:lumMod val="50000"/>
                  </a:schemeClr>
                </a:solidFill>
                <a:latin typeface="+mj-ea"/>
                <a:ea typeface="+mj-ea"/>
              </a:rPr>
              <a:t>= </a:t>
            </a:r>
            <a:r>
              <a:rPr lang="ko-KR" altLang="en-US" spc="-150" dirty="0">
                <a:solidFill>
                  <a:schemeClr val="accent4">
                    <a:lumMod val="50000"/>
                  </a:schemeClr>
                </a:solidFill>
                <a:latin typeface="+mj-ea"/>
                <a:ea typeface="+mj-ea"/>
              </a:rPr>
              <a:t>자기자본 </a:t>
            </a:r>
            <a:r>
              <a:rPr lang="en-US" altLang="ko-KR" spc="-150" dirty="0">
                <a:solidFill>
                  <a:schemeClr val="accent4">
                    <a:lumMod val="50000"/>
                  </a:schemeClr>
                </a:solidFill>
                <a:latin typeface="+mj-ea"/>
                <a:ea typeface="+mj-ea"/>
              </a:rPr>
              <a:t>/ </a:t>
            </a:r>
            <a:r>
              <a:rPr lang="ko-KR" altLang="en-US" spc="-150" dirty="0">
                <a:solidFill>
                  <a:schemeClr val="accent4">
                    <a:lumMod val="50000"/>
                  </a:schemeClr>
                </a:solidFill>
                <a:latin typeface="+mj-ea"/>
                <a:ea typeface="+mj-ea"/>
              </a:rPr>
              <a:t>총자본</a:t>
            </a:r>
            <a:endParaRPr lang="en-US" altLang="ko-KR" spc="-150" dirty="0">
              <a:solidFill>
                <a:schemeClr val="accent4">
                  <a:lumMod val="50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3D4DB968-5C29-423A-8B3B-675DEBECF2EA}"/>
              </a:ext>
            </a:extLst>
          </p:cNvPr>
          <p:cNvSpPr txBox="1"/>
          <p:nvPr/>
        </p:nvSpPr>
        <p:spPr>
          <a:xfrm>
            <a:off x="2267321" y="5902792"/>
            <a:ext cx="8993726" cy="6556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ko-KR" altLang="en-US" sz="1600" spc="-150" dirty="0"/>
              <a:t>⇨ 일반적으로 자기자본이 총자본에서 </a:t>
            </a:r>
            <a:r>
              <a:rPr lang="en-US" altLang="ko-KR" sz="1600" spc="-150" dirty="0"/>
              <a:t>50% </a:t>
            </a:r>
            <a:r>
              <a:rPr lang="ko-KR" altLang="en-US" sz="1600" spc="-150" dirty="0"/>
              <a:t>이상 될 때 양호하다고 봄</a:t>
            </a:r>
            <a:r>
              <a:rPr lang="en-US" altLang="ko-KR" sz="1600" spc="-150" dirty="0"/>
              <a:t>.</a:t>
            </a:r>
          </a:p>
          <a:p>
            <a:pPr algn="just">
              <a:lnSpc>
                <a:spcPct val="120000"/>
              </a:lnSpc>
            </a:pPr>
            <a:r>
              <a:rPr lang="en-US" altLang="ko-KR" sz="1600" spc="-150" dirty="0"/>
              <a:t>     </a:t>
            </a:r>
            <a:r>
              <a:rPr lang="ko-KR" altLang="en-US" sz="1600" spc="-150" dirty="0" err="1"/>
              <a:t>더본코리아의</a:t>
            </a:r>
            <a:r>
              <a:rPr lang="ko-KR" altLang="en-US" sz="1600" spc="-150" dirty="0"/>
              <a:t> 경우 </a:t>
            </a:r>
            <a:r>
              <a:rPr lang="en-US" altLang="ko-KR" sz="1600" spc="-150" dirty="0"/>
              <a:t>50% </a:t>
            </a:r>
            <a:r>
              <a:rPr lang="ko-KR" altLang="en-US" sz="1600" spc="-150" dirty="0" err="1"/>
              <a:t>이상이긴하나</a:t>
            </a:r>
            <a:r>
              <a:rPr lang="en-US" altLang="ko-KR" sz="1600" spc="-150" dirty="0"/>
              <a:t>, 50%</a:t>
            </a:r>
            <a:r>
              <a:rPr lang="ko-KR" altLang="en-US" sz="1600" spc="-150" dirty="0"/>
              <a:t>에 가까우므로 자기자본을 더 확보할 필요가 있음</a:t>
            </a:r>
            <a:r>
              <a:rPr lang="en-US" altLang="ko-KR" sz="1600" spc="-150" dirty="0"/>
              <a:t>.</a:t>
            </a:r>
            <a:endParaRPr lang="ko-KR" altLang="en-US" sz="1600" spc="-150" dirty="0"/>
          </a:p>
        </p:txBody>
      </p:sp>
    </p:spTree>
    <p:extLst>
      <p:ext uri="{BB962C8B-B14F-4D97-AF65-F5344CB8AC3E}">
        <p14:creationId xmlns:p14="http://schemas.microsoft.com/office/powerpoint/2010/main" val="926274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B1985EEF-2AD8-452A-AD82-3BF8C0CCB759}"/>
              </a:ext>
            </a:extLst>
          </p:cNvPr>
          <p:cNvSpPr/>
          <p:nvPr/>
        </p:nvSpPr>
        <p:spPr>
          <a:xfrm>
            <a:off x="720000" y="1049009"/>
            <a:ext cx="5760000" cy="1080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82363163-7A23-46FA-8BFB-C5C551676293}"/>
              </a:ext>
            </a:extLst>
          </p:cNvPr>
          <p:cNvSpPr/>
          <p:nvPr/>
        </p:nvSpPr>
        <p:spPr>
          <a:xfrm>
            <a:off x="0" y="1049009"/>
            <a:ext cx="720000" cy="108000"/>
          </a:xfrm>
          <a:prstGeom prst="rect">
            <a:avLst/>
          </a:prstGeom>
          <a:solidFill>
            <a:srgbClr val="D1DA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6E7AF03-AAFA-4B21-94E6-D43D71719920}"/>
              </a:ext>
            </a:extLst>
          </p:cNvPr>
          <p:cNvSpPr txBox="1"/>
          <p:nvPr/>
        </p:nvSpPr>
        <p:spPr>
          <a:xfrm>
            <a:off x="720000" y="264210"/>
            <a:ext cx="10752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spc="-300" dirty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재무분석 </a:t>
            </a:r>
            <a:r>
              <a:rPr lang="en-US" altLang="ko-KR" sz="2000" spc="-300" dirty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– </a:t>
            </a:r>
            <a:r>
              <a:rPr lang="ko-KR" altLang="en-US" sz="2000" spc="-300" dirty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레버리지 분석 </a:t>
            </a:r>
            <a:r>
              <a:rPr lang="en-US" altLang="ko-KR" sz="2000" spc="-300" dirty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2000" spc="-300" dirty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기업의 장기채무지급능력 측정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F6A287E-578E-4555-9C9F-5642B2F6187E}"/>
              </a:ext>
            </a:extLst>
          </p:cNvPr>
          <p:cNvSpPr txBox="1"/>
          <p:nvPr/>
        </p:nvSpPr>
        <p:spPr>
          <a:xfrm>
            <a:off x="185879" y="140640"/>
            <a:ext cx="54213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800" b="1" dirty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endParaRPr lang="ko-KR" altLang="en-US" sz="4800" b="1" dirty="0">
              <a:solidFill>
                <a:schemeClr val="bg1">
                  <a:lumMod val="5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91A1364B-7917-4D19-AD9B-1FCA5A467AA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5879" y="971637"/>
            <a:ext cx="13342072" cy="532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" name="Rectangle 4">
            <a:extLst>
              <a:ext uri="{FF2B5EF4-FFF2-40B4-BE49-F238E27FC236}">
                <a16:creationId xmlns:a16="http://schemas.microsoft.com/office/drawing/2014/main" id="{DB41A9D3-CF0F-4CF5-8DAE-3EAFF3C21F5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8" name="Rectangle 2">
            <a:extLst>
              <a:ext uri="{FF2B5EF4-FFF2-40B4-BE49-F238E27FC236}">
                <a16:creationId xmlns:a16="http://schemas.microsoft.com/office/drawing/2014/main" id="{743F401D-693B-44C7-8F0A-ED937FD147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0" name="Rectangle 4">
            <a:extLst>
              <a:ext uri="{FF2B5EF4-FFF2-40B4-BE49-F238E27FC236}">
                <a16:creationId xmlns:a16="http://schemas.microsoft.com/office/drawing/2014/main" id="{E377706C-3E29-4DCE-9ED4-A1FB456CC1E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" name="Rectangle 6">
            <a:extLst>
              <a:ext uri="{FF2B5EF4-FFF2-40B4-BE49-F238E27FC236}">
                <a16:creationId xmlns:a16="http://schemas.microsoft.com/office/drawing/2014/main" id="{C7FD416E-4C98-4D6D-A027-8E351EDC132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3" name="Rectangle 8">
            <a:extLst>
              <a:ext uri="{FF2B5EF4-FFF2-40B4-BE49-F238E27FC236}">
                <a16:creationId xmlns:a16="http://schemas.microsoft.com/office/drawing/2014/main" id="{A449DBFF-E390-41EC-9E35-F82DFC7FBD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aphicFrame>
        <p:nvGraphicFramePr>
          <p:cNvPr id="14" name="표 14">
            <a:extLst>
              <a:ext uri="{FF2B5EF4-FFF2-40B4-BE49-F238E27FC236}">
                <a16:creationId xmlns:a16="http://schemas.microsoft.com/office/drawing/2014/main" id="{5727BB67-CBE2-46FF-83E5-B74BD33A5C49}"/>
              </a:ext>
            </a:extLst>
          </p:cNvPr>
          <p:cNvGraphicFramePr>
            <a:graphicFrameLocks noGrp="1"/>
          </p:cNvGraphicFramePr>
          <p:nvPr/>
        </p:nvGraphicFramePr>
        <p:xfrm>
          <a:off x="185882" y="2025164"/>
          <a:ext cx="5910117" cy="1854200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2156805">
                  <a:extLst>
                    <a:ext uri="{9D8B030D-6E8A-4147-A177-3AD203B41FA5}">
                      <a16:colId xmlns:a16="http://schemas.microsoft.com/office/drawing/2014/main" val="4172019724"/>
                    </a:ext>
                  </a:extLst>
                </a:gridCol>
                <a:gridCol w="1251104">
                  <a:extLst>
                    <a:ext uri="{9D8B030D-6E8A-4147-A177-3AD203B41FA5}">
                      <a16:colId xmlns:a16="http://schemas.microsoft.com/office/drawing/2014/main" val="3826655137"/>
                    </a:ext>
                  </a:extLst>
                </a:gridCol>
                <a:gridCol w="1251104">
                  <a:extLst>
                    <a:ext uri="{9D8B030D-6E8A-4147-A177-3AD203B41FA5}">
                      <a16:colId xmlns:a16="http://schemas.microsoft.com/office/drawing/2014/main" val="3837887192"/>
                    </a:ext>
                  </a:extLst>
                </a:gridCol>
                <a:gridCol w="1251104">
                  <a:extLst>
                    <a:ext uri="{9D8B030D-6E8A-4147-A177-3AD203B41FA5}">
                      <a16:colId xmlns:a16="http://schemas.microsoft.com/office/drawing/2014/main" val="356969586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/>
                        <a:t>레버리지 분석</a:t>
                      </a:r>
                    </a:p>
                  </a:txBody>
                  <a:tcPr>
                    <a:lnL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DAE7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/>
                        <a:t>2018</a:t>
                      </a:r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DAE7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/>
                        <a:t>2019</a:t>
                      </a:r>
                    </a:p>
                  </a:txBody>
                  <a:tcPr>
                    <a:lnL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DAE7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/>
                        <a:t>2020</a:t>
                      </a:r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DA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655781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/>
                        <a:t>부채비율</a:t>
                      </a:r>
                    </a:p>
                  </a:txBody>
                  <a:tcPr>
                    <a:lnL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/>
                        <a:t>77.7</a:t>
                      </a:r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/>
                        <a:t>96.1</a:t>
                      </a:r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/>
                        <a:t>88.8</a:t>
                      </a:r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3810791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/>
                        <a:t>자기자본비율</a:t>
                      </a:r>
                    </a:p>
                  </a:txBody>
                  <a:tcPr>
                    <a:lnL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/>
                        <a:t>56.2</a:t>
                      </a:r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/>
                        <a:t>50.9</a:t>
                      </a:r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/>
                        <a:t>52.9</a:t>
                      </a:r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5101193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err="1"/>
                        <a:t>비유동비율</a:t>
                      </a:r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/>
                        <a:t>128.7</a:t>
                      </a:r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/>
                        <a:t>148.6</a:t>
                      </a:r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/>
                        <a:t>142.3</a:t>
                      </a:r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029673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err="1"/>
                        <a:t>비유동장기적합률</a:t>
                      </a:r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/>
                        <a:t>106.6</a:t>
                      </a:r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/>
                        <a:t>108.5</a:t>
                      </a:r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/>
                        <a:t>101.4</a:t>
                      </a:r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1DA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30164934"/>
                  </a:ext>
                </a:extLst>
              </a:tr>
            </a:tbl>
          </a:graphicData>
        </a:graphic>
      </p:graphicFrame>
      <p:graphicFrame>
        <p:nvGraphicFramePr>
          <p:cNvPr id="15" name="차트 14">
            <a:extLst>
              <a:ext uri="{FF2B5EF4-FFF2-40B4-BE49-F238E27FC236}">
                <a16:creationId xmlns:a16="http://schemas.microsoft.com/office/drawing/2014/main" id="{BB8FC3CF-D00C-4689-A230-E8ED102585F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79231545"/>
              </p:ext>
            </p:extLst>
          </p:nvPr>
        </p:nvGraphicFramePr>
        <p:xfrm>
          <a:off x="6265425" y="1036988"/>
          <a:ext cx="5580494" cy="313297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cxnSp>
        <p:nvCxnSpPr>
          <p:cNvPr id="17" name="직선 연결선 16">
            <a:extLst>
              <a:ext uri="{FF2B5EF4-FFF2-40B4-BE49-F238E27FC236}">
                <a16:creationId xmlns:a16="http://schemas.microsoft.com/office/drawing/2014/main" id="{B0445766-CFF1-43FB-85A1-A7771D144462}"/>
              </a:ext>
            </a:extLst>
          </p:cNvPr>
          <p:cNvCxnSpPr>
            <a:cxnSpLocks/>
          </p:cNvCxnSpPr>
          <p:nvPr/>
        </p:nvCxnSpPr>
        <p:spPr>
          <a:xfrm>
            <a:off x="682248" y="5451703"/>
            <a:ext cx="10708640" cy="0"/>
          </a:xfrm>
          <a:prstGeom prst="line">
            <a:avLst/>
          </a:prstGeom>
          <a:ln w="9525">
            <a:solidFill>
              <a:srgbClr val="AEC1D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>
            <a:extLst>
              <a:ext uri="{FF2B5EF4-FFF2-40B4-BE49-F238E27FC236}">
                <a16:creationId xmlns:a16="http://schemas.microsoft.com/office/drawing/2014/main" id="{5B4E09C6-BBD0-4B0A-8D82-AAE7B67AB619}"/>
              </a:ext>
            </a:extLst>
          </p:cNvPr>
          <p:cNvSpPr txBox="1"/>
          <p:nvPr/>
        </p:nvSpPr>
        <p:spPr>
          <a:xfrm>
            <a:off x="711374" y="4072349"/>
            <a:ext cx="5116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pc="-150" dirty="0">
                <a:solidFill>
                  <a:schemeClr val="accent4">
                    <a:lumMod val="50000"/>
                  </a:schemeClr>
                </a:solidFill>
              </a:rPr>
              <a:t>003</a:t>
            </a:r>
            <a:endParaRPr lang="ko-KR" altLang="en-US" spc="-150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9E4FF954-0981-4BFB-B7D2-2AD7532A5E45}"/>
              </a:ext>
            </a:extLst>
          </p:cNvPr>
          <p:cNvSpPr txBox="1"/>
          <p:nvPr/>
        </p:nvSpPr>
        <p:spPr>
          <a:xfrm>
            <a:off x="1561979" y="4072349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pc="-150" dirty="0">
                <a:solidFill>
                  <a:schemeClr val="accent4">
                    <a:lumMod val="50000"/>
                  </a:schemeClr>
                </a:solidFill>
              </a:rPr>
              <a:t>&gt;&gt;</a:t>
            </a:r>
            <a:endParaRPr lang="ko-KR" altLang="en-US" spc="-150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A40F51F9-84B2-47AE-9551-780B73FB7FB6}"/>
              </a:ext>
            </a:extLst>
          </p:cNvPr>
          <p:cNvSpPr txBox="1"/>
          <p:nvPr/>
        </p:nvSpPr>
        <p:spPr>
          <a:xfrm>
            <a:off x="2250680" y="4026183"/>
            <a:ext cx="55930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pc="-150" dirty="0" err="1">
                <a:solidFill>
                  <a:schemeClr val="accent4">
                    <a:lumMod val="50000"/>
                  </a:schemeClr>
                </a:solidFill>
                <a:latin typeface="+mj-ea"/>
                <a:ea typeface="+mj-ea"/>
              </a:rPr>
              <a:t>비유동비율</a:t>
            </a:r>
            <a:r>
              <a:rPr lang="ko-KR" altLang="en-US" spc="-150" dirty="0">
                <a:solidFill>
                  <a:schemeClr val="accent4">
                    <a:lumMod val="50000"/>
                  </a:schemeClr>
                </a:solidFill>
                <a:latin typeface="+mj-ea"/>
                <a:ea typeface="+mj-ea"/>
              </a:rPr>
              <a:t> </a:t>
            </a:r>
            <a:r>
              <a:rPr lang="en-US" altLang="ko-KR" spc="-150" dirty="0">
                <a:solidFill>
                  <a:schemeClr val="accent4">
                    <a:lumMod val="50000"/>
                  </a:schemeClr>
                </a:solidFill>
                <a:latin typeface="+mj-ea"/>
                <a:ea typeface="+mj-ea"/>
              </a:rPr>
              <a:t>= </a:t>
            </a:r>
            <a:r>
              <a:rPr lang="ko-KR" altLang="en-US" spc="-150" dirty="0">
                <a:solidFill>
                  <a:schemeClr val="accent4">
                    <a:lumMod val="50000"/>
                  </a:schemeClr>
                </a:solidFill>
                <a:latin typeface="+mj-ea"/>
                <a:ea typeface="+mj-ea"/>
              </a:rPr>
              <a:t>비유동자산 </a:t>
            </a:r>
            <a:r>
              <a:rPr lang="en-US" altLang="ko-KR" spc="-150" dirty="0">
                <a:solidFill>
                  <a:schemeClr val="accent4">
                    <a:lumMod val="50000"/>
                  </a:schemeClr>
                </a:solidFill>
                <a:latin typeface="+mj-ea"/>
                <a:ea typeface="+mj-ea"/>
              </a:rPr>
              <a:t>/ </a:t>
            </a:r>
            <a:r>
              <a:rPr lang="ko-KR" altLang="en-US" spc="-150" dirty="0">
                <a:solidFill>
                  <a:schemeClr val="accent4">
                    <a:lumMod val="50000"/>
                  </a:schemeClr>
                </a:solidFill>
                <a:latin typeface="+mj-ea"/>
                <a:ea typeface="+mj-ea"/>
              </a:rPr>
              <a:t>자기자본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5EC3A28C-8FC5-4B35-BA77-56D4E6E8D848}"/>
              </a:ext>
            </a:extLst>
          </p:cNvPr>
          <p:cNvSpPr txBox="1"/>
          <p:nvPr/>
        </p:nvSpPr>
        <p:spPr>
          <a:xfrm>
            <a:off x="2250680" y="4441681"/>
            <a:ext cx="8993726" cy="9508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ko-KR" altLang="en-US" sz="1600" spc="-150" dirty="0"/>
              <a:t>⇨ 일반적으로 </a:t>
            </a:r>
            <a:r>
              <a:rPr lang="en-US" altLang="ko-KR" sz="1600" spc="-150" dirty="0"/>
              <a:t>100% </a:t>
            </a:r>
            <a:r>
              <a:rPr lang="ko-KR" altLang="en-US" sz="1600" spc="-150" dirty="0"/>
              <a:t>이하일 때 양호한 것으로 판단함</a:t>
            </a:r>
            <a:r>
              <a:rPr lang="en-US" altLang="ko-KR" sz="1600" spc="-150" dirty="0"/>
              <a:t>.</a:t>
            </a:r>
          </a:p>
          <a:p>
            <a:pPr algn="just">
              <a:lnSpc>
                <a:spcPct val="120000"/>
              </a:lnSpc>
            </a:pPr>
            <a:r>
              <a:rPr lang="en-US" altLang="ko-KR" sz="1600" spc="-150" dirty="0"/>
              <a:t>     </a:t>
            </a:r>
            <a:r>
              <a:rPr lang="ko-KR" altLang="en-US" sz="1600" spc="-150" dirty="0"/>
              <a:t>하지만 </a:t>
            </a:r>
            <a:r>
              <a:rPr lang="en-US" altLang="ko-KR" sz="1600" spc="-150" dirty="0"/>
              <a:t>100% </a:t>
            </a:r>
            <a:r>
              <a:rPr lang="ko-KR" altLang="en-US" sz="1600" spc="-150" dirty="0"/>
              <a:t>이상인 것을 보아 비유동자산에 투입된 자본이 자기자본 뿐만 아니라 타인자본에서도 조달하고 </a:t>
            </a:r>
            <a:endParaRPr lang="en-US" altLang="ko-KR" sz="1600" spc="-150" dirty="0"/>
          </a:p>
          <a:p>
            <a:pPr algn="just">
              <a:lnSpc>
                <a:spcPct val="120000"/>
              </a:lnSpc>
            </a:pPr>
            <a:r>
              <a:rPr lang="en-US" altLang="ko-KR" sz="1600" spc="-150" dirty="0"/>
              <a:t>     </a:t>
            </a:r>
            <a:r>
              <a:rPr lang="ko-KR" altLang="en-US" sz="1600" spc="-150" dirty="0"/>
              <a:t>있음을 의미함</a:t>
            </a:r>
            <a:r>
              <a:rPr lang="en-US" altLang="ko-KR" sz="1600" spc="-150" dirty="0"/>
              <a:t>.</a:t>
            </a:r>
            <a:endParaRPr lang="ko-KR" altLang="en-US" sz="1600" spc="-150" dirty="0"/>
          </a:p>
        </p:txBody>
      </p:sp>
      <p:cxnSp>
        <p:nvCxnSpPr>
          <p:cNvPr id="23" name="직선 연결선 22">
            <a:extLst>
              <a:ext uri="{FF2B5EF4-FFF2-40B4-BE49-F238E27FC236}">
                <a16:creationId xmlns:a16="http://schemas.microsoft.com/office/drawing/2014/main" id="{A4044BCC-E77E-4A13-81AB-99B24BDA9581}"/>
              </a:ext>
            </a:extLst>
          </p:cNvPr>
          <p:cNvCxnSpPr>
            <a:cxnSpLocks/>
          </p:cNvCxnSpPr>
          <p:nvPr/>
        </p:nvCxnSpPr>
        <p:spPr>
          <a:xfrm>
            <a:off x="690263" y="6619519"/>
            <a:ext cx="10708640" cy="0"/>
          </a:xfrm>
          <a:prstGeom prst="line">
            <a:avLst/>
          </a:prstGeom>
          <a:ln w="9525">
            <a:solidFill>
              <a:srgbClr val="AEC1D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>
            <a:extLst>
              <a:ext uri="{FF2B5EF4-FFF2-40B4-BE49-F238E27FC236}">
                <a16:creationId xmlns:a16="http://schemas.microsoft.com/office/drawing/2014/main" id="{842F8A14-A1E4-4327-8221-204AC157DB41}"/>
              </a:ext>
            </a:extLst>
          </p:cNvPr>
          <p:cNvSpPr txBox="1"/>
          <p:nvPr/>
        </p:nvSpPr>
        <p:spPr>
          <a:xfrm>
            <a:off x="728015" y="5564841"/>
            <a:ext cx="5116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pc="-150" dirty="0">
                <a:solidFill>
                  <a:schemeClr val="accent4">
                    <a:lumMod val="50000"/>
                  </a:schemeClr>
                </a:solidFill>
              </a:rPr>
              <a:t>004</a:t>
            </a:r>
            <a:endParaRPr lang="ko-KR" altLang="en-US" spc="-150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D9903B45-0BD2-46B6-AB68-953B0CCF8388}"/>
              </a:ext>
            </a:extLst>
          </p:cNvPr>
          <p:cNvSpPr txBox="1"/>
          <p:nvPr/>
        </p:nvSpPr>
        <p:spPr>
          <a:xfrm>
            <a:off x="1570605" y="5565544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pc="-150" dirty="0">
                <a:solidFill>
                  <a:schemeClr val="accent4">
                    <a:lumMod val="50000"/>
                  </a:schemeClr>
                </a:solidFill>
              </a:rPr>
              <a:t>&gt;&gt;</a:t>
            </a:r>
            <a:endParaRPr lang="ko-KR" altLang="en-US" spc="-150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20B640C0-395A-4D63-A32C-E1C76E026E52}"/>
              </a:ext>
            </a:extLst>
          </p:cNvPr>
          <p:cNvSpPr txBox="1"/>
          <p:nvPr/>
        </p:nvSpPr>
        <p:spPr>
          <a:xfrm>
            <a:off x="2267320" y="5503336"/>
            <a:ext cx="57983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pc="-150" dirty="0" err="1">
                <a:solidFill>
                  <a:schemeClr val="accent4">
                    <a:lumMod val="50000"/>
                  </a:schemeClr>
                </a:solidFill>
                <a:latin typeface="+mj-ea"/>
                <a:ea typeface="+mj-ea"/>
              </a:rPr>
              <a:t>비유동장기적합률</a:t>
            </a:r>
            <a:r>
              <a:rPr lang="ko-KR" altLang="en-US" spc="-150" dirty="0">
                <a:solidFill>
                  <a:schemeClr val="accent4">
                    <a:lumMod val="50000"/>
                  </a:schemeClr>
                </a:solidFill>
                <a:latin typeface="+mj-ea"/>
                <a:ea typeface="+mj-ea"/>
              </a:rPr>
              <a:t> </a:t>
            </a:r>
            <a:r>
              <a:rPr lang="en-US" altLang="ko-KR" spc="-150" dirty="0">
                <a:solidFill>
                  <a:schemeClr val="accent4">
                    <a:lumMod val="50000"/>
                  </a:schemeClr>
                </a:solidFill>
                <a:latin typeface="+mj-ea"/>
                <a:ea typeface="+mj-ea"/>
              </a:rPr>
              <a:t>= </a:t>
            </a:r>
            <a:r>
              <a:rPr lang="ko-KR" altLang="en-US" spc="-150" dirty="0">
                <a:solidFill>
                  <a:schemeClr val="accent4">
                    <a:lumMod val="50000"/>
                  </a:schemeClr>
                </a:solidFill>
                <a:latin typeface="+mj-ea"/>
                <a:ea typeface="+mj-ea"/>
              </a:rPr>
              <a:t>비유동자산 </a:t>
            </a:r>
            <a:r>
              <a:rPr lang="en-US" altLang="ko-KR" spc="-150" dirty="0">
                <a:solidFill>
                  <a:schemeClr val="accent4">
                    <a:lumMod val="50000"/>
                  </a:schemeClr>
                </a:solidFill>
                <a:latin typeface="+mj-ea"/>
                <a:ea typeface="+mj-ea"/>
              </a:rPr>
              <a:t>/ ( </a:t>
            </a:r>
            <a:r>
              <a:rPr lang="ko-KR" altLang="en-US" spc="-150" dirty="0">
                <a:solidFill>
                  <a:schemeClr val="accent4">
                    <a:lumMod val="50000"/>
                  </a:schemeClr>
                </a:solidFill>
                <a:latin typeface="+mj-ea"/>
                <a:ea typeface="+mj-ea"/>
              </a:rPr>
              <a:t>자기자본 </a:t>
            </a:r>
            <a:r>
              <a:rPr lang="en-US" altLang="ko-KR" spc="-150" dirty="0">
                <a:solidFill>
                  <a:schemeClr val="accent4">
                    <a:lumMod val="50000"/>
                  </a:schemeClr>
                </a:solidFill>
                <a:latin typeface="+mj-ea"/>
                <a:ea typeface="+mj-ea"/>
              </a:rPr>
              <a:t>+ </a:t>
            </a:r>
            <a:r>
              <a:rPr lang="ko-KR" altLang="en-US" spc="-150" dirty="0">
                <a:solidFill>
                  <a:schemeClr val="accent4">
                    <a:lumMod val="50000"/>
                  </a:schemeClr>
                </a:solidFill>
                <a:latin typeface="+mj-ea"/>
                <a:ea typeface="+mj-ea"/>
              </a:rPr>
              <a:t>비유동부채 </a:t>
            </a:r>
            <a:r>
              <a:rPr lang="en-US" altLang="ko-KR" spc="-150" dirty="0">
                <a:solidFill>
                  <a:schemeClr val="accent4">
                    <a:lumMod val="50000"/>
                  </a:schemeClr>
                </a:solidFill>
                <a:latin typeface="+mj-ea"/>
                <a:ea typeface="+mj-ea"/>
              </a:rPr>
              <a:t>)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81788028-3B12-4003-82EB-599518D3BFE5}"/>
              </a:ext>
            </a:extLst>
          </p:cNvPr>
          <p:cNvSpPr txBox="1"/>
          <p:nvPr/>
        </p:nvSpPr>
        <p:spPr>
          <a:xfrm>
            <a:off x="2267321" y="5902792"/>
            <a:ext cx="8993726" cy="6556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ko-KR" altLang="en-US" sz="1600" spc="-150" dirty="0"/>
              <a:t>⇨ 일반적으로 </a:t>
            </a:r>
            <a:r>
              <a:rPr lang="en-US" altLang="ko-KR" sz="1600" spc="-150" dirty="0"/>
              <a:t>100% </a:t>
            </a:r>
            <a:r>
              <a:rPr lang="ko-KR" altLang="en-US" sz="1600" spc="-150" dirty="0"/>
              <a:t>이하일 때 양호한 것으로 판단함</a:t>
            </a:r>
            <a:r>
              <a:rPr lang="en-US" altLang="ko-KR" sz="1600" spc="-150" dirty="0"/>
              <a:t>.</a:t>
            </a:r>
          </a:p>
          <a:p>
            <a:pPr algn="just">
              <a:lnSpc>
                <a:spcPct val="120000"/>
              </a:lnSpc>
            </a:pPr>
            <a:r>
              <a:rPr lang="ko-KR" altLang="en-US" sz="1600" spc="-150" dirty="0"/>
              <a:t>     변화가 크진 않으나 계속 감소하는 것을 보아 자본배분이 점차 안정적으로 변화하는 것을 의미함</a:t>
            </a:r>
            <a:r>
              <a:rPr lang="en-US" altLang="ko-KR" sz="1600" spc="-150" dirty="0"/>
              <a:t>.</a:t>
            </a:r>
            <a:endParaRPr lang="ko-KR" altLang="en-US" sz="1600" spc="-150" dirty="0"/>
          </a:p>
        </p:txBody>
      </p:sp>
    </p:spTree>
    <p:extLst>
      <p:ext uri="{BB962C8B-B14F-4D97-AF65-F5344CB8AC3E}">
        <p14:creationId xmlns:p14="http://schemas.microsoft.com/office/powerpoint/2010/main" val="2025696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모서리가 둥근 직사각형 11">
            <a:extLst>
              <a:ext uri="{FF2B5EF4-FFF2-40B4-BE49-F238E27FC236}">
                <a16:creationId xmlns:a16="http://schemas.microsoft.com/office/drawing/2014/main" id="{E82F0B8F-5256-43DA-ADBA-8DE42E6B45AA}"/>
              </a:ext>
            </a:extLst>
          </p:cNvPr>
          <p:cNvSpPr/>
          <p:nvPr/>
        </p:nvSpPr>
        <p:spPr>
          <a:xfrm>
            <a:off x="1323975" y="2453461"/>
            <a:ext cx="9120189" cy="1724025"/>
          </a:xfrm>
          <a:prstGeom prst="roundRect">
            <a:avLst>
              <a:gd name="adj" fmla="val 13829"/>
            </a:avLst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9462E2F-AF29-46E5-A989-80F965A3D44D}"/>
              </a:ext>
            </a:extLst>
          </p:cNvPr>
          <p:cNvSpPr txBox="1"/>
          <p:nvPr/>
        </p:nvSpPr>
        <p:spPr>
          <a:xfrm>
            <a:off x="1457326" y="2798802"/>
            <a:ext cx="764857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6600" b="1" spc="-15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THANK YOU.</a:t>
            </a:r>
            <a:endParaRPr lang="ko-KR" altLang="en-US" sz="6600" b="1" spc="-15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18" name="그림 17">
            <a:extLst>
              <a:ext uri="{FF2B5EF4-FFF2-40B4-BE49-F238E27FC236}">
                <a16:creationId xmlns:a16="http://schemas.microsoft.com/office/drawing/2014/main" id="{617E931B-8A80-40E7-9514-48728C6C1A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6091" y="1633537"/>
            <a:ext cx="2133600" cy="3057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7862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Office 테마">
  <a:themeElements>
    <a:clrScheme name="YELLOW_">
      <a:dk1>
        <a:sysClr val="windowText" lastClr="000000"/>
      </a:dk1>
      <a:lt1>
        <a:sysClr val="window" lastClr="FFFFFF"/>
      </a:lt1>
      <a:dk2>
        <a:srgbClr val="7F7F7F"/>
      </a:dk2>
      <a:lt2>
        <a:srgbClr val="E7E6E6"/>
      </a:lt2>
      <a:accent1>
        <a:srgbClr val="FBCE01"/>
      </a:accent1>
      <a:accent2>
        <a:srgbClr val="FDDE45"/>
      </a:accent2>
      <a:accent3>
        <a:srgbClr val="D8BEA7"/>
      </a:accent3>
      <a:accent4>
        <a:srgbClr val="A6A7A9"/>
      </a:accent4>
      <a:accent5>
        <a:srgbClr val="EDE5D5"/>
      </a:accent5>
      <a:accent6>
        <a:srgbClr val="FCFBF7"/>
      </a:accent6>
      <a:hlink>
        <a:srgbClr val="595959"/>
      </a:hlink>
      <a:folHlink>
        <a:srgbClr val="595959"/>
      </a:folHlink>
    </a:clrScheme>
    <a:fontScheme name="요즘 유행 스타일">
      <a:majorFont>
        <a:latin typeface="Arial Nova"/>
        <a:ea typeface="나눔스퀘어 Bold"/>
        <a:cs typeface=""/>
      </a:majorFont>
      <a:minorFont>
        <a:latin typeface="Arial Nova"/>
        <a:ea typeface="나눔스퀘어 Light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2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827</TotalTime>
  <Words>1165</Words>
  <Application>Microsoft Office PowerPoint</Application>
  <PresentationFormat>와이드스크린</PresentationFormat>
  <Paragraphs>372</Paragraphs>
  <Slides>19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19</vt:i4>
      </vt:variant>
    </vt:vector>
  </HeadingPairs>
  <TitlesOfParts>
    <vt:vector size="26" baseType="lpstr">
      <vt:lpstr>나눔스퀘어 Bold</vt:lpstr>
      <vt:lpstr>나눔스퀘어 Light</vt:lpstr>
      <vt:lpstr>맑은 고딕</vt:lpstr>
      <vt:lpstr>Arial</vt:lpstr>
      <vt:lpstr>Arial Nova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Yu Saebyeol</dc:creator>
  <cp:lastModifiedBy>최아름</cp:lastModifiedBy>
  <cp:revision>95</cp:revision>
  <dcterms:created xsi:type="dcterms:W3CDTF">2020-12-13T00:02:47Z</dcterms:created>
  <dcterms:modified xsi:type="dcterms:W3CDTF">2021-05-30T11:08:45Z</dcterms:modified>
</cp:coreProperties>
</file>