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Slides/_rels/notesSlide2.xml.rels" ContentType="application/vnd.openxmlformats-package.relationships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
</Relationships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8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  <a:r>
              <a:rPr b="0" sz="18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주요재무항목</a:t>
            </a:r>
          </a:p>
        </c:rich>
      </c:tx>
      <c:layout>
        <c:manualLayout>
          <c:xMode val="edge"/>
          <c:yMode val="edge"/>
          <c:x val="0.390754279210261"/>
          <c:y val="7.95418390073178E-00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9667731909119"/>
          <c:y val="0.0436684696150175"/>
          <c:w val="0.605962439259292"/>
          <c:h val="0.772112631244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자산총계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</c:spPr>
          <c:invertIfNegative val="0"/>
          <c:dLbls>
            <c:showLegendKey val="0"/>
            <c:showVal val="0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</c:v>
                </c:pt>
                <c:pt idx="1">
                  <c:v>2016.12</c:v>
                </c:pt>
                <c:pt idx="2">
                  <c:v>2017.12</c:v>
                </c:pt>
                <c:pt idx="3">
                  <c:v>2018.06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14843</c:v>
                </c:pt>
                <c:pt idx="1">
                  <c:v>15927</c:v>
                </c:pt>
                <c:pt idx="2">
                  <c:v>17217</c:v>
                </c:pt>
                <c:pt idx="3">
                  <c:v>18507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부채총계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</c:spPr>
          <c:invertIfNegative val="0"/>
          <c:dLbls>
            <c:showLegendKey val="0"/>
            <c:showVal val="0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</c:v>
                </c:pt>
                <c:pt idx="1">
                  <c:v>2016.12</c:v>
                </c:pt>
                <c:pt idx="2">
                  <c:v>2017.12</c:v>
                </c:pt>
                <c:pt idx="3">
                  <c:v>2018.06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4"/>
                <c:pt idx="0">
                  <c:v>5352</c:v>
                </c:pt>
                <c:pt idx="1">
                  <c:v>5575</c:v>
                </c:pt>
                <c:pt idx="2">
                  <c:v>5701</c:v>
                </c:pt>
                <c:pt idx="3">
                  <c:v>6726</c:v>
                </c:pt>
              </c:numCache>
            </c:numRef>
          </c:val>
        </c:ser>
        <c:gapWidth val="150"/>
        <c:overlap val="0"/>
        <c:axId val="19908536"/>
        <c:axId val="15522282"/>
      </c:barChart>
      <c:lineChart>
        <c:varyColors val="0"/>
        <c:grouping val="standard"/>
        <c:ser>
          <c:idx val="2"/>
          <c:order val="2"/>
          <c:tx>
            <c:strRef>
              <c:f>label 2</c:f>
              <c:strCache>
                <c:ptCount val="1"/>
                <c:pt idx="0">
                  <c:v>부채비율</c:v>
                </c:pt>
              </c:strCache>
            </c:strRef>
          </c:tx>
          <c:spPr>
            <a:solidFill>
              <a:srgbClr val="a5a5a5"/>
            </a:solidFill>
            <a:ln w="19080">
              <a:solidFill>
                <a:srgbClr val="a5a5a5"/>
              </a:solidFill>
              <a:round/>
            </a:ln>
          </c:spPr>
          <c:marker>
            <c:symbol val="none"/>
          </c:marker>
          <c:dLbls>
            <c:showLegendKey val="0"/>
            <c:showVal val="0"/>
            <c:showCatName val="0"/>
            <c:showSerName val="0"/>
            <c:showPercent val="0"/>
            <c:showLeaderLines val="0"/>
          </c:dLbls>
          <c:trendline>
            <c:spPr>
              <a:ln w="6480">
                <a:solidFill>
                  <a:srgbClr val="000000"/>
                </a:solidFill>
                <a:round/>
              </a:ln>
            </c:spPr>
            <c:trendlineType val="linear"/>
            <c:forward val="0"/>
            <c:backward val="0"/>
            <c:dispRSqr val="0"/>
            <c:dispEq val="0"/>
          </c:trendline>
          <c:trendline>
            <c:spPr>
              <a:ln w="6480">
                <a:solidFill>
                  <a:srgbClr val="000000"/>
                </a:solidFill>
                <a:round/>
              </a:ln>
            </c:spPr>
            <c:trendlineType val="linear"/>
            <c:forward val="0"/>
            <c:backward val="0"/>
            <c:dispRSqr val="0"/>
            <c:dispEq val="0"/>
          </c:trendline>
          <c:cat>
            <c:strRef>
              <c:f>categories</c:f>
              <c:strCache>
                <c:ptCount val="4"/>
                <c:pt idx="0">
                  <c:v>2015.12</c:v>
                </c:pt>
                <c:pt idx="1">
                  <c:v>2016.12</c:v>
                </c:pt>
                <c:pt idx="2">
                  <c:v>2017.12</c:v>
                </c:pt>
                <c:pt idx="3">
                  <c:v>2018.06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4"/>
                <c:pt idx="0">
                  <c:v>0.564</c:v>
                </c:pt>
                <c:pt idx="1">
                  <c:v>0.538</c:v>
                </c:pt>
                <c:pt idx="2">
                  <c:v>0.495</c:v>
                </c:pt>
                <c:pt idx="3">
                  <c:v>0.57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34917165"/>
        <c:axId val="38058119"/>
      </c:lineChart>
      <c:catAx>
        <c:axId val="1990853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15522282"/>
        <c:crosses val="autoZero"/>
        <c:auto val="1"/>
        <c:lblAlgn val="ctr"/>
        <c:lblOffset val="100"/>
      </c:catAx>
      <c:valAx>
        <c:axId val="15522282"/>
        <c:scaling>
          <c:orientation val="minMax"/>
        </c:scaling>
        <c:delete val="0"/>
        <c:axPos val="l"/>
        <c:numFmt formatCode="#,##0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19908536"/>
        <c:crosses val="autoZero"/>
        <c:majorUnit val="5000"/>
      </c:valAx>
      <c:catAx>
        <c:axId val="34917165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38058119"/>
        <c:crosses val="autoZero"/>
        <c:auto val="1"/>
        <c:lblAlgn val="ctr"/>
        <c:lblOffset val="100"/>
      </c:catAx>
      <c:valAx>
        <c:axId val="38058119"/>
        <c:scaling>
          <c:orientation val="minMax"/>
        </c:scaling>
        <c:delete val="1"/>
        <c:axPos val="l"/>
        <c:numFmt formatCode="#,##0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34917165"/>
        <c:crosses val="autoZero"/>
        <c:majorUnit val="5000"/>
      </c:valAx>
      <c:dTable>
        <c:showHorzBorder val="1"/>
        <c:showVertBorder val="1"/>
        <c:showOutline val="1"/>
      </c:dTable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</c:legend>
    <c:plotVisOnly val="1"/>
    <c:dispBlanksAs val="gap"/>
  </c:chart>
  <c:spPr>
    <a:noFill/>
    <a:ln>
      <a:noFill/>
    </a:ln>
  </c:spPr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lineChart>
        <c:varyColors val="0"/>
        <c:grouping val="stacked"/>
        <c:ser>
          <c:idx val="0"/>
          <c:order val="0"/>
          <c:tx>
            <c:strRef>
              <c:f>label 0</c:f>
              <c:strCache>
                <c:ptCount val="1"/>
                <c:pt idx="0">
                  <c:v>총자본순이익율(ROA)</c:v>
                </c:pt>
              </c:strCache>
            </c:strRef>
          </c:tx>
          <c:spPr>
            <a:solidFill>
              <a:srgbClr val="548235"/>
            </a:solidFill>
            <a:ln w="57240">
              <a:solidFill>
                <a:srgbClr val="548235"/>
              </a:solidFill>
              <a:round/>
            </a:ln>
          </c:spPr>
          <c:marker>
            <c:symbol val="none"/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b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3"/>
                <c:pt idx="0">
                  <c:v>2016.12.31</c:v>
                </c:pt>
                <c:pt idx="1">
                  <c:v>2017.12.31</c:v>
                </c:pt>
                <c:pt idx="2">
                  <c:v>2018.09.30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9.3</c:v>
                </c:pt>
                <c:pt idx="1">
                  <c:v>7.58</c:v>
                </c:pt>
                <c:pt idx="2">
                  <c:v>10.57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자기자본순이익율(ROE)</c:v>
                </c:pt>
              </c:strCache>
            </c:strRef>
          </c:tx>
          <c:spPr>
            <a:solidFill>
              <a:srgbClr val="002060"/>
            </a:solidFill>
            <a:ln w="57240">
              <a:solidFill>
                <a:srgbClr val="002060"/>
              </a:solidFill>
              <a:round/>
            </a:ln>
          </c:spPr>
          <c:marker>
            <c:symbol val="none"/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3"/>
                <c:pt idx="0">
                  <c:v>2016.12.31</c:v>
                </c:pt>
                <c:pt idx="1">
                  <c:v>2017.12.31</c:v>
                </c:pt>
                <c:pt idx="2">
                  <c:v>2018.09.30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3"/>
                <c:pt idx="0">
                  <c:v>14.52</c:v>
                </c:pt>
                <c:pt idx="1">
                  <c:v>11.36</c:v>
                </c:pt>
                <c:pt idx="2">
                  <c:v>15.66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매출액순이익율(ROS)</c:v>
                </c:pt>
              </c:strCache>
            </c:strRef>
          </c:tx>
          <c:spPr>
            <a:solidFill>
              <a:srgbClr val="ff0000"/>
            </a:solidFill>
            <a:ln w="57240">
              <a:solidFill>
                <a:srgbClr val="ff0000"/>
              </a:solidFill>
              <a:round/>
            </a:ln>
          </c:spPr>
          <c:marker>
            <c:symbol val="none"/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3"/>
                <c:pt idx="0">
                  <c:v>2016.12.31</c:v>
                </c:pt>
                <c:pt idx="1">
                  <c:v>2017.12.31</c:v>
                </c:pt>
                <c:pt idx="2">
                  <c:v>2018.09.30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3"/>
                <c:pt idx="0">
                  <c:v>6.11</c:v>
                </c:pt>
                <c:pt idx="1">
                  <c:v>5.08</c:v>
                </c:pt>
                <c:pt idx="2">
                  <c:v>7.53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16620595"/>
        <c:axId val="14341822"/>
      </c:lineChart>
      <c:catAx>
        <c:axId val="16620595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14341822"/>
        <c:crosses val="autoZero"/>
        <c:auto val="1"/>
        <c:lblAlgn val="ctr"/>
        <c:lblOffset val="100"/>
      </c:catAx>
      <c:valAx>
        <c:axId val="1434182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16620595"/>
        <c:crosses val="autoZero"/>
        <c:crossBetween val="midCat"/>
      </c:valAx>
      <c:spPr>
        <a:solidFill>
          <a:srgbClr val="ffffff"/>
        </a:solidFill>
        <a:ln>
          <a:noFill/>
        </a:ln>
      </c:spPr>
    </c:plotArea>
    <c:legend>
      <c:legendPos val="r"/>
      <c:layout>
        <c:manualLayout>
          <c:xMode val="edge"/>
          <c:yMode val="edge"/>
          <c:x val="0.725346468605191"/>
          <c:y val="0.369802757763118"/>
        </c:manualLayout>
      </c:layout>
      <c:overlay val="0"/>
      <c:spPr>
        <a:noFill/>
        <a:ln>
          <a:noFill/>
        </a:ln>
      </c:spPr>
    </c:legend>
    <c:plotVisOnly val="1"/>
    <c:dispBlanksAs val="gap"/>
  </c:chart>
  <c:spPr>
    <a:noFill/>
    <a:ln>
      <a:noFill/>
    </a:ln>
  </c:spPr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layout>
        <c:manualLayout>
          <c:layoutTarget val="inner"/>
          <c:xMode val="edge"/>
          <c:yMode val="edge"/>
          <c:x val="0.125474953050618"/>
          <c:y val="0.0419980909958638"/>
          <c:w val="0.663449360178189"/>
          <c:h val="0.899061406299714"/>
        </c:manualLayout>
      </c:layout>
      <c:lineChart>
        <c:varyColors val="0"/>
        <c:grouping val="standard"/>
        <c:ser>
          <c:idx val="0"/>
          <c:order val="0"/>
          <c:tx>
            <c:strRef>
              <c:f>label 0</c:f>
              <c:strCache>
                <c:ptCount val="1"/>
                <c:pt idx="0">
                  <c:v>매출액증가율</c:v>
                </c:pt>
              </c:strCache>
            </c:strRef>
          </c:tx>
          <c:spPr>
            <a:solidFill>
              <a:srgbClr val="5b9bd5"/>
            </a:solidFill>
            <a:ln w="57240">
              <a:solidFill>
                <a:srgbClr val="5b9bd5"/>
              </a:solidFill>
              <a:round/>
            </a:ln>
          </c:spPr>
          <c:marker>
            <c:symbol val="none"/>
          </c:marker>
          <c:dLbls>
            <c:dLbl>
              <c:idx val="0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b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2014.12</c:v>
                </c:pt>
                <c:pt idx="1">
                  <c:v>2015.12</c:v>
                </c:pt>
                <c:pt idx="2">
                  <c:v>2016.12</c:v>
                </c:pt>
                <c:pt idx="3">
                  <c:v>2017.12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0.031</c:v>
                </c:pt>
                <c:pt idx="1">
                  <c:v>0.0569</c:v>
                </c:pt>
                <c:pt idx="2">
                  <c:v>0.0677</c:v>
                </c:pt>
                <c:pt idx="3">
                  <c:v>0.0574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순이익증가율</c:v>
                </c:pt>
              </c:strCache>
            </c:strRef>
          </c:tx>
          <c:spPr>
            <a:solidFill>
              <a:srgbClr val="ed7d31"/>
            </a:solidFill>
            <a:ln w="57240">
              <a:solidFill>
                <a:srgbClr val="ed7d31"/>
              </a:solidFill>
              <a:round/>
            </a:ln>
          </c:spPr>
          <c:marker>
            <c:symbol val="none"/>
          </c:marker>
          <c:dLbls>
            <c:dLbl>
              <c:idx val="0"/>
              <c:dLblPos val="l"/>
              <c:showLegendKey val="0"/>
              <c:showVal val="1"/>
              <c:showCatName val="0"/>
              <c:showSerName val="0"/>
              <c:showPercent val="0"/>
            </c:dLbl>
            <c:dLbl>
              <c:idx val="3"/>
              <c:dLblPos val="b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2014.12</c:v>
                </c:pt>
                <c:pt idx="1">
                  <c:v>2015.12</c:v>
                </c:pt>
                <c:pt idx="2">
                  <c:v>2016.12</c:v>
                </c:pt>
                <c:pt idx="3">
                  <c:v>2017.12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4"/>
                <c:pt idx="0">
                  <c:v>0.0203</c:v>
                </c:pt>
                <c:pt idx="1">
                  <c:v>0.115</c:v>
                </c:pt>
                <c:pt idx="2">
                  <c:v>0.315</c:v>
                </c:pt>
                <c:pt idx="3">
                  <c:v>-0.0406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86294116"/>
        <c:axId val="2625507"/>
      </c:lineChart>
      <c:catAx>
        <c:axId val="8629411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2625507"/>
        <c:crosses val="autoZero"/>
        <c:auto val="1"/>
        <c:lblAlgn val="ctr"/>
        <c:lblOffset val="100"/>
      </c:catAx>
      <c:valAx>
        <c:axId val="2625507"/>
        <c:scaling>
          <c:orientation val="minMax"/>
        </c:scaling>
        <c:delete val="0"/>
        <c:axPos val="l"/>
        <c:numFmt formatCode="0.00%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86294116"/>
        <c:crosses val="autoZero"/>
        <c:crossBetween val="midCat"/>
        <c:majorUnit val="0.1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</c:legend>
    <c:plotVisOnly val="1"/>
    <c:dispBlanksAs val="gap"/>
  </c:chart>
  <c:spPr>
    <a:noFill/>
    <a:ln>
      <a:noFill/>
    </a:ln>
  </c:spPr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layout>
        <c:manualLayout>
          <c:layoutTarget val="inner"/>
          <c:xMode val="edge"/>
          <c:yMode val="edge"/>
          <c:x val="0.0941157735488494"/>
          <c:y val="0.0599255912835504"/>
          <c:w val="0.665220160840831"/>
          <c:h val="0.809659845867659"/>
        </c:manualLayout>
      </c:layout>
      <c:lineChart>
        <c:varyColors val="0"/>
        <c:grouping val="standard"/>
        <c:ser>
          <c:idx val="0"/>
          <c:order val="0"/>
          <c:tx>
            <c:strRef>
              <c:f>label 0</c:f>
              <c:strCache>
                <c:ptCount val="1"/>
                <c:pt idx="0">
                  <c:v>부채비율</c:v>
                </c:pt>
              </c:strCache>
            </c:strRef>
          </c:tx>
          <c:spPr>
            <a:solidFill>
              <a:srgbClr val="5b9bd5"/>
            </a:solidFill>
            <a:ln w="57240">
              <a:solidFill>
                <a:srgbClr val="5b9bd5"/>
              </a:solidFill>
              <a:round/>
            </a:ln>
          </c:spPr>
          <c:marker>
            <c:symbol val="square"/>
            <c:size val="5"/>
            <c:spPr>
              <a:solidFill>
                <a:srgbClr val="5b9bd5"/>
              </a:solidFill>
            </c:spPr>
          </c:marker>
          <c:dLbls>
            <c:dLbl>
              <c:idx val="0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b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2015.12.31</c:v>
                </c:pt>
                <c:pt idx="1">
                  <c:v>2016.12.31</c:v>
                </c:pt>
                <c:pt idx="2">
                  <c:v>2017.12.31</c:v>
                </c:pt>
                <c:pt idx="3">
                  <c:v>2018.09.30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57.89</c:v>
                </c:pt>
                <c:pt idx="1">
                  <c:v>54.61</c:v>
                </c:pt>
                <c:pt idx="2">
                  <c:v>45.62</c:v>
                </c:pt>
                <c:pt idx="3">
                  <c:v>50.47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유동비율</c:v>
                </c:pt>
              </c:strCache>
            </c:strRef>
          </c:tx>
          <c:spPr>
            <a:solidFill>
              <a:srgbClr val="ed7d31"/>
            </a:solidFill>
            <a:ln w="57240">
              <a:solidFill>
                <a:srgbClr val="ed7d31"/>
              </a:solidFill>
              <a:round/>
            </a:ln>
          </c:spPr>
          <c:marker>
            <c:symbol val="square"/>
            <c:size val="5"/>
            <c:spPr>
              <a:solidFill>
                <a:srgbClr val="ed7d31"/>
              </a:solidFill>
            </c:spPr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2015.12.31</c:v>
                </c:pt>
                <c:pt idx="1">
                  <c:v>2016.12.31</c:v>
                </c:pt>
                <c:pt idx="2">
                  <c:v>2017.12.31</c:v>
                </c:pt>
                <c:pt idx="3">
                  <c:v>2018.09.30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4"/>
                <c:pt idx="0">
                  <c:v>160.42</c:v>
                </c:pt>
                <c:pt idx="1">
                  <c:v>160.87</c:v>
                </c:pt>
                <c:pt idx="2">
                  <c:v>150</c:v>
                </c:pt>
                <c:pt idx="3">
                  <c:v>136.85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당좌비율</c:v>
                </c:pt>
              </c:strCache>
            </c:strRef>
          </c:tx>
          <c:spPr>
            <a:solidFill>
              <a:srgbClr val="a5a5a5"/>
            </a:solidFill>
            <a:ln w="57240">
              <a:solidFill>
                <a:srgbClr val="a5a5a5"/>
              </a:solidFill>
              <a:round/>
            </a:ln>
          </c:spPr>
          <c:marker>
            <c:symbol val="square"/>
            <c:size val="5"/>
            <c:spPr>
              <a:solidFill>
                <a:srgbClr val="a5a5a5"/>
              </a:solidFill>
            </c:spPr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3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2015.12.31</c:v>
                </c:pt>
                <c:pt idx="1">
                  <c:v>2016.12.31</c:v>
                </c:pt>
                <c:pt idx="2">
                  <c:v>2017.12.31</c:v>
                </c:pt>
                <c:pt idx="3">
                  <c:v>2018.09.30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4"/>
                <c:pt idx="0">
                  <c:v>125.32</c:v>
                </c:pt>
                <c:pt idx="1">
                  <c:v>125.25</c:v>
                </c:pt>
                <c:pt idx="2">
                  <c:v>116.66</c:v>
                </c:pt>
                <c:pt idx="3">
                  <c:v>111.62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label 3</c:f>
              <c:strCache>
                <c:ptCount val="1"/>
                <c:pt idx="0">
                  <c:v>자기자본비율</c:v>
                </c:pt>
              </c:strCache>
            </c:strRef>
          </c:tx>
          <c:spPr>
            <a:solidFill>
              <a:srgbClr val="ffc000"/>
            </a:solidFill>
            <a:ln w="57240">
              <a:solidFill>
                <a:srgbClr val="ffc000"/>
              </a:solidFill>
              <a:round/>
            </a:ln>
          </c:spPr>
          <c:marker>
            <c:symbol val="square"/>
            <c:size val="5"/>
            <c:spPr>
              <a:solidFill>
                <a:srgbClr val="ffc000"/>
              </a:solidFill>
            </c:spPr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2015.12.31</c:v>
                </c:pt>
                <c:pt idx="1">
                  <c:v>2016.12.31</c:v>
                </c:pt>
                <c:pt idx="2">
                  <c:v>2017.12.31</c:v>
                </c:pt>
                <c:pt idx="3">
                  <c:v>2018.09.30</c:v>
                </c:pt>
              </c:strCache>
            </c:strRef>
          </c:cat>
          <c:val>
            <c:numRef>
              <c:f>3</c:f>
              <c:numCache>
                <c:formatCode>General</c:formatCode>
                <c:ptCount val="4"/>
                <c:pt idx="0">
                  <c:v>63.33</c:v>
                </c:pt>
                <c:pt idx="1">
                  <c:v>64.68</c:v>
                </c:pt>
                <c:pt idx="2">
                  <c:v>68.67</c:v>
                </c:pt>
                <c:pt idx="3">
                  <c:v>66.46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1"/>
        <c:axId val="21980349"/>
        <c:axId val="78811981"/>
      </c:lineChart>
      <c:catAx>
        <c:axId val="21980349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78811981"/>
        <c:crosses val="autoZero"/>
        <c:auto val="1"/>
        <c:lblAlgn val="ctr"/>
        <c:lblOffset val="100"/>
      </c:catAx>
      <c:valAx>
        <c:axId val="78811981"/>
        <c:scaling>
          <c:orientation val="minMax"/>
          <c:max val="170"/>
          <c:min val="0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21980349"/>
        <c:crosses val="autoZero"/>
        <c:crossBetween val="midCat"/>
        <c:majorUnit val="50"/>
        <c:minorUnit val="5"/>
      </c:valAx>
      <c:spPr>
        <a:solidFill>
          <a:srgbClr val="ffffff"/>
        </a:solidFill>
        <a:ln>
          <a:noFill/>
        </a:ln>
      </c:spPr>
    </c:plotArea>
    <c:legend>
      <c:legendPos val="r"/>
      <c:layout>
        <c:manualLayout>
          <c:xMode val="edge"/>
          <c:yMode val="edge"/>
          <c:x val="0.790624956704459"/>
          <c:y val="0.367809832196738"/>
        </c:manualLayout>
      </c:layout>
      <c:overlay val="0"/>
      <c:spPr>
        <a:noFill/>
        <a:ln>
          <a:noFill/>
        </a:ln>
      </c:spPr>
    </c:legend>
    <c:plotVisOnly val="1"/>
    <c:dispBlanksAs val="gap"/>
  </c:chart>
  <c:spPr>
    <a:noFill/>
    <a:ln>
      <a:noFill/>
    </a:ln>
  </c:spPr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lineChart>
        <c:varyColors val="0"/>
        <c:grouping val="standard"/>
        <c:ser>
          <c:idx val="0"/>
          <c:order val="0"/>
          <c:tx>
            <c:strRef>
              <c:f>label 0</c:f>
              <c:strCache>
                <c:ptCount val="1"/>
                <c:pt idx="0">
                  <c:v>주가수익비율(PER)</c:v>
                </c:pt>
              </c:strCache>
            </c:strRef>
          </c:tx>
          <c:spPr>
            <a:solidFill>
              <a:srgbClr val="ff0000"/>
            </a:solidFill>
            <a:ln w="57240">
              <a:solidFill>
                <a:srgbClr val="ff0000"/>
              </a:solidFill>
              <a:round/>
            </a:ln>
          </c:spPr>
          <c:marker>
            <c:symbol val="square"/>
            <c:size val="5"/>
            <c:spPr>
              <a:solidFill>
                <a:srgbClr val="ff0000"/>
              </a:solidFill>
            </c:spPr>
          </c:marker>
          <c:dLbls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</c:v>
                </c:pt>
                <c:pt idx="1">
                  <c:v>2016.12</c:v>
                </c:pt>
                <c:pt idx="2">
                  <c:v>2017.12</c:v>
                </c:pt>
                <c:pt idx="3">
                  <c:v>2018.06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0.4034</c:v>
                </c:pt>
                <c:pt idx="1">
                  <c:v>0.1656</c:v>
                </c:pt>
                <c:pt idx="2">
                  <c:v>0.2112</c:v>
                </c:pt>
                <c:pt idx="3">
                  <c:v>0.2333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주가장부가비율(PBR)</c:v>
                </c:pt>
              </c:strCache>
            </c:strRef>
          </c:tx>
          <c:spPr>
            <a:solidFill>
              <a:srgbClr val="002060"/>
            </a:solidFill>
            <a:ln w="57240">
              <a:solidFill>
                <a:srgbClr val="002060"/>
              </a:solidFill>
              <a:round/>
            </a:ln>
          </c:spPr>
          <c:marker>
            <c:symbol val="square"/>
            <c:size val="5"/>
            <c:spPr>
              <a:solidFill>
                <a:srgbClr val="002060"/>
              </a:solidFill>
            </c:spPr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dLblPos val="t"/>
              <c:showLegendKey val="0"/>
              <c:showVal val="1"/>
              <c:showCatName val="0"/>
              <c:showSerName val="0"/>
              <c:showPercent val="0"/>
            </c:dLbl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</c:dLbl>
            <c:dLblPos val="r"/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4"/>
                <c:pt idx="0">
                  <c:v>2015.12</c:v>
                </c:pt>
                <c:pt idx="1">
                  <c:v>2016.12</c:v>
                </c:pt>
                <c:pt idx="2">
                  <c:v>2017.12</c:v>
                </c:pt>
                <c:pt idx="3">
                  <c:v>2018.06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4"/>
                <c:pt idx="0">
                  <c:v>0.0438</c:v>
                </c:pt>
                <c:pt idx="1">
                  <c:v>0.0217</c:v>
                </c:pt>
                <c:pt idx="2">
                  <c:v>0.0247</c:v>
                </c:pt>
                <c:pt idx="3">
                  <c:v>0.0254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1"/>
        <c:axId val="16121305"/>
        <c:axId val="96552382"/>
      </c:lineChart>
      <c:catAx>
        <c:axId val="16121305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96552382"/>
        <c:crosses val="autoZero"/>
        <c:auto val="1"/>
        <c:lblAlgn val="ctr"/>
        <c:lblOffset val="100"/>
      </c:catAx>
      <c:valAx>
        <c:axId val="96552382"/>
        <c:scaling>
          <c:orientation val="minMax"/>
        </c:scaling>
        <c:delete val="0"/>
        <c:axPos val="l"/>
        <c:numFmt formatCode="0.00%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p>
            <a:pPr>
              <a:defRPr b="0" sz="1500" spc="-1" strike="noStrike">
                <a:solidFill>
                  <a:srgbClr val="000000"/>
                </a:solidFill>
                <a:latin typeface="HY헤드라인M"/>
                <a:ea typeface="HY헤드라인M"/>
              </a:defRPr>
            </a:pPr>
          </a:p>
        </c:txPr>
        <c:crossAx val="16121305"/>
        <c:crosses val="autoZero"/>
        <c:crossBetween val="midCat"/>
        <c:majorUnit val="0.1"/>
      </c:valAx>
      <c:spPr>
        <a:solidFill>
          <a:srgbClr val="ffffff"/>
        </a:solidFill>
        <a:ln>
          <a:noFill/>
        </a:ln>
      </c:spPr>
    </c:plotArea>
    <c:legend>
      <c:legendPos val="r"/>
      <c:layout>
        <c:manualLayout>
          <c:xMode val="edge"/>
          <c:yMode val="edge"/>
          <c:x val="0.714467865009919"/>
          <c:y val="0.479917975872568"/>
        </c:manualLayout>
      </c:layout>
      <c:overlay val="0"/>
      <c:spPr>
        <a:noFill/>
        <a:ln>
          <a:noFill/>
        </a:ln>
      </c:spPr>
    </c:legend>
    <c:plotVisOnly val="1"/>
    <c:dispBlanksAs val="gap"/>
  </c:chart>
  <c:spPr>
    <a:noFill/>
    <a:ln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2000" spc="-1" strike="noStrike">
                <a:latin typeface="굴림"/>
              </a:rPr>
              <a:t>메모 서식을 편집하려면 클릭하십시오</a:t>
            </a:r>
            <a:r>
              <a:rPr b="0" lang="en-US" sz="2000" spc="-1" strike="noStrike">
                <a:latin typeface="굴림"/>
              </a:rPr>
              <a:t>.</a:t>
            </a:r>
            <a:endParaRPr b="0" lang="en-US" sz="2000" spc="-1" strike="noStrike">
              <a:latin typeface="굴림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hdr"/>
          </p:nvPr>
        </p:nvSpPr>
        <p:spPr>
          <a:xfrm>
            <a:off x="1512000" y="588060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latin typeface="바탕"/>
              </a:rPr>
              <a:t> </a:t>
            </a:r>
            <a:endParaRPr b="0" lang="en-US" sz="1400" spc="-1" strike="noStrike">
              <a:latin typeface="바탕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en-US" sz="1400" spc="-1" strike="noStrike">
                <a:latin typeface="바탕"/>
              </a:rPr>
              <a:t> </a:t>
            </a:r>
            <a:endParaRPr b="0" lang="en-US" sz="1400" spc="-1" strike="noStrike">
              <a:latin typeface="바탕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en-US" sz="1400" spc="-1" strike="noStrike">
                <a:latin typeface="바탕"/>
              </a:rPr>
              <a:t> </a:t>
            </a:r>
            <a:endParaRPr b="0" lang="en-US" sz="1400" spc="-1" strike="noStrike">
              <a:latin typeface="바탕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05C6B49C-EB2B-4DFB-8619-4A3D47C3B7F3}" type="slidenum">
              <a:rPr b="0" lang="en-US" sz="1400" spc="-1" strike="noStrike">
                <a:latin typeface="바탕"/>
              </a:rPr>
              <a:t>1</a:t>
            </a:fld>
            <a:endParaRPr b="0" lang="en-US" sz="1400" spc="-1" strike="noStrike">
              <a:latin typeface="바탕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endParaRPr b="0" lang="en-US" sz="2000" spc="-1" strike="noStrike">
              <a:latin typeface="굴림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CBBB7AA4-D856-41B3-B660-6E146B4CBC7E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b="0" lang="en-US" sz="1200" spc="-1" strike="noStrike">
              <a:latin typeface="바탕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굴림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굴림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/>
          <a:p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/>
          <a:p>
            <a:pPr>
              <a:lnSpc>
                <a:spcPct val="90000"/>
              </a:lnSpc>
            </a:pPr>
            <a:r>
              <a:rPr b="0" lang="ko-KR" sz="4400" spc="-1" strike="noStrike">
                <a:solidFill>
                  <a:srgbClr val="000000"/>
                </a:solidFill>
                <a:latin typeface="맑은 고딕"/>
              </a:rPr>
              <a:t>마스터 제목 스타일 편집</a:t>
            </a:r>
            <a:endParaRPr b="0" lang="ko-KR" sz="44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/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ko-KR" sz="2800" spc="-1" strike="noStrike">
                <a:solidFill>
                  <a:srgbClr val="000000"/>
                </a:solidFill>
                <a:latin typeface="맑은 고딕"/>
              </a:rPr>
              <a:t>마스터 텍스트 스타일을 편집합니다</a:t>
            </a:r>
            <a:endParaRPr b="0" lang="ko-KR" sz="2800" spc="-1" strike="noStrike">
              <a:solidFill>
                <a:srgbClr val="000000"/>
              </a:solidFill>
              <a:latin typeface="맑은 고딕"/>
            </a:endParaRPr>
          </a:p>
          <a:p>
            <a:pPr lvl="1" marL="685800" indent="-22824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ko-KR" sz="2400" spc="-1" strike="noStrike">
                <a:solidFill>
                  <a:srgbClr val="000000"/>
                </a:solidFill>
                <a:latin typeface="맑은 고딕"/>
              </a:rPr>
              <a:t>둘째 수준</a:t>
            </a:r>
            <a:endParaRPr b="0" lang="ko-KR" sz="2400" spc="-1" strike="noStrike">
              <a:solidFill>
                <a:srgbClr val="000000"/>
              </a:solidFill>
              <a:latin typeface="맑은 고딕"/>
            </a:endParaRPr>
          </a:p>
          <a:p>
            <a:pPr lvl="2" marL="1143000" indent="-22824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ko-KR" sz="2000" spc="-1" strike="noStrike">
                <a:solidFill>
                  <a:srgbClr val="000000"/>
                </a:solidFill>
                <a:latin typeface="맑은 고딕"/>
              </a:rPr>
              <a:t>셋째 수준</a:t>
            </a:r>
            <a:endParaRPr b="0" lang="ko-KR" sz="2000" spc="-1" strike="noStrike">
              <a:solidFill>
                <a:srgbClr val="000000"/>
              </a:solidFill>
              <a:latin typeface="맑은 고딕"/>
            </a:endParaRPr>
          </a:p>
          <a:p>
            <a:pPr lvl="3" marL="1600200" indent="-22824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ko-KR" sz="1800" spc="-1" strike="noStrike">
                <a:solidFill>
                  <a:srgbClr val="000000"/>
                </a:solidFill>
                <a:latin typeface="맑은 고딕"/>
              </a:rPr>
              <a:t>넷째 수준</a:t>
            </a:r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  <a:p>
            <a:pPr lvl="4" marL="2057400" indent="-22824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ko-KR" sz="1800" spc="-1" strike="noStrike">
                <a:solidFill>
                  <a:srgbClr val="000000"/>
                </a:solidFill>
                <a:latin typeface="맑은 고딕"/>
              </a:rPr>
              <a:t>다섯째 수준</a:t>
            </a:r>
            <a:endParaRPr b="0" lang="ko-KR" sz="1800" spc="-1" strike="noStrike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C5A75AE1-D1ED-46ED-A45F-F3C15BD241BA}" type="datetime">
              <a:rPr b="0" lang="en-US" sz="1200" spc="-1" strike="noStrike">
                <a:solidFill>
                  <a:srgbClr val="8b8b8b"/>
                </a:solidFill>
                <a:latin typeface="맑은 고딕"/>
              </a:rPr>
              <a:t>11/20/18</a:t>
            </a:fld>
            <a:endParaRPr b="0" lang="en-US" sz="1200" spc="-1" strike="noStrike">
              <a:latin typeface="바탕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p>
            <a:endParaRPr b="0" lang="en-US" sz="2400" spc="-1" strike="noStrike">
              <a:latin typeface="바탕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E676419-8FE0-44E4-A14F-18F6DD5DA1B7}" type="slidenum">
              <a:rPr b="0" lang="en-US" sz="1200" spc="-1" strike="noStrike">
                <a:solidFill>
                  <a:srgbClr val="8b8b8b"/>
                </a:solidFill>
                <a:latin typeface="맑은 고딕"/>
              </a:rPr>
              <a:t>&lt;숫자&gt;</a:t>
            </a:fld>
            <a:endParaRPr b="0" lang="en-US" sz="1200" spc="-1" strike="noStrike">
              <a:latin typeface="바탕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chart" Target="../charts/chart26.xml"/><Relationship Id="rId3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chart" Target="../charts/chart27.xml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chart" Target="../charts/chart28.xml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chart" Target="../charts/chart29.xml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chart" Target="../charts/chart30.xml"/><Relationship Id="rId3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1011240" y="2283120"/>
            <a:ext cx="7947000" cy="2444760"/>
          </a:xfrm>
          <a:custGeom>
            <a:avLst/>
            <a:gdLst/>
            <a:ahLst/>
            <a:rect l="l" t="t" r="r" b="b"/>
            <a:pathLst>
              <a:path w="7947435" h="2445172">
                <a:moveTo>
                  <a:pt x="0" y="1222586"/>
                </a:moveTo>
                <a:cubicBezTo>
                  <a:pt x="0" y="547370"/>
                  <a:pt x="1759919" y="0"/>
                  <a:pt x="3930890" y="0"/>
                </a:cubicBezTo>
                <a:cubicBezTo>
                  <a:pt x="6101861" y="0"/>
                  <a:pt x="8166580" y="74930"/>
                  <a:pt x="7861780" y="1222586"/>
                </a:cubicBezTo>
                <a:cubicBezTo>
                  <a:pt x="8425660" y="2400722"/>
                  <a:pt x="6101861" y="2445172"/>
                  <a:pt x="3930890" y="2445172"/>
                </a:cubicBezTo>
                <a:cubicBezTo>
                  <a:pt x="1759919" y="2445172"/>
                  <a:pt x="0" y="1897802"/>
                  <a:pt x="0" y="1222586"/>
                </a:cubicBezTo>
                <a:close/>
              </a:path>
            </a:pathLst>
          </a:custGeom>
          <a:gradFill>
            <a:gsLst>
              <a:gs pos="17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2159400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4000" spc="-1" strike="noStrike">
                <a:solidFill>
                  <a:srgbClr val="000000"/>
                </a:solidFill>
                <a:latin typeface="맑은 고딕"/>
              </a:rPr>
              <a:t>         </a:t>
            </a:r>
            <a:r>
              <a:rPr b="0" lang="en-US" sz="4000" spc="-1" strike="noStrike">
                <a:solidFill>
                  <a:srgbClr val="000000"/>
                </a:solidFill>
                <a:latin typeface="맑은 고딕"/>
              </a:rPr>
              <a:t>오뚜기 기업분석</a:t>
            </a:r>
            <a:endParaRPr b="0" lang="en-US" sz="4000" spc="-1" strike="noStrike">
              <a:latin typeface="굴림"/>
            </a:endParaRPr>
          </a:p>
        </p:txBody>
      </p:sp>
      <p:sp>
        <p:nvSpPr>
          <p:cNvPr id="47" name="CustomShape 2"/>
          <p:cNvSpPr/>
          <p:nvPr/>
        </p:nvSpPr>
        <p:spPr>
          <a:xfrm rot="1994400">
            <a:off x="8513280" y="2367360"/>
            <a:ext cx="2027160" cy="2027160"/>
          </a:xfrm>
          <a:prstGeom prst="ellipse">
            <a:avLst/>
          </a:prstGeom>
          <a:solidFill>
            <a:srgbClr val="7d8391"/>
          </a:solidFill>
          <a:ln w="44280">
            <a:solidFill>
              <a:srgbClr val="bcbe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CustomShape 3"/>
          <p:cNvSpPr/>
          <p:nvPr/>
        </p:nvSpPr>
        <p:spPr>
          <a:xfrm rot="1994400">
            <a:off x="8461080" y="2540880"/>
            <a:ext cx="1523880" cy="1688040"/>
          </a:xfrm>
          <a:custGeom>
            <a:avLst/>
            <a:gdLst/>
            <a:ahLst/>
            <a:rect l="l" t="t" r="r" b="b"/>
            <a:pathLst>
              <a:path w="2126854" h="2355683">
                <a:moveTo>
                  <a:pt x="360627" y="0"/>
                </a:moveTo>
                <a:lnTo>
                  <a:pt x="396818" y="5524"/>
                </a:lnTo>
                <a:cubicBezTo>
                  <a:pt x="1384147" y="207561"/>
                  <a:pt x="2126854" y="1081150"/>
                  <a:pt x="2126854" y="2128206"/>
                </a:cubicBezTo>
                <a:lnTo>
                  <a:pt x="2125103" y="2162885"/>
                </a:lnTo>
                <a:lnTo>
                  <a:pt x="2088770" y="2184958"/>
                </a:lnTo>
                <a:cubicBezTo>
                  <a:pt x="1888342" y="2293837"/>
                  <a:pt x="1658655" y="2355683"/>
                  <a:pt x="1414524" y="2355683"/>
                </a:cubicBezTo>
                <a:cubicBezTo>
                  <a:pt x="633304" y="2355683"/>
                  <a:pt x="0" y="1722379"/>
                  <a:pt x="0" y="941159"/>
                </a:cubicBezTo>
                <a:cubicBezTo>
                  <a:pt x="0" y="599375"/>
                  <a:pt x="121218" y="285904"/>
                  <a:pt x="323009" y="41390"/>
                </a:cubicBezTo>
                <a:lnTo>
                  <a:pt x="360627" y="0"/>
                </a:lnTo>
                <a:close/>
              </a:path>
            </a:pathLst>
          </a:custGeom>
          <a:solidFill>
            <a:srgbClr val="969b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" name="CustomShape 4"/>
          <p:cNvSpPr/>
          <p:nvPr/>
        </p:nvSpPr>
        <p:spPr>
          <a:xfrm rot="1994400">
            <a:off x="8778960" y="2451600"/>
            <a:ext cx="1768680" cy="1888920"/>
          </a:xfrm>
          <a:custGeom>
            <a:avLst/>
            <a:gdLst/>
            <a:ahLst/>
            <a:rect l="l" t="t" r="r" b="b"/>
            <a:pathLst>
              <a:path w="2468421" h="2636250">
                <a:moveTo>
                  <a:pt x="1053897" y="0"/>
                </a:moveTo>
                <a:cubicBezTo>
                  <a:pt x="1835117" y="0"/>
                  <a:pt x="2468421" y="633304"/>
                  <a:pt x="2468421" y="1414524"/>
                </a:cubicBezTo>
                <a:cubicBezTo>
                  <a:pt x="2468421" y="1902787"/>
                  <a:pt x="2221037" y="2333269"/>
                  <a:pt x="1844771" y="2587470"/>
                </a:cubicBezTo>
                <a:lnTo>
                  <a:pt x="1764476" y="2636250"/>
                </a:lnTo>
                <a:lnTo>
                  <a:pt x="1766227" y="2601571"/>
                </a:lnTo>
                <a:cubicBezTo>
                  <a:pt x="1766227" y="1554515"/>
                  <a:pt x="1023520" y="680926"/>
                  <a:pt x="36191" y="478889"/>
                </a:cubicBezTo>
                <a:lnTo>
                  <a:pt x="0" y="473365"/>
                </a:lnTo>
                <a:lnTo>
                  <a:pt x="53678" y="414305"/>
                </a:lnTo>
                <a:cubicBezTo>
                  <a:pt x="309656" y="158326"/>
                  <a:pt x="663287" y="0"/>
                  <a:pt x="1053897" y="0"/>
                </a:cubicBezTo>
                <a:close/>
              </a:path>
            </a:pathLst>
          </a:custGeom>
          <a:solidFill>
            <a:srgbClr val="7d83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" name="CustomShape 5"/>
          <p:cNvSpPr/>
          <p:nvPr/>
        </p:nvSpPr>
        <p:spPr>
          <a:xfrm rot="1994400">
            <a:off x="9956880" y="3074040"/>
            <a:ext cx="478440" cy="478440"/>
          </a:xfrm>
          <a:prstGeom prst="ellipse">
            <a:avLst/>
          </a:prstGeom>
          <a:solidFill>
            <a:srgbClr val="c0c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1" name="CustomShape 6"/>
          <p:cNvSpPr/>
          <p:nvPr/>
        </p:nvSpPr>
        <p:spPr>
          <a:xfrm rot="21255000">
            <a:off x="10081080" y="3222000"/>
            <a:ext cx="720720" cy="91440"/>
          </a:xfrm>
          <a:prstGeom prst="rect">
            <a:avLst/>
          </a:prstGeom>
          <a:solidFill>
            <a:srgbClr val="bcbeca"/>
          </a:solidFill>
          <a:ln w="73080">
            <a:solidFill>
              <a:srgbClr val="9799a5"/>
            </a:solidFill>
          </a:ln>
          <a:effectLst>
            <a:outerShdw algn="br" blurRad="76200" dir="13500000" kx="1200000" rotWithShape="0" sy="2300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2" name="CustomShape 7"/>
          <p:cNvSpPr/>
          <p:nvPr/>
        </p:nvSpPr>
        <p:spPr>
          <a:xfrm rot="21487800">
            <a:off x="10079280" y="3124080"/>
            <a:ext cx="720720" cy="32400"/>
          </a:xfrm>
          <a:prstGeom prst="rect">
            <a:avLst/>
          </a:prstGeom>
          <a:solidFill>
            <a:srgbClr val="c5c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3" name="CustomShape 8"/>
          <p:cNvSpPr/>
          <p:nvPr/>
        </p:nvSpPr>
        <p:spPr>
          <a:xfrm rot="21072000">
            <a:off x="10095840" y="3374280"/>
            <a:ext cx="720720" cy="32400"/>
          </a:xfrm>
          <a:prstGeom prst="rect">
            <a:avLst/>
          </a:prstGeom>
          <a:solidFill>
            <a:srgbClr val="c5c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4" name="CustomShape 9"/>
          <p:cNvSpPr/>
          <p:nvPr/>
        </p:nvSpPr>
        <p:spPr>
          <a:xfrm rot="1800000">
            <a:off x="7434000" y="2619000"/>
            <a:ext cx="1808280" cy="180828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" name="CustomShape 10"/>
          <p:cNvSpPr/>
          <p:nvPr/>
        </p:nvSpPr>
        <p:spPr>
          <a:xfrm rot="1800000">
            <a:off x="7706880" y="2811960"/>
            <a:ext cx="1428120" cy="14281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" name="CustomShape 11"/>
          <p:cNvSpPr/>
          <p:nvPr/>
        </p:nvSpPr>
        <p:spPr>
          <a:xfrm rot="21237600">
            <a:off x="8145360" y="2614680"/>
            <a:ext cx="1459800" cy="1712880"/>
          </a:xfrm>
          <a:custGeom>
            <a:avLst/>
            <a:gdLst/>
            <a:ahLst/>
            <a:rect l="l" t="t" r="r" b="b"/>
            <a:pathLst>
              <a:path w="2037310" h="2390585">
                <a:moveTo>
                  <a:pt x="0" y="1198737"/>
                </a:moveTo>
                <a:cubicBezTo>
                  <a:pt x="0" y="540721"/>
                  <a:pt x="425406" y="-74236"/>
                  <a:pt x="933039" y="7294"/>
                </a:cubicBezTo>
                <a:cubicBezTo>
                  <a:pt x="1440672" y="88824"/>
                  <a:pt x="2037310" y="517813"/>
                  <a:pt x="2037310" y="1175829"/>
                </a:cubicBezTo>
                <a:cubicBezTo>
                  <a:pt x="2037310" y="1833845"/>
                  <a:pt x="1466082" y="2372684"/>
                  <a:pt x="933039" y="2390180"/>
                </a:cubicBezTo>
                <a:cubicBezTo>
                  <a:pt x="399996" y="2407676"/>
                  <a:pt x="0" y="1856753"/>
                  <a:pt x="0" y="1198737"/>
                </a:cubicBezTo>
                <a:close/>
              </a:path>
            </a:pathLst>
          </a:custGeom>
          <a:solidFill>
            <a:srgbClr val="31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" name="CustomShape 12"/>
          <p:cNvSpPr/>
          <p:nvPr/>
        </p:nvSpPr>
        <p:spPr>
          <a:xfrm rot="5053800">
            <a:off x="7751520" y="3074400"/>
            <a:ext cx="1679400" cy="885600"/>
          </a:xfrm>
          <a:custGeom>
            <a:avLst/>
            <a:gdLst/>
            <a:ahLst/>
            <a:rect l="l" t="t" r="r" b="b"/>
            <a:pathLst>
              <a:path w="2386399" h="1429347">
                <a:moveTo>
                  <a:pt x="27775" y="589568"/>
                </a:moveTo>
                <a:cubicBezTo>
                  <a:pt x="250657" y="250676"/>
                  <a:pt x="695827" y="13354"/>
                  <a:pt x="1214046" y="543"/>
                </a:cubicBezTo>
                <a:cubicBezTo>
                  <a:pt x="1685154" y="-11102"/>
                  <a:pt x="2105133" y="165554"/>
                  <a:pt x="2357431" y="443799"/>
                </a:cubicBezTo>
                <a:lnTo>
                  <a:pt x="2384187" y="476583"/>
                </a:lnTo>
                <a:lnTo>
                  <a:pt x="2385869" y="490669"/>
                </a:lnTo>
                <a:cubicBezTo>
                  <a:pt x="2405885" y="1023623"/>
                  <a:pt x="1856858" y="1426220"/>
                  <a:pt x="1198850" y="1429330"/>
                </a:cubicBezTo>
                <a:cubicBezTo>
                  <a:pt x="623092" y="1432053"/>
                  <a:pt x="78762" y="1108921"/>
                  <a:pt x="4686" y="687767"/>
                </a:cubicBezTo>
                <a:lnTo>
                  <a:pt x="0" y="637326"/>
                </a:lnTo>
                <a:lnTo>
                  <a:pt x="27775" y="589568"/>
                </a:lnTo>
                <a:close/>
              </a:path>
            </a:pathLst>
          </a:custGeom>
          <a:solidFill>
            <a:srgbClr val="3e404c"/>
          </a:solidFill>
          <a:ln w="174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" name="CustomShape 13"/>
          <p:cNvSpPr/>
          <p:nvPr/>
        </p:nvSpPr>
        <p:spPr>
          <a:xfrm rot="5053800">
            <a:off x="9285480" y="2948400"/>
            <a:ext cx="793800" cy="795240"/>
          </a:xfrm>
          <a:custGeom>
            <a:avLst/>
            <a:gdLst/>
            <a:ahLst/>
            <a:rect l="l" t="t" r="r" b="b"/>
            <a:pathLst>
              <a:path w="1161124" h="1163410">
                <a:moveTo>
                  <a:pt x="230364" y="194134"/>
                </a:moveTo>
                <a:cubicBezTo>
                  <a:pt x="479587" y="-174079"/>
                  <a:pt x="921716" y="58592"/>
                  <a:pt x="984562" y="260516"/>
                </a:cubicBezTo>
                <a:lnTo>
                  <a:pt x="1152588" y="853891"/>
                </a:lnTo>
                <a:lnTo>
                  <a:pt x="1161124" y="858009"/>
                </a:lnTo>
                <a:lnTo>
                  <a:pt x="1126396" y="901692"/>
                </a:lnTo>
                <a:cubicBezTo>
                  <a:pt x="999055" y="1046914"/>
                  <a:pt x="827596" y="1142778"/>
                  <a:pt x="632762" y="1160480"/>
                </a:cubicBezTo>
                <a:cubicBezTo>
                  <a:pt x="410094" y="1180711"/>
                  <a:pt x="199058" y="1095020"/>
                  <a:pt x="37859" y="940123"/>
                </a:cubicBezTo>
                <a:lnTo>
                  <a:pt x="0" y="900164"/>
                </a:lnTo>
                <a:lnTo>
                  <a:pt x="183261" y="275976"/>
                </a:lnTo>
                <a:cubicBezTo>
                  <a:pt x="197992" y="245900"/>
                  <a:pt x="213750" y="218682"/>
                  <a:pt x="230364" y="194134"/>
                </a:cubicBezTo>
                <a:close/>
              </a:path>
            </a:pathLst>
          </a:custGeom>
          <a:solidFill>
            <a:srgbClr val="31343d"/>
          </a:solidFill>
          <a:ln w="60480">
            <a:solidFill>
              <a:srgbClr val="3d3f4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9" name="CustomShape 14"/>
          <p:cNvSpPr/>
          <p:nvPr/>
        </p:nvSpPr>
        <p:spPr>
          <a:xfrm rot="20942400">
            <a:off x="8238240" y="2855160"/>
            <a:ext cx="729360" cy="1362600"/>
          </a:xfrm>
          <a:prstGeom prst="ellipse">
            <a:avLst/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" name="CustomShape 15"/>
          <p:cNvSpPr/>
          <p:nvPr/>
        </p:nvSpPr>
        <p:spPr>
          <a:xfrm rot="20942400">
            <a:off x="9809640" y="3186720"/>
            <a:ext cx="137160" cy="266400"/>
          </a:xfrm>
          <a:prstGeom prst="ellipse">
            <a:avLst/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" name="CustomShape 16"/>
          <p:cNvSpPr/>
          <p:nvPr/>
        </p:nvSpPr>
        <p:spPr>
          <a:xfrm rot="20942400">
            <a:off x="9732960" y="3178800"/>
            <a:ext cx="96840" cy="326160"/>
          </a:xfrm>
          <a:prstGeom prst="moon">
            <a:avLst>
              <a:gd name="adj" fmla="val 50000"/>
            </a:avLst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" name="CustomShape 17"/>
          <p:cNvSpPr/>
          <p:nvPr/>
        </p:nvSpPr>
        <p:spPr>
          <a:xfrm rot="20502600">
            <a:off x="9085680" y="2931120"/>
            <a:ext cx="345600" cy="929520"/>
          </a:xfrm>
          <a:prstGeom prst="moon">
            <a:avLst>
              <a:gd name="adj" fmla="val 39769"/>
            </a:avLst>
          </a:prstGeom>
          <a:solidFill>
            <a:srgbClr val="3d3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3" name="CustomShape 18"/>
          <p:cNvSpPr/>
          <p:nvPr/>
        </p:nvSpPr>
        <p:spPr>
          <a:xfrm>
            <a:off x="2191680" y="2961720"/>
            <a:ext cx="5538960" cy="738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CustomShape 19"/>
          <p:cNvSpPr/>
          <p:nvPr/>
        </p:nvSpPr>
        <p:spPr>
          <a:xfrm>
            <a:off x="9601920" y="3895200"/>
            <a:ext cx="660600" cy="660600"/>
          </a:xfrm>
          <a:custGeom>
            <a:avLst/>
            <a:gdLst/>
            <a:ahLst/>
            <a:rect l="l" t="t" r="r" b="b"/>
            <a:pathLst>
              <a:path w="2976" h="2975">
                <a:moveTo>
                  <a:pt x="2277" y="698"/>
                </a:moveTo>
                <a:lnTo>
                  <a:pt x="2239" y="661"/>
                </a:lnTo>
                <a:lnTo>
                  <a:pt x="2156" y="593"/>
                </a:lnTo>
                <a:lnTo>
                  <a:pt x="2067" y="533"/>
                </a:lnTo>
                <a:lnTo>
                  <a:pt x="1972" y="481"/>
                </a:lnTo>
                <a:lnTo>
                  <a:pt x="1873" y="439"/>
                </a:lnTo>
                <a:lnTo>
                  <a:pt x="1768" y="406"/>
                </a:lnTo>
                <a:lnTo>
                  <a:pt x="1658" y="384"/>
                </a:lnTo>
                <a:lnTo>
                  <a:pt x="1546" y="373"/>
                </a:lnTo>
                <a:lnTo>
                  <a:pt x="1488" y="371"/>
                </a:lnTo>
                <a:lnTo>
                  <a:pt x="1431" y="373"/>
                </a:lnTo>
                <a:lnTo>
                  <a:pt x="1318" y="384"/>
                </a:lnTo>
                <a:lnTo>
                  <a:pt x="1209" y="406"/>
                </a:lnTo>
                <a:lnTo>
                  <a:pt x="1104" y="439"/>
                </a:lnTo>
                <a:lnTo>
                  <a:pt x="1004" y="481"/>
                </a:lnTo>
                <a:lnTo>
                  <a:pt x="909" y="533"/>
                </a:lnTo>
                <a:lnTo>
                  <a:pt x="820" y="593"/>
                </a:lnTo>
                <a:lnTo>
                  <a:pt x="738" y="661"/>
                </a:lnTo>
                <a:lnTo>
                  <a:pt x="699" y="698"/>
                </a:lnTo>
                <a:lnTo>
                  <a:pt x="662" y="737"/>
                </a:lnTo>
                <a:lnTo>
                  <a:pt x="594" y="819"/>
                </a:lnTo>
                <a:lnTo>
                  <a:pt x="533" y="908"/>
                </a:lnTo>
                <a:lnTo>
                  <a:pt x="481" y="1003"/>
                </a:lnTo>
                <a:lnTo>
                  <a:pt x="440" y="1103"/>
                </a:lnTo>
                <a:lnTo>
                  <a:pt x="407" y="1208"/>
                </a:lnTo>
                <a:lnTo>
                  <a:pt x="385" y="1317"/>
                </a:lnTo>
                <a:lnTo>
                  <a:pt x="373" y="1430"/>
                </a:lnTo>
                <a:lnTo>
                  <a:pt x="372" y="1487"/>
                </a:lnTo>
                <a:lnTo>
                  <a:pt x="373" y="1545"/>
                </a:lnTo>
                <a:lnTo>
                  <a:pt x="385" y="1657"/>
                </a:lnTo>
                <a:lnTo>
                  <a:pt x="407" y="1767"/>
                </a:lnTo>
                <a:lnTo>
                  <a:pt x="440" y="1872"/>
                </a:lnTo>
                <a:lnTo>
                  <a:pt x="481" y="1971"/>
                </a:lnTo>
                <a:lnTo>
                  <a:pt x="533" y="2066"/>
                </a:lnTo>
                <a:lnTo>
                  <a:pt x="594" y="2155"/>
                </a:lnTo>
                <a:lnTo>
                  <a:pt x="662" y="2237"/>
                </a:lnTo>
                <a:lnTo>
                  <a:pt x="699" y="2276"/>
                </a:lnTo>
                <a:lnTo>
                  <a:pt x="738" y="2314"/>
                </a:lnTo>
                <a:lnTo>
                  <a:pt x="820" y="2381"/>
                </a:lnTo>
                <a:lnTo>
                  <a:pt x="909" y="2442"/>
                </a:lnTo>
                <a:lnTo>
                  <a:pt x="1004" y="2494"/>
                </a:lnTo>
                <a:lnTo>
                  <a:pt x="1104" y="2535"/>
                </a:lnTo>
                <a:lnTo>
                  <a:pt x="1209" y="2569"/>
                </a:lnTo>
                <a:lnTo>
                  <a:pt x="1318" y="2590"/>
                </a:lnTo>
                <a:lnTo>
                  <a:pt x="1431" y="2602"/>
                </a:lnTo>
                <a:lnTo>
                  <a:pt x="1488" y="2603"/>
                </a:lnTo>
                <a:lnTo>
                  <a:pt x="1546" y="2602"/>
                </a:lnTo>
                <a:lnTo>
                  <a:pt x="1658" y="2590"/>
                </a:lnTo>
                <a:lnTo>
                  <a:pt x="1768" y="2569"/>
                </a:lnTo>
                <a:lnTo>
                  <a:pt x="1873" y="2535"/>
                </a:lnTo>
                <a:lnTo>
                  <a:pt x="1972" y="2494"/>
                </a:lnTo>
                <a:lnTo>
                  <a:pt x="2067" y="2442"/>
                </a:lnTo>
                <a:lnTo>
                  <a:pt x="2156" y="2381"/>
                </a:lnTo>
                <a:lnTo>
                  <a:pt x="2239" y="2314"/>
                </a:lnTo>
                <a:lnTo>
                  <a:pt x="2277" y="2276"/>
                </a:lnTo>
                <a:lnTo>
                  <a:pt x="2315" y="2237"/>
                </a:lnTo>
                <a:lnTo>
                  <a:pt x="2383" y="2155"/>
                </a:lnTo>
                <a:lnTo>
                  <a:pt x="2443" y="2066"/>
                </a:lnTo>
                <a:lnTo>
                  <a:pt x="2495" y="1971"/>
                </a:lnTo>
                <a:lnTo>
                  <a:pt x="2537" y="1872"/>
                </a:lnTo>
                <a:lnTo>
                  <a:pt x="2570" y="1767"/>
                </a:lnTo>
                <a:lnTo>
                  <a:pt x="2591" y="1657"/>
                </a:lnTo>
                <a:lnTo>
                  <a:pt x="2603" y="1545"/>
                </a:lnTo>
                <a:lnTo>
                  <a:pt x="2604" y="1487"/>
                </a:lnTo>
                <a:lnTo>
                  <a:pt x="2603" y="1430"/>
                </a:lnTo>
                <a:lnTo>
                  <a:pt x="2591" y="1317"/>
                </a:lnTo>
                <a:lnTo>
                  <a:pt x="2570" y="1208"/>
                </a:lnTo>
                <a:lnTo>
                  <a:pt x="2537" y="1103"/>
                </a:lnTo>
                <a:lnTo>
                  <a:pt x="2495" y="1003"/>
                </a:lnTo>
                <a:lnTo>
                  <a:pt x="2443" y="908"/>
                </a:lnTo>
                <a:lnTo>
                  <a:pt x="2383" y="819"/>
                </a:lnTo>
                <a:lnTo>
                  <a:pt x="2315" y="737"/>
                </a:lnTo>
                <a:lnTo>
                  <a:pt x="2277" y="698"/>
                </a:lnTo>
                <a:close/>
                <a:moveTo>
                  <a:pt x="1488" y="0"/>
                </a:moveTo>
                <a:lnTo>
                  <a:pt x="1565" y="0"/>
                </a:lnTo>
                <a:lnTo>
                  <a:pt x="1714" y="16"/>
                </a:lnTo>
                <a:lnTo>
                  <a:pt x="1860" y="46"/>
                </a:lnTo>
                <a:lnTo>
                  <a:pt x="1999" y="89"/>
                </a:lnTo>
                <a:lnTo>
                  <a:pt x="2133" y="145"/>
                </a:lnTo>
                <a:lnTo>
                  <a:pt x="2260" y="214"/>
                </a:lnTo>
                <a:lnTo>
                  <a:pt x="2380" y="295"/>
                </a:lnTo>
                <a:lnTo>
                  <a:pt x="2489" y="386"/>
                </a:lnTo>
                <a:lnTo>
                  <a:pt x="2541" y="435"/>
                </a:lnTo>
                <a:lnTo>
                  <a:pt x="2590" y="487"/>
                </a:lnTo>
                <a:lnTo>
                  <a:pt x="2681" y="596"/>
                </a:lnTo>
                <a:lnTo>
                  <a:pt x="2761" y="715"/>
                </a:lnTo>
                <a:lnTo>
                  <a:pt x="2830" y="842"/>
                </a:lnTo>
                <a:lnTo>
                  <a:pt x="2887" y="975"/>
                </a:lnTo>
                <a:lnTo>
                  <a:pt x="2930" y="1116"/>
                </a:lnTo>
                <a:lnTo>
                  <a:pt x="2960" y="1260"/>
                </a:lnTo>
                <a:lnTo>
                  <a:pt x="2975" y="1411"/>
                </a:lnTo>
                <a:lnTo>
                  <a:pt x="2976" y="1487"/>
                </a:lnTo>
                <a:lnTo>
                  <a:pt x="2975" y="1564"/>
                </a:lnTo>
                <a:lnTo>
                  <a:pt x="2960" y="1715"/>
                </a:lnTo>
                <a:lnTo>
                  <a:pt x="2930" y="1859"/>
                </a:lnTo>
                <a:lnTo>
                  <a:pt x="2887" y="2000"/>
                </a:lnTo>
                <a:lnTo>
                  <a:pt x="2830" y="2132"/>
                </a:lnTo>
                <a:lnTo>
                  <a:pt x="2761" y="2259"/>
                </a:lnTo>
                <a:lnTo>
                  <a:pt x="2681" y="2379"/>
                </a:lnTo>
                <a:lnTo>
                  <a:pt x="2590" y="2488"/>
                </a:lnTo>
                <a:lnTo>
                  <a:pt x="2541" y="2540"/>
                </a:lnTo>
                <a:lnTo>
                  <a:pt x="2489" y="2589"/>
                </a:lnTo>
                <a:lnTo>
                  <a:pt x="2380" y="2679"/>
                </a:lnTo>
                <a:lnTo>
                  <a:pt x="2260" y="2760"/>
                </a:lnTo>
                <a:lnTo>
                  <a:pt x="2133" y="2829"/>
                </a:lnTo>
                <a:lnTo>
                  <a:pt x="1999" y="2885"/>
                </a:lnTo>
                <a:lnTo>
                  <a:pt x="1860" y="2929"/>
                </a:lnTo>
                <a:lnTo>
                  <a:pt x="1714" y="2959"/>
                </a:lnTo>
                <a:lnTo>
                  <a:pt x="1565" y="2973"/>
                </a:lnTo>
                <a:lnTo>
                  <a:pt x="1488" y="2975"/>
                </a:lnTo>
                <a:lnTo>
                  <a:pt x="1412" y="2973"/>
                </a:lnTo>
                <a:lnTo>
                  <a:pt x="1261" y="2959"/>
                </a:lnTo>
                <a:lnTo>
                  <a:pt x="1117" y="2929"/>
                </a:lnTo>
                <a:lnTo>
                  <a:pt x="977" y="2885"/>
                </a:lnTo>
                <a:lnTo>
                  <a:pt x="843" y="2829"/>
                </a:lnTo>
                <a:lnTo>
                  <a:pt x="716" y="2760"/>
                </a:lnTo>
                <a:lnTo>
                  <a:pt x="597" y="2679"/>
                </a:lnTo>
                <a:lnTo>
                  <a:pt x="487" y="2589"/>
                </a:lnTo>
                <a:lnTo>
                  <a:pt x="435" y="2540"/>
                </a:lnTo>
                <a:lnTo>
                  <a:pt x="386" y="2488"/>
                </a:lnTo>
                <a:lnTo>
                  <a:pt x="296" y="2379"/>
                </a:lnTo>
                <a:lnTo>
                  <a:pt x="215" y="2259"/>
                </a:lnTo>
                <a:lnTo>
                  <a:pt x="146" y="2132"/>
                </a:lnTo>
                <a:lnTo>
                  <a:pt x="90" y="2000"/>
                </a:lnTo>
                <a:lnTo>
                  <a:pt x="47" y="1859"/>
                </a:lnTo>
                <a:lnTo>
                  <a:pt x="16" y="1715"/>
                </a:lnTo>
                <a:lnTo>
                  <a:pt x="2" y="1564"/>
                </a:lnTo>
                <a:lnTo>
                  <a:pt x="0" y="1487"/>
                </a:lnTo>
                <a:lnTo>
                  <a:pt x="2" y="1411"/>
                </a:lnTo>
                <a:lnTo>
                  <a:pt x="16" y="1260"/>
                </a:lnTo>
                <a:lnTo>
                  <a:pt x="47" y="1116"/>
                </a:lnTo>
                <a:lnTo>
                  <a:pt x="90" y="975"/>
                </a:lnTo>
                <a:lnTo>
                  <a:pt x="146" y="842"/>
                </a:lnTo>
                <a:lnTo>
                  <a:pt x="215" y="715"/>
                </a:lnTo>
                <a:lnTo>
                  <a:pt x="296" y="596"/>
                </a:lnTo>
                <a:lnTo>
                  <a:pt x="386" y="487"/>
                </a:lnTo>
                <a:lnTo>
                  <a:pt x="435" y="435"/>
                </a:lnTo>
                <a:lnTo>
                  <a:pt x="487" y="386"/>
                </a:lnTo>
                <a:lnTo>
                  <a:pt x="597" y="295"/>
                </a:lnTo>
                <a:lnTo>
                  <a:pt x="716" y="214"/>
                </a:lnTo>
                <a:lnTo>
                  <a:pt x="843" y="145"/>
                </a:lnTo>
                <a:lnTo>
                  <a:pt x="977" y="89"/>
                </a:lnTo>
                <a:lnTo>
                  <a:pt x="1117" y="46"/>
                </a:lnTo>
                <a:lnTo>
                  <a:pt x="1261" y="16"/>
                </a:lnTo>
                <a:lnTo>
                  <a:pt x="1412" y="0"/>
                </a:lnTo>
                <a:lnTo>
                  <a:pt x="1488" y="0"/>
                </a:lnTo>
                <a:close/>
              </a:path>
            </a:pathLst>
          </a:custGeom>
          <a:solidFill>
            <a:srgbClr val="edece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CustomShape 20"/>
          <p:cNvSpPr/>
          <p:nvPr/>
        </p:nvSpPr>
        <p:spPr>
          <a:xfrm>
            <a:off x="9437400" y="4115160"/>
            <a:ext cx="1188360" cy="1470600"/>
          </a:xfrm>
          <a:custGeom>
            <a:avLst/>
            <a:gdLst/>
            <a:ahLst/>
            <a:rect l="l" t="t" r="r" b="b"/>
            <a:pathLst>
              <a:path w="5352" h="6626">
                <a:moveTo>
                  <a:pt x="2615" y="5712"/>
                </a:moveTo>
                <a:lnTo>
                  <a:pt x="2539" y="5673"/>
                </a:lnTo>
                <a:lnTo>
                  <a:pt x="2393" y="5582"/>
                </a:lnTo>
                <a:lnTo>
                  <a:pt x="2285" y="5503"/>
                </a:lnTo>
                <a:lnTo>
                  <a:pt x="2172" y="5405"/>
                </a:lnTo>
                <a:lnTo>
                  <a:pt x="2053" y="5287"/>
                </a:lnTo>
                <a:lnTo>
                  <a:pt x="1937" y="5150"/>
                </a:lnTo>
                <a:lnTo>
                  <a:pt x="1824" y="4989"/>
                </a:lnTo>
                <a:lnTo>
                  <a:pt x="1770" y="4899"/>
                </a:lnTo>
                <a:lnTo>
                  <a:pt x="1732" y="4836"/>
                </a:lnTo>
                <a:lnTo>
                  <a:pt x="1647" y="4718"/>
                </a:lnTo>
                <a:lnTo>
                  <a:pt x="1554" y="4610"/>
                </a:lnTo>
                <a:lnTo>
                  <a:pt x="1454" y="4511"/>
                </a:lnTo>
                <a:lnTo>
                  <a:pt x="1348" y="4420"/>
                </a:lnTo>
                <a:lnTo>
                  <a:pt x="1238" y="4339"/>
                </a:lnTo>
                <a:lnTo>
                  <a:pt x="1126" y="4266"/>
                </a:lnTo>
                <a:lnTo>
                  <a:pt x="1014" y="4201"/>
                </a:lnTo>
                <a:lnTo>
                  <a:pt x="847" y="4118"/>
                </a:lnTo>
                <a:lnTo>
                  <a:pt x="636" y="4034"/>
                </a:lnTo>
                <a:lnTo>
                  <a:pt x="453" y="3975"/>
                </a:lnTo>
                <a:lnTo>
                  <a:pt x="309" y="3942"/>
                </a:lnTo>
                <a:lnTo>
                  <a:pt x="258" y="3933"/>
                </a:lnTo>
                <a:lnTo>
                  <a:pt x="234" y="3929"/>
                </a:lnTo>
                <a:lnTo>
                  <a:pt x="188" y="3912"/>
                </a:lnTo>
                <a:lnTo>
                  <a:pt x="145" y="3883"/>
                </a:lnTo>
                <a:lnTo>
                  <a:pt x="103" y="3844"/>
                </a:lnTo>
                <a:lnTo>
                  <a:pt x="66" y="3799"/>
                </a:lnTo>
                <a:lnTo>
                  <a:pt x="36" y="3748"/>
                </a:lnTo>
                <a:lnTo>
                  <a:pt x="14" y="3691"/>
                </a:lnTo>
                <a:lnTo>
                  <a:pt x="1" y="3634"/>
                </a:lnTo>
                <a:lnTo>
                  <a:pt x="0" y="3573"/>
                </a:lnTo>
                <a:lnTo>
                  <a:pt x="11" y="3514"/>
                </a:lnTo>
                <a:lnTo>
                  <a:pt x="37" y="3457"/>
                </a:lnTo>
                <a:lnTo>
                  <a:pt x="80" y="3402"/>
                </a:lnTo>
                <a:lnTo>
                  <a:pt x="141" y="3353"/>
                </a:lnTo>
                <a:lnTo>
                  <a:pt x="220" y="3311"/>
                </a:lnTo>
                <a:lnTo>
                  <a:pt x="321" y="3277"/>
                </a:lnTo>
                <a:lnTo>
                  <a:pt x="445" y="3251"/>
                </a:lnTo>
                <a:lnTo>
                  <a:pt x="517" y="3244"/>
                </a:lnTo>
                <a:lnTo>
                  <a:pt x="590" y="3238"/>
                </a:lnTo>
                <a:lnTo>
                  <a:pt x="733" y="3236"/>
                </a:lnTo>
                <a:lnTo>
                  <a:pt x="868" y="3247"/>
                </a:lnTo>
                <a:lnTo>
                  <a:pt x="996" y="3265"/>
                </a:lnTo>
                <a:lnTo>
                  <a:pt x="1117" y="3291"/>
                </a:lnTo>
                <a:lnTo>
                  <a:pt x="1230" y="3324"/>
                </a:lnTo>
                <a:lnTo>
                  <a:pt x="1385" y="3380"/>
                </a:lnTo>
                <a:lnTo>
                  <a:pt x="1559" y="3464"/>
                </a:lnTo>
                <a:lnTo>
                  <a:pt x="1695" y="3545"/>
                </a:lnTo>
                <a:lnTo>
                  <a:pt x="1824" y="3638"/>
                </a:lnTo>
                <a:lnTo>
                  <a:pt x="1842" y="3654"/>
                </a:lnTo>
                <a:lnTo>
                  <a:pt x="1842" y="491"/>
                </a:lnTo>
                <a:lnTo>
                  <a:pt x="1836" y="434"/>
                </a:lnTo>
                <a:lnTo>
                  <a:pt x="1839" y="334"/>
                </a:lnTo>
                <a:lnTo>
                  <a:pt x="1860" y="246"/>
                </a:lnTo>
                <a:lnTo>
                  <a:pt x="1896" y="171"/>
                </a:lnTo>
                <a:lnTo>
                  <a:pt x="1944" y="109"/>
                </a:lnTo>
                <a:lnTo>
                  <a:pt x="2002" y="60"/>
                </a:lnTo>
                <a:lnTo>
                  <a:pt x="2068" y="26"/>
                </a:lnTo>
                <a:lnTo>
                  <a:pt x="2138" y="5"/>
                </a:lnTo>
                <a:lnTo>
                  <a:pt x="2210" y="0"/>
                </a:lnTo>
                <a:lnTo>
                  <a:pt x="2284" y="8"/>
                </a:lnTo>
                <a:lnTo>
                  <a:pt x="2354" y="31"/>
                </a:lnTo>
                <a:lnTo>
                  <a:pt x="2419" y="69"/>
                </a:lnTo>
                <a:lnTo>
                  <a:pt x="2477" y="123"/>
                </a:lnTo>
                <a:lnTo>
                  <a:pt x="2523" y="193"/>
                </a:lnTo>
                <a:lnTo>
                  <a:pt x="2559" y="277"/>
                </a:lnTo>
                <a:lnTo>
                  <a:pt x="2578" y="378"/>
                </a:lnTo>
                <a:lnTo>
                  <a:pt x="2581" y="436"/>
                </a:lnTo>
                <a:lnTo>
                  <a:pt x="2611" y="2067"/>
                </a:lnTo>
                <a:lnTo>
                  <a:pt x="2654" y="2070"/>
                </a:lnTo>
                <a:lnTo>
                  <a:pt x="2654" y="1977"/>
                </a:lnTo>
                <a:lnTo>
                  <a:pt x="2655" y="1939"/>
                </a:lnTo>
                <a:lnTo>
                  <a:pt x="2673" y="1873"/>
                </a:lnTo>
                <a:lnTo>
                  <a:pt x="2704" y="1817"/>
                </a:lnTo>
                <a:lnTo>
                  <a:pt x="2751" y="1771"/>
                </a:lnTo>
                <a:lnTo>
                  <a:pt x="2805" y="1732"/>
                </a:lnTo>
                <a:lnTo>
                  <a:pt x="2869" y="1704"/>
                </a:lnTo>
                <a:lnTo>
                  <a:pt x="2939" y="1686"/>
                </a:lnTo>
                <a:lnTo>
                  <a:pt x="3011" y="1676"/>
                </a:lnTo>
                <a:lnTo>
                  <a:pt x="3085" y="1676"/>
                </a:lnTo>
                <a:lnTo>
                  <a:pt x="3158" y="1686"/>
                </a:lnTo>
                <a:lnTo>
                  <a:pt x="3227" y="1704"/>
                </a:lnTo>
                <a:lnTo>
                  <a:pt x="3291" y="1732"/>
                </a:lnTo>
                <a:lnTo>
                  <a:pt x="3347" y="1771"/>
                </a:lnTo>
                <a:lnTo>
                  <a:pt x="3391" y="1817"/>
                </a:lnTo>
                <a:lnTo>
                  <a:pt x="3425" y="1873"/>
                </a:lnTo>
                <a:lnTo>
                  <a:pt x="3442" y="1939"/>
                </a:lnTo>
                <a:lnTo>
                  <a:pt x="3443" y="1977"/>
                </a:lnTo>
                <a:lnTo>
                  <a:pt x="3443" y="1997"/>
                </a:lnTo>
                <a:lnTo>
                  <a:pt x="3453" y="1969"/>
                </a:lnTo>
                <a:lnTo>
                  <a:pt x="3485" y="1920"/>
                </a:lnTo>
                <a:lnTo>
                  <a:pt x="3527" y="1879"/>
                </a:lnTo>
                <a:lnTo>
                  <a:pt x="3577" y="1844"/>
                </a:lnTo>
                <a:lnTo>
                  <a:pt x="3636" y="1818"/>
                </a:lnTo>
                <a:lnTo>
                  <a:pt x="3700" y="1799"/>
                </a:lnTo>
                <a:lnTo>
                  <a:pt x="3766" y="1789"/>
                </a:lnTo>
                <a:lnTo>
                  <a:pt x="3834" y="1786"/>
                </a:lnTo>
                <a:lnTo>
                  <a:pt x="3901" y="1791"/>
                </a:lnTo>
                <a:lnTo>
                  <a:pt x="3968" y="1805"/>
                </a:lnTo>
                <a:lnTo>
                  <a:pt x="4029" y="1825"/>
                </a:lnTo>
                <a:lnTo>
                  <a:pt x="4086" y="1856"/>
                </a:lnTo>
                <a:lnTo>
                  <a:pt x="4135" y="1892"/>
                </a:lnTo>
                <a:lnTo>
                  <a:pt x="4173" y="1938"/>
                </a:lnTo>
                <a:lnTo>
                  <a:pt x="4201" y="1991"/>
                </a:lnTo>
                <a:lnTo>
                  <a:pt x="4217" y="2053"/>
                </a:lnTo>
                <a:lnTo>
                  <a:pt x="4218" y="2087"/>
                </a:lnTo>
                <a:lnTo>
                  <a:pt x="4218" y="2194"/>
                </a:lnTo>
                <a:lnTo>
                  <a:pt x="4221" y="2195"/>
                </a:lnTo>
                <a:lnTo>
                  <a:pt x="4233" y="2149"/>
                </a:lnTo>
                <a:lnTo>
                  <a:pt x="4270" y="2077"/>
                </a:lnTo>
                <a:lnTo>
                  <a:pt x="4319" y="2027"/>
                </a:lnTo>
                <a:lnTo>
                  <a:pt x="4379" y="1995"/>
                </a:lnTo>
                <a:lnTo>
                  <a:pt x="4449" y="1975"/>
                </a:lnTo>
                <a:lnTo>
                  <a:pt x="4522" y="1966"/>
                </a:lnTo>
                <a:lnTo>
                  <a:pt x="4637" y="1965"/>
                </a:lnTo>
                <a:lnTo>
                  <a:pt x="4712" y="1965"/>
                </a:lnTo>
                <a:lnTo>
                  <a:pt x="4744" y="1968"/>
                </a:lnTo>
                <a:lnTo>
                  <a:pt x="4801" y="1987"/>
                </a:lnTo>
                <a:lnTo>
                  <a:pt x="4858" y="2023"/>
                </a:lnTo>
                <a:lnTo>
                  <a:pt x="4909" y="2074"/>
                </a:lnTo>
                <a:lnTo>
                  <a:pt x="4957" y="2138"/>
                </a:lnTo>
                <a:lnTo>
                  <a:pt x="5002" y="2211"/>
                </a:lnTo>
                <a:lnTo>
                  <a:pt x="5064" y="2337"/>
                </a:lnTo>
                <a:lnTo>
                  <a:pt x="5134" y="2519"/>
                </a:lnTo>
                <a:lnTo>
                  <a:pt x="5190" y="2704"/>
                </a:lnTo>
                <a:lnTo>
                  <a:pt x="5255" y="2950"/>
                </a:lnTo>
                <a:lnTo>
                  <a:pt x="5281" y="3051"/>
                </a:lnTo>
                <a:lnTo>
                  <a:pt x="5297" y="3110"/>
                </a:lnTo>
                <a:lnTo>
                  <a:pt x="5321" y="3232"/>
                </a:lnTo>
                <a:lnTo>
                  <a:pt x="5344" y="3424"/>
                </a:lnTo>
                <a:lnTo>
                  <a:pt x="5352" y="3690"/>
                </a:lnTo>
                <a:lnTo>
                  <a:pt x="5340" y="3965"/>
                </a:lnTo>
                <a:lnTo>
                  <a:pt x="5298" y="4387"/>
                </a:lnTo>
                <a:lnTo>
                  <a:pt x="5225" y="4947"/>
                </a:lnTo>
                <a:lnTo>
                  <a:pt x="5196" y="5216"/>
                </a:lnTo>
                <a:lnTo>
                  <a:pt x="5144" y="5658"/>
                </a:lnTo>
                <a:lnTo>
                  <a:pt x="5144" y="6626"/>
                </a:lnTo>
                <a:lnTo>
                  <a:pt x="2615" y="6626"/>
                </a:lnTo>
                <a:lnTo>
                  <a:pt x="2615" y="5712"/>
                </a:lnTo>
                <a:close/>
              </a:path>
            </a:pathLst>
          </a:custGeom>
          <a:solidFill>
            <a:srgbClr val="fbca9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21"/>
          <p:cNvSpPr/>
          <p:nvPr/>
        </p:nvSpPr>
        <p:spPr>
          <a:xfrm>
            <a:off x="10449000" y="4551480"/>
            <a:ext cx="176760" cy="1034280"/>
          </a:xfrm>
          <a:custGeom>
            <a:avLst/>
            <a:gdLst/>
            <a:ahLst/>
            <a:rect l="l" t="t" r="r" b="b"/>
            <a:pathLst>
              <a:path w="798" h="4661">
                <a:moveTo>
                  <a:pt x="0" y="0"/>
                </a:moveTo>
                <a:lnTo>
                  <a:pt x="80" y="0"/>
                </a:lnTo>
                <a:lnTo>
                  <a:pt x="158" y="0"/>
                </a:lnTo>
                <a:lnTo>
                  <a:pt x="190" y="3"/>
                </a:lnTo>
                <a:lnTo>
                  <a:pt x="247" y="22"/>
                </a:lnTo>
                <a:lnTo>
                  <a:pt x="304" y="58"/>
                </a:lnTo>
                <a:lnTo>
                  <a:pt x="355" y="109"/>
                </a:lnTo>
                <a:lnTo>
                  <a:pt x="403" y="173"/>
                </a:lnTo>
                <a:lnTo>
                  <a:pt x="448" y="246"/>
                </a:lnTo>
                <a:lnTo>
                  <a:pt x="510" y="372"/>
                </a:lnTo>
                <a:lnTo>
                  <a:pt x="580" y="554"/>
                </a:lnTo>
                <a:lnTo>
                  <a:pt x="636" y="739"/>
                </a:lnTo>
                <a:lnTo>
                  <a:pt x="701" y="985"/>
                </a:lnTo>
                <a:lnTo>
                  <a:pt x="727" y="1086"/>
                </a:lnTo>
                <a:lnTo>
                  <a:pt x="743" y="1145"/>
                </a:lnTo>
                <a:lnTo>
                  <a:pt x="767" y="1267"/>
                </a:lnTo>
                <a:lnTo>
                  <a:pt x="790" y="1459"/>
                </a:lnTo>
                <a:lnTo>
                  <a:pt x="798" y="1725"/>
                </a:lnTo>
                <a:lnTo>
                  <a:pt x="786" y="2000"/>
                </a:lnTo>
                <a:lnTo>
                  <a:pt x="744" y="2422"/>
                </a:lnTo>
                <a:lnTo>
                  <a:pt x="671" y="2982"/>
                </a:lnTo>
                <a:lnTo>
                  <a:pt x="642" y="3251"/>
                </a:lnTo>
                <a:lnTo>
                  <a:pt x="590" y="3693"/>
                </a:lnTo>
                <a:lnTo>
                  <a:pt x="590" y="4661"/>
                </a:lnTo>
                <a:lnTo>
                  <a:pt x="439" y="4661"/>
                </a:lnTo>
                <a:lnTo>
                  <a:pt x="439" y="3693"/>
                </a:lnTo>
                <a:lnTo>
                  <a:pt x="491" y="3251"/>
                </a:lnTo>
                <a:lnTo>
                  <a:pt x="520" y="2982"/>
                </a:lnTo>
                <a:lnTo>
                  <a:pt x="593" y="2422"/>
                </a:lnTo>
                <a:lnTo>
                  <a:pt x="635" y="2000"/>
                </a:lnTo>
                <a:lnTo>
                  <a:pt x="646" y="1725"/>
                </a:lnTo>
                <a:lnTo>
                  <a:pt x="639" y="1459"/>
                </a:lnTo>
                <a:lnTo>
                  <a:pt x="616" y="1267"/>
                </a:lnTo>
                <a:lnTo>
                  <a:pt x="592" y="1145"/>
                </a:lnTo>
                <a:lnTo>
                  <a:pt x="576" y="1086"/>
                </a:lnTo>
                <a:lnTo>
                  <a:pt x="551" y="985"/>
                </a:lnTo>
                <a:lnTo>
                  <a:pt x="487" y="739"/>
                </a:lnTo>
                <a:lnTo>
                  <a:pt x="429" y="554"/>
                </a:lnTo>
                <a:lnTo>
                  <a:pt x="358" y="372"/>
                </a:lnTo>
                <a:lnTo>
                  <a:pt x="296" y="246"/>
                </a:lnTo>
                <a:lnTo>
                  <a:pt x="252" y="173"/>
                </a:lnTo>
                <a:lnTo>
                  <a:pt x="204" y="109"/>
                </a:lnTo>
                <a:lnTo>
                  <a:pt x="152" y="58"/>
                </a:lnTo>
                <a:lnTo>
                  <a:pt x="96" y="22"/>
                </a:lnTo>
                <a:lnTo>
                  <a:pt x="39" y="3"/>
                </a:lnTo>
                <a:lnTo>
                  <a:pt x="7" y="0"/>
                </a:lnTo>
                <a:lnTo>
                  <a:pt x="0" y="0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7" name="CustomShape 22"/>
          <p:cNvSpPr/>
          <p:nvPr/>
        </p:nvSpPr>
        <p:spPr>
          <a:xfrm>
            <a:off x="10097640" y="4486680"/>
            <a:ext cx="104400" cy="70920"/>
          </a:xfrm>
          <a:custGeom>
            <a:avLst/>
            <a:gdLst/>
            <a:ahLst/>
            <a:rect l="l" t="t" r="r" b="b"/>
            <a:pathLst>
              <a:path w="471" h="321">
                <a:moveTo>
                  <a:pt x="0" y="4"/>
                </a:moveTo>
                <a:lnTo>
                  <a:pt x="46" y="0"/>
                </a:lnTo>
                <a:lnTo>
                  <a:pt x="129" y="0"/>
                </a:lnTo>
                <a:lnTo>
                  <a:pt x="198" y="8"/>
                </a:lnTo>
                <a:lnTo>
                  <a:pt x="258" y="23"/>
                </a:lnTo>
                <a:lnTo>
                  <a:pt x="309" y="44"/>
                </a:lnTo>
                <a:lnTo>
                  <a:pt x="350" y="69"/>
                </a:lnTo>
                <a:lnTo>
                  <a:pt x="399" y="112"/>
                </a:lnTo>
                <a:lnTo>
                  <a:pt x="441" y="175"/>
                </a:lnTo>
                <a:lnTo>
                  <a:pt x="463" y="234"/>
                </a:lnTo>
                <a:lnTo>
                  <a:pt x="471" y="302"/>
                </a:lnTo>
                <a:lnTo>
                  <a:pt x="471" y="311"/>
                </a:lnTo>
                <a:lnTo>
                  <a:pt x="320" y="321"/>
                </a:lnTo>
                <a:lnTo>
                  <a:pt x="320" y="301"/>
                </a:lnTo>
                <a:lnTo>
                  <a:pt x="319" y="267"/>
                </a:lnTo>
                <a:lnTo>
                  <a:pt x="306" y="210"/>
                </a:lnTo>
                <a:lnTo>
                  <a:pt x="280" y="158"/>
                </a:lnTo>
                <a:lnTo>
                  <a:pt x="245" y="113"/>
                </a:lnTo>
                <a:lnTo>
                  <a:pt x="201" y="77"/>
                </a:lnTo>
                <a:lnTo>
                  <a:pt x="150" y="47"/>
                </a:lnTo>
                <a:lnTo>
                  <a:pt x="94" y="24"/>
                </a:lnTo>
                <a:lnTo>
                  <a:pt x="32" y="8"/>
                </a:lnTo>
                <a:lnTo>
                  <a:pt x="0" y="4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23"/>
          <p:cNvSpPr/>
          <p:nvPr/>
        </p:nvSpPr>
        <p:spPr>
          <a:xfrm>
            <a:off x="9910440" y="4115160"/>
            <a:ext cx="106920" cy="458640"/>
          </a:xfrm>
          <a:custGeom>
            <a:avLst/>
            <a:gdLst/>
            <a:ahLst/>
            <a:rect l="l" t="t" r="r" b="b"/>
            <a:pathLst>
              <a:path w="481" h="2066">
                <a:moveTo>
                  <a:pt x="0" y="7"/>
                </a:moveTo>
                <a:lnTo>
                  <a:pt x="39" y="0"/>
                </a:lnTo>
                <a:lnTo>
                  <a:pt x="118" y="0"/>
                </a:lnTo>
                <a:lnTo>
                  <a:pt x="194" y="19"/>
                </a:lnTo>
                <a:lnTo>
                  <a:pt x="266" y="53"/>
                </a:lnTo>
                <a:lnTo>
                  <a:pt x="331" y="105"/>
                </a:lnTo>
                <a:lnTo>
                  <a:pt x="386" y="176"/>
                </a:lnTo>
                <a:lnTo>
                  <a:pt x="425" y="265"/>
                </a:lnTo>
                <a:lnTo>
                  <a:pt x="448" y="373"/>
                </a:lnTo>
                <a:lnTo>
                  <a:pt x="451" y="435"/>
                </a:lnTo>
                <a:lnTo>
                  <a:pt x="481" y="2066"/>
                </a:lnTo>
                <a:lnTo>
                  <a:pt x="330" y="2066"/>
                </a:lnTo>
                <a:lnTo>
                  <a:pt x="299" y="435"/>
                </a:lnTo>
                <a:lnTo>
                  <a:pt x="298" y="387"/>
                </a:lnTo>
                <a:lnTo>
                  <a:pt x="284" y="302"/>
                </a:lnTo>
                <a:lnTo>
                  <a:pt x="260" y="228"/>
                </a:lnTo>
                <a:lnTo>
                  <a:pt x="226" y="164"/>
                </a:lnTo>
                <a:lnTo>
                  <a:pt x="186" y="111"/>
                </a:lnTo>
                <a:lnTo>
                  <a:pt x="138" y="69"/>
                </a:lnTo>
                <a:lnTo>
                  <a:pt x="85" y="36"/>
                </a:lnTo>
                <a:lnTo>
                  <a:pt x="29" y="14"/>
                </a:lnTo>
                <a:lnTo>
                  <a:pt x="0" y="7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9" name="CustomShape 24"/>
          <p:cNvSpPr/>
          <p:nvPr/>
        </p:nvSpPr>
        <p:spPr>
          <a:xfrm>
            <a:off x="9571320" y="4833360"/>
            <a:ext cx="274680" cy="92880"/>
          </a:xfrm>
          <a:custGeom>
            <a:avLst/>
            <a:gdLst/>
            <a:ahLst/>
            <a:rect l="l" t="t" r="r" b="b"/>
            <a:pathLst>
              <a:path w="1240" h="418">
                <a:moveTo>
                  <a:pt x="0" y="2"/>
                </a:moveTo>
                <a:lnTo>
                  <a:pt x="93" y="0"/>
                </a:lnTo>
                <a:lnTo>
                  <a:pt x="278" y="12"/>
                </a:lnTo>
                <a:lnTo>
                  <a:pt x="455" y="42"/>
                </a:lnTo>
                <a:lnTo>
                  <a:pt x="625" y="87"/>
                </a:lnTo>
                <a:lnTo>
                  <a:pt x="785" y="144"/>
                </a:lnTo>
                <a:lnTo>
                  <a:pt x="933" y="214"/>
                </a:lnTo>
                <a:lnTo>
                  <a:pt x="1068" y="291"/>
                </a:lnTo>
                <a:lnTo>
                  <a:pt x="1188" y="375"/>
                </a:lnTo>
                <a:lnTo>
                  <a:pt x="1240" y="418"/>
                </a:lnTo>
                <a:lnTo>
                  <a:pt x="1089" y="418"/>
                </a:lnTo>
                <a:lnTo>
                  <a:pt x="1076" y="405"/>
                </a:lnTo>
                <a:lnTo>
                  <a:pt x="970" y="327"/>
                </a:lnTo>
                <a:lnTo>
                  <a:pt x="860" y="258"/>
                </a:lnTo>
                <a:lnTo>
                  <a:pt x="717" y="183"/>
                </a:lnTo>
                <a:lnTo>
                  <a:pt x="546" y="110"/>
                </a:lnTo>
                <a:lnTo>
                  <a:pt x="347" y="49"/>
                </a:lnTo>
                <a:lnTo>
                  <a:pt x="180" y="19"/>
                </a:lnTo>
                <a:lnTo>
                  <a:pt x="62" y="5"/>
                </a:lnTo>
                <a:lnTo>
                  <a:pt x="0" y="2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" name="CustomShape 25"/>
          <p:cNvSpPr/>
          <p:nvPr/>
        </p:nvSpPr>
        <p:spPr>
          <a:xfrm>
            <a:off x="9978480" y="5410800"/>
            <a:ext cx="641160" cy="248040"/>
          </a:xfrm>
          <a:prstGeom prst="rect">
            <a:avLst/>
          </a:prstGeom>
          <a:solidFill>
            <a:srgbClr val="fafbfb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CustomShape 26"/>
          <p:cNvSpPr/>
          <p:nvPr/>
        </p:nvSpPr>
        <p:spPr>
          <a:xfrm>
            <a:off x="9928440" y="5576760"/>
            <a:ext cx="741240" cy="442800"/>
          </a:xfrm>
          <a:prstGeom prst="rect">
            <a:avLst/>
          </a:prstGeom>
          <a:solidFill>
            <a:srgbClr val="60576b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27"/>
          <p:cNvSpPr/>
          <p:nvPr/>
        </p:nvSpPr>
        <p:spPr>
          <a:xfrm>
            <a:off x="10278360" y="4511520"/>
            <a:ext cx="97560" cy="92880"/>
          </a:xfrm>
          <a:custGeom>
            <a:avLst/>
            <a:gdLst/>
            <a:ahLst/>
            <a:rect l="l" t="t" r="r" b="b"/>
            <a:pathLst>
              <a:path w="439" h="419">
                <a:moveTo>
                  <a:pt x="0" y="2"/>
                </a:moveTo>
                <a:lnTo>
                  <a:pt x="48" y="0"/>
                </a:lnTo>
                <a:lnTo>
                  <a:pt x="131" y="6"/>
                </a:lnTo>
                <a:lnTo>
                  <a:pt x="203" y="21"/>
                </a:lnTo>
                <a:lnTo>
                  <a:pt x="262" y="42"/>
                </a:lnTo>
                <a:lnTo>
                  <a:pt x="311" y="71"/>
                </a:lnTo>
                <a:lnTo>
                  <a:pt x="350" y="104"/>
                </a:lnTo>
                <a:lnTo>
                  <a:pt x="382" y="140"/>
                </a:lnTo>
                <a:lnTo>
                  <a:pt x="405" y="179"/>
                </a:lnTo>
                <a:lnTo>
                  <a:pt x="428" y="240"/>
                </a:lnTo>
                <a:lnTo>
                  <a:pt x="439" y="314"/>
                </a:lnTo>
                <a:lnTo>
                  <a:pt x="438" y="398"/>
                </a:lnTo>
                <a:lnTo>
                  <a:pt x="435" y="409"/>
                </a:lnTo>
                <a:lnTo>
                  <a:pt x="284" y="419"/>
                </a:lnTo>
                <a:lnTo>
                  <a:pt x="284" y="398"/>
                </a:lnTo>
                <a:lnTo>
                  <a:pt x="282" y="365"/>
                </a:lnTo>
                <a:lnTo>
                  <a:pt x="272" y="299"/>
                </a:lnTo>
                <a:lnTo>
                  <a:pt x="252" y="234"/>
                </a:lnTo>
                <a:lnTo>
                  <a:pt x="223" y="172"/>
                </a:lnTo>
                <a:lnTo>
                  <a:pt x="186" y="116"/>
                </a:lnTo>
                <a:lnTo>
                  <a:pt x="141" y="68"/>
                </a:lnTo>
                <a:lnTo>
                  <a:pt x="89" y="31"/>
                </a:lnTo>
                <a:lnTo>
                  <a:pt x="32" y="8"/>
                </a:lnTo>
                <a:lnTo>
                  <a:pt x="0" y="2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3" name="CustomShape 28"/>
          <p:cNvSpPr/>
          <p:nvPr/>
        </p:nvSpPr>
        <p:spPr>
          <a:xfrm>
            <a:off x="9739440" y="4032360"/>
            <a:ext cx="386640" cy="192960"/>
          </a:xfrm>
          <a:custGeom>
            <a:avLst/>
            <a:gdLst/>
            <a:ahLst/>
            <a:rect l="l" t="t" r="r" b="b"/>
            <a:pathLst>
              <a:path w="1743" h="871">
                <a:moveTo>
                  <a:pt x="0" y="871"/>
                </a:moveTo>
                <a:lnTo>
                  <a:pt x="0" y="827"/>
                </a:lnTo>
                <a:lnTo>
                  <a:pt x="8" y="739"/>
                </a:lnTo>
                <a:lnTo>
                  <a:pt x="26" y="654"/>
                </a:lnTo>
                <a:lnTo>
                  <a:pt x="52" y="572"/>
                </a:lnTo>
                <a:lnTo>
                  <a:pt x="85" y="493"/>
                </a:lnTo>
                <a:lnTo>
                  <a:pt x="125" y="419"/>
                </a:lnTo>
                <a:lnTo>
                  <a:pt x="173" y="350"/>
                </a:lnTo>
                <a:lnTo>
                  <a:pt x="226" y="285"/>
                </a:lnTo>
                <a:lnTo>
                  <a:pt x="255" y="255"/>
                </a:lnTo>
                <a:lnTo>
                  <a:pt x="285" y="226"/>
                </a:lnTo>
                <a:lnTo>
                  <a:pt x="350" y="173"/>
                </a:lnTo>
                <a:lnTo>
                  <a:pt x="419" y="125"/>
                </a:lnTo>
                <a:lnTo>
                  <a:pt x="492" y="85"/>
                </a:lnTo>
                <a:lnTo>
                  <a:pt x="572" y="52"/>
                </a:lnTo>
                <a:lnTo>
                  <a:pt x="654" y="26"/>
                </a:lnTo>
                <a:lnTo>
                  <a:pt x="739" y="9"/>
                </a:lnTo>
                <a:lnTo>
                  <a:pt x="827" y="0"/>
                </a:lnTo>
                <a:lnTo>
                  <a:pt x="871" y="0"/>
                </a:lnTo>
                <a:lnTo>
                  <a:pt x="916" y="0"/>
                </a:lnTo>
                <a:lnTo>
                  <a:pt x="1004" y="9"/>
                </a:lnTo>
                <a:lnTo>
                  <a:pt x="1089" y="26"/>
                </a:lnTo>
                <a:lnTo>
                  <a:pt x="1171" y="52"/>
                </a:lnTo>
                <a:lnTo>
                  <a:pt x="1250" y="85"/>
                </a:lnTo>
                <a:lnTo>
                  <a:pt x="1323" y="125"/>
                </a:lnTo>
                <a:lnTo>
                  <a:pt x="1393" y="173"/>
                </a:lnTo>
                <a:lnTo>
                  <a:pt x="1457" y="226"/>
                </a:lnTo>
                <a:lnTo>
                  <a:pt x="1488" y="255"/>
                </a:lnTo>
                <a:lnTo>
                  <a:pt x="1516" y="285"/>
                </a:lnTo>
                <a:lnTo>
                  <a:pt x="1570" y="350"/>
                </a:lnTo>
                <a:lnTo>
                  <a:pt x="1617" y="419"/>
                </a:lnTo>
                <a:lnTo>
                  <a:pt x="1658" y="493"/>
                </a:lnTo>
                <a:lnTo>
                  <a:pt x="1691" y="572"/>
                </a:lnTo>
                <a:lnTo>
                  <a:pt x="1717" y="654"/>
                </a:lnTo>
                <a:lnTo>
                  <a:pt x="1734" y="739"/>
                </a:lnTo>
                <a:lnTo>
                  <a:pt x="1743" y="827"/>
                </a:lnTo>
                <a:lnTo>
                  <a:pt x="1743" y="871"/>
                </a:lnTo>
                <a:lnTo>
                  <a:pt x="1557" y="871"/>
                </a:lnTo>
                <a:lnTo>
                  <a:pt x="1557" y="835"/>
                </a:lnTo>
                <a:lnTo>
                  <a:pt x="1550" y="766"/>
                </a:lnTo>
                <a:lnTo>
                  <a:pt x="1528" y="667"/>
                </a:lnTo>
                <a:lnTo>
                  <a:pt x="1475" y="544"/>
                </a:lnTo>
                <a:lnTo>
                  <a:pt x="1401" y="435"/>
                </a:lnTo>
                <a:lnTo>
                  <a:pt x="1357" y="386"/>
                </a:lnTo>
                <a:lnTo>
                  <a:pt x="1308" y="341"/>
                </a:lnTo>
                <a:lnTo>
                  <a:pt x="1198" y="268"/>
                </a:lnTo>
                <a:lnTo>
                  <a:pt x="1076" y="215"/>
                </a:lnTo>
                <a:lnTo>
                  <a:pt x="976" y="193"/>
                </a:lnTo>
                <a:lnTo>
                  <a:pt x="907" y="186"/>
                </a:lnTo>
                <a:lnTo>
                  <a:pt x="871" y="186"/>
                </a:lnTo>
                <a:lnTo>
                  <a:pt x="835" y="186"/>
                </a:lnTo>
                <a:lnTo>
                  <a:pt x="766" y="193"/>
                </a:lnTo>
                <a:lnTo>
                  <a:pt x="667" y="215"/>
                </a:lnTo>
                <a:lnTo>
                  <a:pt x="544" y="268"/>
                </a:lnTo>
                <a:lnTo>
                  <a:pt x="435" y="341"/>
                </a:lnTo>
                <a:lnTo>
                  <a:pt x="386" y="386"/>
                </a:lnTo>
                <a:lnTo>
                  <a:pt x="341" y="435"/>
                </a:lnTo>
                <a:lnTo>
                  <a:pt x="268" y="544"/>
                </a:lnTo>
                <a:lnTo>
                  <a:pt x="214" y="667"/>
                </a:lnTo>
                <a:lnTo>
                  <a:pt x="193" y="766"/>
                </a:lnTo>
                <a:lnTo>
                  <a:pt x="186" y="835"/>
                </a:lnTo>
                <a:lnTo>
                  <a:pt x="186" y="871"/>
                </a:lnTo>
                <a:lnTo>
                  <a:pt x="0" y="871"/>
                </a:lnTo>
                <a:close/>
              </a:path>
            </a:pathLst>
          </a:custGeom>
          <a:solidFill>
            <a:srgbClr val="edece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4" name="CustomShape 29"/>
          <p:cNvSpPr/>
          <p:nvPr/>
        </p:nvSpPr>
        <p:spPr>
          <a:xfrm>
            <a:off x="9804240" y="6150240"/>
            <a:ext cx="2387160" cy="70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ffffff"/>
                </a:solidFill>
                <a:latin typeface="맑은 고딕"/>
              </a:rPr>
              <a:t>201510896 </a:t>
            </a:r>
            <a:r>
              <a:rPr b="1" lang="en-US" sz="2000" spc="-1" strike="noStrike">
                <a:solidFill>
                  <a:srgbClr val="ffffff"/>
                </a:solidFill>
                <a:latin typeface="맑은 고딕"/>
              </a:rPr>
              <a:t>배규희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ffffff"/>
                </a:solidFill>
                <a:latin typeface="맑은 고딕"/>
              </a:rPr>
              <a:t>201510896 </a:t>
            </a:r>
            <a:r>
              <a:rPr b="1" lang="en-US" sz="2000" spc="-1" strike="noStrike">
                <a:solidFill>
                  <a:srgbClr val="ffffff"/>
                </a:solidFill>
                <a:latin typeface="맑은 고딕"/>
              </a:rPr>
              <a:t>박종건</a:t>
            </a:r>
            <a:endParaRPr b="0" lang="en-US" sz="2000" spc="-1" strike="noStrike">
              <a:latin typeface="굴림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 rot="5400000">
            <a:off x="2295720" y="-384120"/>
            <a:ext cx="7600680" cy="4063680"/>
          </a:xfrm>
          <a:prstGeom prst="parallelogram">
            <a:avLst>
              <a:gd name="adj" fmla="val 45625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35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6" name="CustomShape 2"/>
          <p:cNvSpPr/>
          <p:nvPr/>
        </p:nvSpPr>
        <p:spPr>
          <a:xfrm flipH="1" rot="16200000">
            <a:off x="-1768320" y="-383760"/>
            <a:ext cx="7600680" cy="4063680"/>
          </a:xfrm>
          <a:prstGeom prst="parallelogram">
            <a:avLst>
              <a:gd name="adj" fmla="val 45625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7" name="CustomShape 3"/>
          <p:cNvSpPr/>
          <p:nvPr/>
        </p:nvSpPr>
        <p:spPr>
          <a:xfrm flipH="1" rot="16200000">
            <a:off x="6359400" y="-383760"/>
            <a:ext cx="7600680" cy="4063680"/>
          </a:xfrm>
          <a:prstGeom prst="parallelogram">
            <a:avLst>
              <a:gd name="adj" fmla="val 4562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8" name="CustomShape 4"/>
          <p:cNvSpPr/>
          <p:nvPr/>
        </p:nvSpPr>
        <p:spPr>
          <a:xfrm>
            <a:off x="-9360" y="3581280"/>
            <a:ext cx="8124480" cy="3285720"/>
          </a:xfrm>
          <a:custGeom>
            <a:avLst/>
            <a:gdLst/>
            <a:ahLst/>
            <a:rect l="l" t="t" r="r" b="b"/>
            <a:pathLst>
              <a:path w="8124825" h="3286125">
                <a:moveTo>
                  <a:pt x="8124825" y="1866900"/>
                </a:moveTo>
                <a:lnTo>
                  <a:pt x="5400675" y="3276600"/>
                </a:lnTo>
                <a:lnTo>
                  <a:pt x="0" y="3286125"/>
                </a:lnTo>
                <a:lnTo>
                  <a:pt x="9525" y="1866900"/>
                </a:lnTo>
                <a:lnTo>
                  <a:pt x="4067175" y="0"/>
                </a:lnTo>
                <a:lnTo>
                  <a:pt x="8124825" y="1866900"/>
                </a:ln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alpha val="37000"/>
                </a:schemeClr>
              </a:gs>
              <a:gs pos="50000">
                <a:schemeClr val="bg1">
                  <a:shade val="67500"/>
                  <a:satMod val="115000"/>
                  <a:alpha val="62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8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9" name="CustomShape 5"/>
          <p:cNvSpPr/>
          <p:nvPr/>
        </p:nvSpPr>
        <p:spPr>
          <a:xfrm>
            <a:off x="1144800" y="792360"/>
            <a:ext cx="2747160" cy="1369800"/>
          </a:xfrm>
          <a:prstGeom prst="rect">
            <a:avLst/>
          </a:prstGeom>
          <a:noFill/>
          <a:ln>
            <a:noFill/>
          </a:ln>
          <a:scene3d>
            <a:camera prst="isometricRightUp">
              <a:rot lat="1500002" lon="18899995" rev="0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1 /</a:t>
            </a:r>
            <a:endParaRPr b="0" lang="en-US" sz="2400" spc="-1" strike="noStrike">
              <a:latin typeface="굴림"/>
            </a:endParaRPr>
          </a:p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기업소개</a:t>
            </a:r>
            <a:endParaRPr b="0" lang="en-US" sz="2400" spc="-1" strike="noStrike">
              <a:latin typeface="굴림"/>
            </a:endParaRPr>
          </a:p>
          <a:p>
            <a:pPr algn="r">
              <a:lnSpc>
                <a:spcPct val="150000"/>
              </a:lnSpc>
            </a:pPr>
            <a:endParaRPr b="0" lang="en-US" sz="2400" spc="-1" strike="noStrike">
              <a:latin typeface="굴림"/>
            </a:endParaRPr>
          </a:p>
        </p:txBody>
      </p:sp>
      <p:sp>
        <p:nvSpPr>
          <p:cNvPr id="80" name="CustomShape 6"/>
          <p:cNvSpPr/>
          <p:nvPr/>
        </p:nvSpPr>
        <p:spPr>
          <a:xfrm>
            <a:off x="3949560" y="792360"/>
            <a:ext cx="2747160" cy="1004760"/>
          </a:xfrm>
          <a:prstGeom prst="rect">
            <a:avLst/>
          </a:prstGeom>
          <a:noFill/>
          <a:ln>
            <a:noFill/>
          </a:ln>
          <a:scene3d>
            <a:camera prst="isometricOffAxis2Left">
              <a:rot lat="1312763" lon="2824074" rev="82981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2 / </a:t>
            </a:r>
            <a:endParaRPr b="0" lang="en-US" sz="2400" spc="-1" strike="noStrike">
              <a:latin typeface="굴림"/>
            </a:endParaRPr>
          </a:p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최근뉴스</a:t>
            </a:r>
            <a:endParaRPr b="0" lang="en-US" sz="2400" spc="-1" strike="noStrike">
              <a:latin typeface="굴림"/>
            </a:endParaRPr>
          </a:p>
        </p:txBody>
      </p:sp>
      <p:sp>
        <p:nvSpPr>
          <p:cNvPr id="81" name="CustomShape 7"/>
          <p:cNvSpPr/>
          <p:nvPr/>
        </p:nvSpPr>
        <p:spPr>
          <a:xfrm>
            <a:off x="8038800" y="1392120"/>
            <a:ext cx="2747160" cy="1004760"/>
          </a:xfrm>
          <a:prstGeom prst="rect">
            <a:avLst/>
          </a:prstGeom>
          <a:noFill/>
          <a:ln>
            <a:noFill/>
          </a:ln>
          <a:scene3d>
            <a:camera prst="isometricRightUp">
              <a:rot lat="1500002" lon="18899995" rev="0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3/</a:t>
            </a:r>
            <a:r>
              <a:rPr b="1" lang="en-US" sz="1600" spc="-1" strike="noStrike">
                <a:solidFill>
                  <a:srgbClr val="ffffff"/>
                </a:solidFill>
                <a:latin typeface="맑은 고딕"/>
              </a:rPr>
              <a:t> </a:t>
            </a:r>
            <a:endParaRPr b="0" lang="en-US" sz="1600" spc="-1" strike="noStrike">
              <a:latin typeface="굴림"/>
            </a:endParaRPr>
          </a:p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재무상태</a:t>
            </a:r>
            <a:endParaRPr b="0" lang="en-US" sz="2400" spc="-1" strike="noStrike">
              <a:latin typeface="굴림"/>
            </a:endParaRPr>
          </a:p>
        </p:txBody>
      </p:sp>
      <p:pic>
        <p:nvPicPr>
          <p:cNvPr id="82" name="그림 12" descr=""/>
          <p:cNvPicPr/>
          <p:nvPr/>
        </p:nvPicPr>
        <p:blipFill>
          <a:blip r:embed="rId1"/>
          <a:srcRect l="36821" t="0" r="35901" b="0"/>
          <a:stretch/>
        </p:blipFill>
        <p:spPr>
          <a:xfrm>
            <a:off x="5252400" y="2999520"/>
            <a:ext cx="798840" cy="2929320"/>
          </a:xfrm>
          <a:prstGeom prst="rect">
            <a:avLst/>
          </a:prstGeom>
          <a:ln>
            <a:noFill/>
          </a:ln>
          <a:effectLst>
            <a:outerShdw algn="bl" blurRad="76200" dir="18900000" kx="-1200000" rotWithShape="0" sy="23000">
              <a:srgbClr val="000000">
                <a:alpha val="20000"/>
              </a:srgbClr>
            </a:outerShdw>
          </a:effectLst>
        </p:spPr>
      </p:pic>
    </p:spTree>
  </p:cSld>
  <p:transition spd="slow">
    <p:pull dir="r"/>
  </p:transition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 rot="5400000">
            <a:off x="-1767960" y="-384120"/>
            <a:ext cx="7600680" cy="4063680"/>
          </a:xfrm>
          <a:prstGeom prst="parallelogram">
            <a:avLst>
              <a:gd name="adj" fmla="val 45625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35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4" name="CustomShape 2"/>
          <p:cNvSpPr/>
          <p:nvPr/>
        </p:nvSpPr>
        <p:spPr>
          <a:xfrm flipH="1" rot="16200000">
            <a:off x="2298600" y="-387000"/>
            <a:ext cx="7600680" cy="4070160"/>
          </a:xfrm>
          <a:prstGeom prst="parallelogram">
            <a:avLst>
              <a:gd name="adj" fmla="val 4562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5" name="CustomShape 3"/>
          <p:cNvSpPr/>
          <p:nvPr/>
        </p:nvSpPr>
        <p:spPr>
          <a:xfrm>
            <a:off x="-4073400" y="3581280"/>
            <a:ext cx="8124480" cy="3285720"/>
          </a:xfrm>
          <a:custGeom>
            <a:avLst/>
            <a:gdLst/>
            <a:ahLst/>
            <a:rect l="l" t="t" r="r" b="b"/>
            <a:pathLst>
              <a:path w="8124825" h="3286125">
                <a:moveTo>
                  <a:pt x="8124825" y="1866900"/>
                </a:moveTo>
                <a:lnTo>
                  <a:pt x="5400675" y="3276600"/>
                </a:lnTo>
                <a:lnTo>
                  <a:pt x="0" y="3286125"/>
                </a:lnTo>
                <a:lnTo>
                  <a:pt x="9525" y="1866900"/>
                </a:lnTo>
                <a:lnTo>
                  <a:pt x="4067175" y="0"/>
                </a:lnTo>
                <a:lnTo>
                  <a:pt x="8124825" y="1866900"/>
                </a:ln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alpha val="37000"/>
                </a:schemeClr>
              </a:gs>
              <a:gs pos="50000">
                <a:schemeClr val="bg1">
                  <a:shade val="67500"/>
                  <a:satMod val="115000"/>
                  <a:alpha val="62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8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6" name="CustomShape 4"/>
          <p:cNvSpPr/>
          <p:nvPr/>
        </p:nvSpPr>
        <p:spPr>
          <a:xfrm>
            <a:off x="-114480" y="792360"/>
            <a:ext cx="2747160" cy="1004760"/>
          </a:xfrm>
          <a:prstGeom prst="rect">
            <a:avLst/>
          </a:prstGeom>
          <a:noFill/>
          <a:ln>
            <a:noFill/>
          </a:ln>
          <a:scene3d>
            <a:camera prst="isometricOffAxis2Left">
              <a:rot lat="1312763" lon="2824074" rev="82981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4 / </a:t>
            </a:r>
            <a:endParaRPr b="0" lang="en-US" sz="2400" spc="-1" strike="noStrike">
              <a:latin typeface="굴림"/>
            </a:endParaRPr>
          </a:p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수익성분석</a:t>
            </a:r>
            <a:endParaRPr b="0" lang="en-US" sz="2400" spc="-1" strike="noStrike">
              <a:latin typeface="굴림"/>
            </a:endParaRPr>
          </a:p>
        </p:txBody>
      </p:sp>
      <p:sp>
        <p:nvSpPr>
          <p:cNvPr id="87" name="CustomShape 5"/>
          <p:cNvSpPr/>
          <p:nvPr/>
        </p:nvSpPr>
        <p:spPr>
          <a:xfrm>
            <a:off x="3974760" y="1392120"/>
            <a:ext cx="2747160" cy="1004760"/>
          </a:xfrm>
          <a:prstGeom prst="rect">
            <a:avLst/>
          </a:prstGeom>
          <a:noFill/>
          <a:ln>
            <a:noFill/>
          </a:ln>
          <a:scene3d>
            <a:camera prst="isometricRightUp">
              <a:rot lat="1500002" lon="18899995" rev="0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5 /</a:t>
            </a:r>
            <a:endParaRPr b="0" lang="en-US" sz="2400" spc="-1" strike="noStrike">
              <a:latin typeface="굴림"/>
            </a:endParaRPr>
          </a:p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성장성분석</a:t>
            </a:r>
            <a:endParaRPr b="0" lang="en-US" sz="2400" spc="-1" strike="noStrike">
              <a:latin typeface="굴림"/>
            </a:endParaRPr>
          </a:p>
        </p:txBody>
      </p:sp>
      <p:sp>
        <p:nvSpPr>
          <p:cNvPr id="88" name="CustomShape 6"/>
          <p:cNvSpPr/>
          <p:nvPr/>
        </p:nvSpPr>
        <p:spPr>
          <a:xfrm rot="5400000">
            <a:off x="6365880" y="-384120"/>
            <a:ext cx="7600680" cy="4063680"/>
          </a:xfrm>
          <a:prstGeom prst="parallelogram">
            <a:avLst>
              <a:gd name="adj" fmla="val 45625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35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CustomShape 7"/>
          <p:cNvSpPr/>
          <p:nvPr/>
        </p:nvSpPr>
        <p:spPr>
          <a:xfrm>
            <a:off x="8019720" y="792360"/>
            <a:ext cx="2747160" cy="1369800"/>
          </a:xfrm>
          <a:prstGeom prst="rect">
            <a:avLst/>
          </a:prstGeom>
          <a:noFill/>
          <a:ln>
            <a:noFill/>
          </a:ln>
          <a:scene3d>
            <a:camera prst="isometricOffAxis2Left">
              <a:rot lat="1312763" lon="2824074" rev="82981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6 /</a:t>
            </a:r>
            <a:endParaRPr b="0" lang="en-US" sz="2400" spc="-1" strike="noStrike">
              <a:latin typeface="굴림"/>
            </a:endParaRPr>
          </a:p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유동성분석</a:t>
            </a:r>
            <a:endParaRPr b="0" lang="en-US" sz="2400" spc="-1" strike="noStrike">
              <a:latin typeface="굴림"/>
            </a:endParaRPr>
          </a:p>
          <a:p>
            <a:pPr>
              <a:lnSpc>
                <a:spcPct val="150000"/>
              </a:lnSpc>
            </a:pPr>
            <a:endParaRPr b="0" lang="en-US" sz="2400" spc="-1" strike="noStrike">
              <a:latin typeface="굴림"/>
            </a:endParaRPr>
          </a:p>
        </p:txBody>
      </p:sp>
      <p:sp>
        <p:nvSpPr>
          <p:cNvPr id="90" name="CustomShape 8"/>
          <p:cNvSpPr/>
          <p:nvPr/>
        </p:nvSpPr>
        <p:spPr>
          <a:xfrm>
            <a:off x="4075200" y="3581280"/>
            <a:ext cx="8124480" cy="3285720"/>
          </a:xfrm>
          <a:custGeom>
            <a:avLst/>
            <a:gdLst/>
            <a:ahLst/>
            <a:rect l="l" t="t" r="r" b="b"/>
            <a:pathLst>
              <a:path w="8124825" h="3286125">
                <a:moveTo>
                  <a:pt x="8124825" y="1866900"/>
                </a:moveTo>
                <a:lnTo>
                  <a:pt x="5400675" y="3276600"/>
                </a:lnTo>
                <a:lnTo>
                  <a:pt x="0" y="3286125"/>
                </a:lnTo>
                <a:lnTo>
                  <a:pt x="9525" y="1866900"/>
                </a:lnTo>
                <a:lnTo>
                  <a:pt x="4067175" y="0"/>
                </a:lnTo>
                <a:lnTo>
                  <a:pt x="8124825" y="1866900"/>
                </a:ln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alpha val="37000"/>
                </a:schemeClr>
              </a:gs>
              <a:gs pos="50000">
                <a:schemeClr val="bg1">
                  <a:shade val="67500"/>
                  <a:satMod val="115000"/>
                  <a:alpha val="62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8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91" name="그림 25" descr=""/>
          <p:cNvPicPr/>
          <p:nvPr/>
        </p:nvPicPr>
        <p:blipFill>
          <a:blip r:embed="rId1"/>
          <a:srcRect l="37250" t="0" r="37119" b="0"/>
          <a:stretch/>
        </p:blipFill>
        <p:spPr>
          <a:xfrm>
            <a:off x="7118640" y="2546280"/>
            <a:ext cx="638640" cy="2492640"/>
          </a:xfrm>
          <a:prstGeom prst="rect">
            <a:avLst/>
          </a:prstGeom>
          <a:ln>
            <a:noFill/>
          </a:ln>
          <a:effectLst>
            <a:outerShdw algn="bl" blurRad="76200" dir="18900000" kx="-1200000" rotWithShape="0" sy="23000">
              <a:srgbClr val="000000">
                <a:alpha val="20000"/>
              </a:srgbClr>
            </a:outerShdw>
          </a:effectLst>
        </p:spPr>
      </p:pic>
      <p:pic>
        <p:nvPicPr>
          <p:cNvPr id="92" name="Picture 2" descr=""/>
          <p:cNvPicPr/>
          <p:nvPr/>
        </p:nvPicPr>
        <p:blipFill>
          <a:blip r:embed="rId2"/>
          <a:stretch/>
        </p:blipFill>
        <p:spPr>
          <a:xfrm>
            <a:off x="11049120" y="5867280"/>
            <a:ext cx="1142640" cy="99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 spd="slow">
    <p:push dir="r"/>
  </p:transition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 flipH="1" rot="16200000">
            <a:off x="-1767960" y="-383760"/>
            <a:ext cx="7600680" cy="4063680"/>
          </a:xfrm>
          <a:prstGeom prst="parallelogram">
            <a:avLst>
              <a:gd name="adj" fmla="val 4562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CustomShape 2"/>
          <p:cNvSpPr/>
          <p:nvPr/>
        </p:nvSpPr>
        <p:spPr>
          <a:xfrm>
            <a:off x="-88560" y="1392120"/>
            <a:ext cx="2831400" cy="1004760"/>
          </a:xfrm>
          <a:prstGeom prst="rect">
            <a:avLst/>
          </a:prstGeom>
          <a:noFill/>
          <a:ln>
            <a:noFill/>
          </a:ln>
          <a:scene3d>
            <a:camera prst="isometricRightUp">
              <a:rot lat="1500002" lon="18899995" rev="0"/>
            </a:camera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7 /</a:t>
            </a:r>
            <a:endParaRPr b="0" lang="en-US" sz="2400" spc="-1" strike="noStrike">
              <a:latin typeface="굴림"/>
            </a:endParaRPr>
          </a:p>
          <a:p>
            <a:pPr algn="r"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시장가치분석</a:t>
            </a:r>
            <a:endParaRPr b="0" lang="en-US" sz="2400" spc="-1" strike="noStrike">
              <a:latin typeface="굴림"/>
            </a:endParaRPr>
          </a:p>
        </p:txBody>
      </p:sp>
      <p:sp>
        <p:nvSpPr>
          <p:cNvPr id="95" name="CustomShape 3"/>
          <p:cNvSpPr/>
          <p:nvPr/>
        </p:nvSpPr>
        <p:spPr>
          <a:xfrm flipH="1" rot="16200000">
            <a:off x="4317480" y="-253440"/>
            <a:ext cx="3584520" cy="409212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6" name="CustomShape 4"/>
          <p:cNvSpPr/>
          <p:nvPr/>
        </p:nvSpPr>
        <p:spPr>
          <a:xfrm flipH="1" rot="16200000">
            <a:off x="8376480" y="-219960"/>
            <a:ext cx="3593880" cy="403452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/>
          </a:gradFill>
          <a:ln>
            <a:noFill/>
          </a:ln>
          <a:effectLst>
            <a:outerShdw algn="br" blurRad="762000" dir="13500000" kx="1200000" rotWithShape="0" sy="2300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7" name="CustomShape 5"/>
          <p:cNvSpPr/>
          <p:nvPr/>
        </p:nvSpPr>
        <p:spPr>
          <a:xfrm>
            <a:off x="4441680" y="716040"/>
            <a:ext cx="2747160" cy="100476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dir="t" rig="threePt"/>
          </a:scene3d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Step. 8 /</a:t>
            </a:r>
            <a:endParaRPr b="0" lang="en-US" sz="2400" spc="-1" strike="noStrike">
              <a:latin typeface="굴림"/>
            </a:endParaRPr>
          </a:p>
          <a:p>
            <a:pPr>
              <a:lnSpc>
                <a:spcPct val="150000"/>
              </a:lnSpc>
            </a:pPr>
            <a:r>
              <a:rPr b="1" lang="en-US" sz="2400" spc="-1" strike="noStrike">
                <a:solidFill>
                  <a:srgbClr val="ffffff"/>
                </a:solidFill>
                <a:latin typeface="맑은 고딕"/>
              </a:rPr>
              <a:t>기업평가</a:t>
            </a:r>
            <a:endParaRPr b="0" lang="en-US" sz="2400" spc="-1" strike="noStrike">
              <a:latin typeface="굴림"/>
            </a:endParaRPr>
          </a:p>
        </p:txBody>
      </p:sp>
      <p:pic>
        <p:nvPicPr>
          <p:cNvPr id="98" name="그림 1" descr=""/>
          <p:cNvPicPr/>
          <p:nvPr/>
        </p:nvPicPr>
        <p:blipFill>
          <a:blip r:embed="rId1"/>
          <a:stretch/>
        </p:blipFill>
        <p:spPr>
          <a:xfrm>
            <a:off x="2026440" y="2718360"/>
            <a:ext cx="3005280" cy="3005280"/>
          </a:xfrm>
          <a:prstGeom prst="rect">
            <a:avLst/>
          </a:prstGeom>
          <a:ln>
            <a:noFill/>
          </a:ln>
          <a:effectLst>
            <a:outerShdw algn="bl" blurRad="76200" dir="18900000" kx="-1200000" rotWithShape="0" sy="23000">
              <a:srgbClr val="000000">
                <a:alpha val="20000"/>
              </a:srgbClr>
            </a:outerShdw>
          </a:effectLst>
        </p:spPr>
      </p:pic>
      <p:pic>
        <p:nvPicPr>
          <p:cNvPr id="99" name="Picture 2" descr=""/>
          <p:cNvPicPr/>
          <p:nvPr/>
        </p:nvPicPr>
        <p:blipFill>
          <a:blip r:embed="rId2"/>
          <a:stretch/>
        </p:blipFill>
        <p:spPr>
          <a:xfrm>
            <a:off x="11049120" y="5867280"/>
            <a:ext cx="1142640" cy="99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 spd="slow">
    <p:push dir="r"/>
  </p:transition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1638360" y="749160"/>
            <a:ext cx="8572320" cy="707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1" name="CustomShape 2"/>
          <p:cNvSpPr/>
          <p:nvPr/>
        </p:nvSpPr>
        <p:spPr>
          <a:xfrm>
            <a:off x="0" y="0"/>
            <a:ext cx="198072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기업소개</a:t>
            </a:r>
            <a:endParaRPr b="0" lang="en-US" sz="2500" spc="-1" strike="noStrike">
              <a:latin typeface="굴림"/>
            </a:endParaRPr>
          </a:p>
        </p:txBody>
      </p:sp>
      <p:sp>
        <p:nvSpPr>
          <p:cNvPr id="102" name="CustomShape 3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3" name="Picture 2" descr=""/>
          <p:cNvPicPr/>
          <p:nvPr/>
        </p:nvPicPr>
        <p:blipFill>
          <a:blip r:embed="rId1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4" name="CustomShape 4"/>
          <p:cNvSpPr/>
          <p:nvPr/>
        </p:nvSpPr>
        <p:spPr>
          <a:xfrm>
            <a:off x="3137040" y="685800"/>
            <a:ext cx="9054720" cy="405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 b="0" lang="en-US" sz="18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b="0" lang="en-US" sz="2000" spc="-1" strike="noStrike">
                <a:solidFill>
                  <a:srgbClr val="000000"/>
                </a:solidFill>
                <a:latin typeface="맑은 고딕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식료품 제조 및 판매업 등을 주 목적사업으로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1969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년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5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월에 설립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b="0" lang="en-US" sz="2000" spc="-1" strike="noStrike">
                <a:solidFill>
                  <a:srgbClr val="000000"/>
                </a:solidFill>
                <a:latin typeface="맑은 고딕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안양에 위치한 본사를 포함하여 국내에 총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3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개의 생산공장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해외에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4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개의 생산공장 보유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간편하고 편리함을 추구하는 소비자의 니즈에 부합하는 제품의 개발 및 건강을 지향하는 제품을 출시하여 시장경쟁력 확보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매출구성은 비율이 높은 순서로 면제품류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양념소스류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기타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건조식품류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농수산 가공품류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유지류 등으로 구성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000000"/>
                </a:solidFill>
                <a:latin typeface="맑은 고딕"/>
              </a:rPr>
              <a:t> </a:t>
            </a: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생활신조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: </a:t>
            </a:r>
            <a:r>
              <a:rPr b="1" lang="en-US" sz="2000" spc="-1" strike="noStrike">
                <a:solidFill>
                  <a:srgbClr val="000000"/>
                </a:solidFill>
                <a:latin typeface="맑은 고딕"/>
              </a:rPr>
              <a:t>머리를 쓰고 땀을 흘리자</a:t>
            </a:r>
            <a:endParaRPr b="0" lang="en-US" sz="2000" spc="-1" strike="noStrike">
              <a:latin typeface="굴림"/>
            </a:endParaRPr>
          </a:p>
        </p:txBody>
      </p:sp>
    </p:spTree>
  </p:cSld>
  <p:transition>
    <p:pull dir="r"/>
  </p:transition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4" descr=""/>
          <p:cNvPicPr/>
          <p:nvPr/>
        </p:nvPicPr>
        <p:blipFill>
          <a:blip r:embed="rId1"/>
          <a:stretch/>
        </p:blipFill>
        <p:spPr>
          <a:xfrm>
            <a:off x="5638680" y="609480"/>
            <a:ext cx="6552720" cy="6248160"/>
          </a:xfrm>
          <a:prstGeom prst="rect">
            <a:avLst/>
          </a:prstGeom>
          <a:ln w="9360">
            <a:noFill/>
          </a:ln>
        </p:spPr>
      </p:pic>
      <p:sp>
        <p:nvSpPr>
          <p:cNvPr id="106" name="CustomShape 1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7" name="Picture 2" descr=""/>
          <p:cNvPicPr/>
          <p:nvPr/>
        </p:nvPicPr>
        <p:blipFill>
          <a:blip r:embed="rId2"/>
          <a:stretch/>
        </p:blipFill>
        <p:spPr>
          <a:xfrm>
            <a:off x="2832120" y="546120"/>
            <a:ext cx="4571640" cy="5283000"/>
          </a:xfrm>
          <a:prstGeom prst="rect">
            <a:avLst/>
          </a:prstGeom>
          <a:ln w="9360">
            <a:noFill/>
          </a:ln>
        </p:spPr>
      </p:pic>
      <p:pic>
        <p:nvPicPr>
          <p:cNvPr id="108" name="Picture 5" descr=""/>
          <p:cNvPicPr/>
          <p:nvPr/>
        </p:nvPicPr>
        <p:blipFill>
          <a:blip r:embed="rId3"/>
          <a:stretch/>
        </p:blipFill>
        <p:spPr>
          <a:xfrm>
            <a:off x="7404120" y="469800"/>
            <a:ext cx="4787640" cy="5320800"/>
          </a:xfrm>
          <a:prstGeom prst="rect">
            <a:avLst/>
          </a:prstGeom>
          <a:ln w="9360">
            <a:noFill/>
          </a:ln>
        </p:spPr>
      </p:pic>
      <p:sp>
        <p:nvSpPr>
          <p:cNvPr id="109" name="CustomShape 2"/>
          <p:cNvSpPr/>
          <p:nvPr/>
        </p:nvSpPr>
        <p:spPr>
          <a:xfrm>
            <a:off x="0" y="0"/>
            <a:ext cx="213336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최근뉴스</a:t>
            </a:r>
            <a:endParaRPr b="0" lang="en-US" sz="2500" spc="-1" strike="noStrike">
              <a:latin typeface="굴림"/>
            </a:endParaRPr>
          </a:p>
        </p:txBody>
      </p:sp>
      <p:pic>
        <p:nvPicPr>
          <p:cNvPr id="110" name="Picture 2" descr=""/>
          <p:cNvPicPr/>
          <p:nvPr/>
        </p:nvPicPr>
        <p:blipFill>
          <a:blip r:embed="rId4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pull dir="r"/>
  </p:transition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CustomShape 1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2" name="CustomShape 2"/>
          <p:cNvSpPr/>
          <p:nvPr/>
        </p:nvSpPr>
        <p:spPr>
          <a:xfrm>
            <a:off x="0" y="0"/>
            <a:ext cx="198072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재무상태</a:t>
            </a:r>
            <a:endParaRPr b="0" lang="en-US" sz="2500" spc="-1" strike="noStrike">
              <a:latin typeface="굴림"/>
            </a:endParaRPr>
          </a:p>
        </p:txBody>
      </p:sp>
      <p:pic>
        <p:nvPicPr>
          <p:cNvPr id="113" name="Picture 2" descr=""/>
          <p:cNvPicPr/>
          <p:nvPr/>
        </p:nvPicPr>
        <p:blipFill>
          <a:blip r:embed="rId1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14" name="내용 개체 틀 3"/>
          <p:cNvGraphicFramePr/>
          <p:nvPr/>
        </p:nvGraphicFramePr>
        <p:xfrm>
          <a:off x="3225960" y="717120"/>
          <a:ext cx="8223120" cy="4525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5" name="CustomShape 3"/>
          <p:cNvSpPr/>
          <p:nvPr/>
        </p:nvSpPr>
        <p:spPr>
          <a:xfrm>
            <a:off x="2899080" y="5565600"/>
            <a:ext cx="10182960" cy="32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6" name="Line 4"/>
          <p:cNvSpPr/>
          <p:nvPr/>
        </p:nvSpPr>
        <p:spPr>
          <a:xfrm>
            <a:off x="4863960" y="2283480"/>
            <a:ext cx="2413080" cy="357840"/>
          </a:xfrm>
          <a:prstGeom prst="line">
            <a:avLst/>
          </a:prstGeom>
          <a:ln w="3816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7" name="Line 5"/>
          <p:cNvSpPr/>
          <p:nvPr/>
        </p:nvSpPr>
        <p:spPr>
          <a:xfrm flipV="1">
            <a:off x="7234560" y="2050560"/>
            <a:ext cx="1350360" cy="603720"/>
          </a:xfrm>
          <a:prstGeom prst="line">
            <a:avLst/>
          </a:prstGeom>
          <a:ln w="3816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8" name="CustomShape 6"/>
          <p:cNvSpPr/>
          <p:nvPr/>
        </p:nvSpPr>
        <p:spPr>
          <a:xfrm>
            <a:off x="3251160" y="5423040"/>
            <a:ext cx="2120400" cy="1155240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9" name="CustomShape 7"/>
          <p:cNvSpPr/>
          <p:nvPr/>
        </p:nvSpPr>
        <p:spPr>
          <a:xfrm rot="16200000">
            <a:off x="4635360" y="5829480"/>
            <a:ext cx="571320" cy="3679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8"/>
          <p:cNvSpPr/>
          <p:nvPr/>
        </p:nvSpPr>
        <p:spPr>
          <a:xfrm>
            <a:off x="3467160" y="5791320"/>
            <a:ext cx="1765080" cy="3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자산총계</a:t>
            </a:r>
            <a:endParaRPr b="0" lang="en-US" sz="2000" spc="-1" strike="noStrike">
              <a:latin typeface="굴림"/>
            </a:endParaRPr>
          </a:p>
        </p:txBody>
      </p:sp>
      <p:sp>
        <p:nvSpPr>
          <p:cNvPr id="121" name="CustomShape 9"/>
          <p:cNvSpPr/>
          <p:nvPr/>
        </p:nvSpPr>
        <p:spPr>
          <a:xfrm>
            <a:off x="5791320" y="5423040"/>
            <a:ext cx="2120400" cy="1155240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2" name="CustomShape 10"/>
          <p:cNvSpPr/>
          <p:nvPr/>
        </p:nvSpPr>
        <p:spPr>
          <a:xfrm>
            <a:off x="6019920" y="5791320"/>
            <a:ext cx="1765080" cy="3952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부채총계</a:t>
            </a:r>
            <a:endParaRPr b="0" lang="en-US" sz="2000" spc="-1" strike="noStrike">
              <a:latin typeface="굴림"/>
            </a:endParaRPr>
          </a:p>
        </p:txBody>
      </p:sp>
      <p:sp>
        <p:nvSpPr>
          <p:cNvPr id="123" name="CustomShape 11"/>
          <p:cNvSpPr/>
          <p:nvPr/>
        </p:nvSpPr>
        <p:spPr>
          <a:xfrm rot="16200000">
            <a:off x="7175160" y="5829480"/>
            <a:ext cx="571320" cy="3679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" name="CustomShape 12"/>
          <p:cNvSpPr/>
          <p:nvPr/>
        </p:nvSpPr>
        <p:spPr>
          <a:xfrm>
            <a:off x="8470800" y="5423040"/>
            <a:ext cx="2120400" cy="1155240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5" name="CustomShape 13"/>
          <p:cNvSpPr/>
          <p:nvPr/>
        </p:nvSpPr>
        <p:spPr>
          <a:xfrm rot="16200000">
            <a:off x="9956520" y="5829480"/>
            <a:ext cx="571320" cy="3679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6" name="CustomShape 14"/>
          <p:cNvSpPr/>
          <p:nvPr/>
        </p:nvSpPr>
        <p:spPr>
          <a:xfrm>
            <a:off x="8686800" y="5791320"/>
            <a:ext cx="1765080" cy="3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부채비율</a:t>
            </a:r>
            <a:endParaRPr b="0" lang="en-US" sz="2000" spc="-1" strike="noStrike">
              <a:latin typeface="굴림"/>
            </a:endParaRPr>
          </a:p>
        </p:txBody>
      </p:sp>
    </p:spTree>
  </p:cSld>
  <p:transition>
    <p:pull dir="r"/>
  </p:transition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0" y="0"/>
            <a:ext cx="198072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수익성분석</a:t>
            </a:r>
            <a:endParaRPr b="0" lang="en-US" sz="2500" spc="-1" strike="noStrike">
              <a:latin typeface="굴림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2806560" y="-20304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129" name="차트 3"/>
          <p:cNvGraphicFramePr/>
          <p:nvPr/>
        </p:nvGraphicFramePr>
        <p:xfrm>
          <a:off x="3022560" y="762120"/>
          <a:ext cx="8864280" cy="5938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30" name="CustomShape 3"/>
          <p:cNvSpPr/>
          <p:nvPr/>
        </p:nvSpPr>
        <p:spPr>
          <a:xfrm>
            <a:off x="9956880" y="736560"/>
            <a:ext cx="1752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(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단위 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: %)</a:t>
            </a:r>
            <a:endParaRPr b="0" lang="en-US" sz="1800" spc="-1" strike="noStrike">
              <a:latin typeface="굴림"/>
            </a:endParaRPr>
          </a:p>
        </p:txBody>
      </p:sp>
      <p:sp>
        <p:nvSpPr>
          <p:cNvPr id="131" name="CustomShape 4"/>
          <p:cNvSpPr/>
          <p:nvPr/>
        </p:nvSpPr>
        <p:spPr>
          <a:xfrm>
            <a:off x="3162240" y="596880"/>
            <a:ext cx="1752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수익성비율</a:t>
            </a:r>
            <a:endParaRPr b="0" lang="en-US" sz="1800" spc="-1" strike="noStrike">
              <a:latin typeface="굴림"/>
            </a:endParaRPr>
          </a:p>
        </p:txBody>
      </p:sp>
      <p:pic>
        <p:nvPicPr>
          <p:cNvPr id="132" name="Picture 2" descr=""/>
          <p:cNvPicPr/>
          <p:nvPr/>
        </p:nvPicPr>
        <p:blipFill>
          <a:blip r:embed="rId2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pull dir="r"/>
  </p:transition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4" name="CustomShape 2"/>
          <p:cNvSpPr/>
          <p:nvPr/>
        </p:nvSpPr>
        <p:spPr>
          <a:xfrm>
            <a:off x="0" y="0"/>
            <a:ext cx="198072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성장성분석</a:t>
            </a:r>
            <a:endParaRPr b="0" lang="en-US" sz="2500" spc="-1" strike="noStrike">
              <a:latin typeface="굴림"/>
            </a:endParaRPr>
          </a:p>
        </p:txBody>
      </p:sp>
      <p:pic>
        <p:nvPicPr>
          <p:cNvPr id="135" name="Picture 2" descr=""/>
          <p:cNvPicPr/>
          <p:nvPr/>
        </p:nvPicPr>
        <p:blipFill>
          <a:blip r:embed="rId1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36" name="내용 개체 틀 3"/>
          <p:cNvGraphicFramePr/>
          <p:nvPr/>
        </p:nvGraphicFramePr>
        <p:xfrm>
          <a:off x="3225240" y="241200"/>
          <a:ext cx="8242560" cy="4525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7" name="CustomShape 3"/>
          <p:cNvSpPr/>
          <p:nvPr/>
        </p:nvSpPr>
        <p:spPr>
          <a:xfrm>
            <a:off x="3077640" y="5216400"/>
            <a:ext cx="10577520" cy="54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5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전년도까지의 성장성 분석의 결과를 보면 순이익 증가율이 크게 하락했음</a:t>
            </a:r>
            <a:endParaRPr b="0" lang="en-US" sz="15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r>
              <a:rPr b="0" lang="en-US" sz="15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그러나</a:t>
            </a:r>
            <a:r>
              <a:rPr b="0" lang="en-US" sz="15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, 2018</a:t>
            </a:r>
            <a:r>
              <a:rPr b="0" lang="en-US" sz="15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년 현재 분기별 성장성 분석에 따르면 순이익증가율이 다시 상승했음을 알 수 있음</a:t>
            </a:r>
            <a:r>
              <a:rPr b="0" lang="en-US" sz="15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.</a:t>
            </a:r>
            <a:endParaRPr b="0" lang="en-US" sz="1500" spc="-1" strike="noStrike">
              <a:latin typeface="굴림"/>
            </a:endParaRPr>
          </a:p>
        </p:txBody>
      </p:sp>
      <p:sp>
        <p:nvSpPr>
          <p:cNvPr id="138" name="CustomShape 4"/>
          <p:cNvSpPr/>
          <p:nvPr/>
        </p:nvSpPr>
        <p:spPr>
          <a:xfrm>
            <a:off x="9956880" y="736560"/>
            <a:ext cx="1752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(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단위 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: %)</a:t>
            </a:r>
            <a:endParaRPr b="0" lang="en-US" sz="1800" spc="-1" strike="noStrike">
              <a:latin typeface="굴림"/>
            </a:endParaRPr>
          </a:p>
        </p:txBody>
      </p:sp>
    </p:spTree>
  </p:cSld>
  <p:transition>
    <p:pull dir="r"/>
  </p:transition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2806560" y="-21600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0" name="CustomShape 2"/>
          <p:cNvSpPr/>
          <p:nvPr/>
        </p:nvSpPr>
        <p:spPr>
          <a:xfrm>
            <a:off x="0" y="0"/>
            <a:ext cx="198072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유동성분석</a:t>
            </a:r>
            <a:endParaRPr b="0" lang="en-US" sz="2500" spc="-1" strike="noStrike">
              <a:latin typeface="굴림"/>
            </a:endParaRPr>
          </a:p>
        </p:txBody>
      </p:sp>
      <p:graphicFrame>
        <p:nvGraphicFramePr>
          <p:cNvPr id="141" name="차트 6"/>
          <p:cNvGraphicFramePr/>
          <p:nvPr/>
        </p:nvGraphicFramePr>
        <p:xfrm>
          <a:off x="3149640" y="1087920"/>
          <a:ext cx="9042120" cy="5418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2" name="CustomShape 3"/>
          <p:cNvSpPr/>
          <p:nvPr/>
        </p:nvSpPr>
        <p:spPr>
          <a:xfrm>
            <a:off x="9956880" y="736560"/>
            <a:ext cx="1752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(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단위 </a:t>
            </a: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: %)</a:t>
            </a:r>
            <a:endParaRPr b="0" lang="en-US" sz="1800" spc="-1" strike="noStrike">
              <a:latin typeface="굴림"/>
            </a:endParaRPr>
          </a:p>
        </p:txBody>
      </p:sp>
      <p:sp>
        <p:nvSpPr>
          <p:cNvPr id="143" name="CustomShape 4"/>
          <p:cNvSpPr/>
          <p:nvPr/>
        </p:nvSpPr>
        <p:spPr>
          <a:xfrm>
            <a:off x="3162240" y="596880"/>
            <a:ext cx="1752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맑은 고딕"/>
              </a:rPr>
              <a:t>안정성비율</a:t>
            </a:r>
            <a:endParaRPr b="0" lang="en-US" sz="1800" spc="-1" strike="noStrike">
              <a:latin typeface="굴림"/>
            </a:endParaRPr>
          </a:p>
        </p:txBody>
      </p:sp>
      <p:pic>
        <p:nvPicPr>
          <p:cNvPr id="144" name="Picture 2" descr=""/>
          <p:cNvPicPr/>
          <p:nvPr/>
        </p:nvPicPr>
        <p:blipFill>
          <a:blip r:embed="rId2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pull dir="r"/>
  </p:transition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6" name="CustomShape 2"/>
          <p:cNvSpPr/>
          <p:nvPr/>
        </p:nvSpPr>
        <p:spPr>
          <a:xfrm>
            <a:off x="0" y="0"/>
            <a:ext cx="213336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시장가치분석</a:t>
            </a:r>
            <a:endParaRPr b="0" lang="en-US" sz="2500" spc="-1" strike="noStrike">
              <a:latin typeface="굴림"/>
            </a:endParaRPr>
          </a:p>
        </p:txBody>
      </p:sp>
      <p:pic>
        <p:nvPicPr>
          <p:cNvPr id="147" name="Picture 2" descr=""/>
          <p:cNvPicPr/>
          <p:nvPr/>
        </p:nvPicPr>
        <p:blipFill>
          <a:blip r:embed="rId1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48" name="내용 개체 틀 3"/>
          <p:cNvGraphicFramePr/>
          <p:nvPr/>
        </p:nvGraphicFramePr>
        <p:xfrm>
          <a:off x="3403440" y="597600"/>
          <a:ext cx="8216640" cy="5205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transition>
    <p:pull dir="r"/>
  </p:transition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5b9b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Picture 4" descr=""/>
          <p:cNvPicPr/>
          <p:nvPr/>
        </p:nvPicPr>
        <p:blipFill>
          <a:blip r:embed="rId1"/>
          <a:stretch/>
        </p:blipFill>
        <p:spPr>
          <a:xfrm>
            <a:off x="5638680" y="609480"/>
            <a:ext cx="6552720" cy="6248160"/>
          </a:xfrm>
          <a:prstGeom prst="rect">
            <a:avLst/>
          </a:prstGeom>
          <a:ln w="9360">
            <a:noFill/>
          </a:ln>
        </p:spPr>
      </p:pic>
      <p:sp>
        <p:nvSpPr>
          <p:cNvPr id="150" name="CustomShape 1"/>
          <p:cNvSpPr/>
          <p:nvPr/>
        </p:nvSpPr>
        <p:spPr>
          <a:xfrm>
            <a:off x="2806560" y="-152280"/>
            <a:ext cx="9384840" cy="72385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1" name="CustomShape 2"/>
          <p:cNvSpPr/>
          <p:nvPr/>
        </p:nvSpPr>
        <p:spPr>
          <a:xfrm>
            <a:off x="0" y="0"/>
            <a:ext cx="2133360" cy="47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ffffff"/>
                </a:solidFill>
                <a:latin typeface="HY헤드라인M"/>
                <a:ea typeface="HY헤드라인M"/>
              </a:rPr>
              <a:t>기업평가</a:t>
            </a:r>
            <a:endParaRPr b="0" lang="en-US" sz="2500" spc="-1" strike="noStrike">
              <a:latin typeface="굴림"/>
            </a:endParaRPr>
          </a:p>
        </p:txBody>
      </p:sp>
      <p:pic>
        <p:nvPicPr>
          <p:cNvPr id="152" name="Picture 2" descr=""/>
          <p:cNvPicPr/>
          <p:nvPr/>
        </p:nvPicPr>
        <p:blipFill>
          <a:blip r:embed="rId2"/>
          <a:stretch/>
        </p:blipFill>
        <p:spPr>
          <a:xfrm>
            <a:off x="11049120" y="5877720"/>
            <a:ext cx="1142640" cy="97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" name="CustomShape 3"/>
          <p:cNvSpPr/>
          <p:nvPr/>
        </p:nvSpPr>
        <p:spPr>
          <a:xfrm>
            <a:off x="3517920" y="1282680"/>
            <a:ext cx="7683120" cy="405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수익성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성장성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유동성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시장가치 분석을 해 본 결과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,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순이익 증가율을 제외한 모든 수치에서 좋은 결과를 얻어내고 있음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.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투자를 하면 좋은 결과를 얻어낼 수 있을 것으로 보임</a:t>
            </a: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굴림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 </a:t>
            </a:r>
            <a:r>
              <a:rPr b="1" lang="en-US" sz="2000" spc="-1" strike="noStrike">
                <a:solidFill>
                  <a:srgbClr val="000000"/>
                </a:solidFill>
                <a:latin typeface="HY헤드라인M"/>
                <a:ea typeface="HY헤드라인M"/>
              </a:rPr>
              <a:t>소비자의 니즈를 잘 파악하고 사회에 기여를 많이하여 구매심리를 부추기고 좋은 평판을 받고 있음</a:t>
            </a:r>
            <a:endParaRPr b="0" lang="en-US" sz="2000" spc="-1" strike="noStrike">
              <a:latin typeface="굴림"/>
            </a:endParaRPr>
          </a:p>
        </p:txBody>
      </p:sp>
    </p:spTree>
  </p:cSld>
  <p:transition>
    <p:pull dir="r"/>
  </p:transition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ustomShape 1"/>
          <p:cNvSpPr/>
          <p:nvPr/>
        </p:nvSpPr>
        <p:spPr>
          <a:xfrm>
            <a:off x="1150920" y="2283120"/>
            <a:ext cx="7947000" cy="2444760"/>
          </a:xfrm>
          <a:custGeom>
            <a:avLst/>
            <a:gdLst/>
            <a:ahLst/>
            <a:rect l="l" t="t" r="r" b="b"/>
            <a:pathLst>
              <a:path w="7947435" h="2445172">
                <a:moveTo>
                  <a:pt x="0" y="1222586"/>
                </a:moveTo>
                <a:cubicBezTo>
                  <a:pt x="0" y="547370"/>
                  <a:pt x="1759919" y="0"/>
                  <a:pt x="3930890" y="0"/>
                </a:cubicBezTo>
                <a:cubicBezTo>
                  <a:pt x="6101861" y="0"/>
                  <a:pt x="8166580" y="74930"/>
                  <a:pt x="7861780" y="1222586"/>
                </a:cubicBezTo>
                <a:cubicBezTo>
                  <a:pt x="8425660" y="2400722"/>
                  <a:pt x="6101861" y="2445172"/>
                  <a:pt x="3930890" y="2445172"/>
                </a:cubicBezTo>
                <a:cubicBezTo>
                  <a:pt x="1759919" y="2445172"/>
                  <a:pt x="0" y="1897802"/>
                  <a:pt x="0" y="122258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4000" spc="-1" strike="noStrike">
                <a:solidFill>
                  <a:srgbClr val="ffffff"/>
                </a:solidFill>
                <a:latin typeface="맑은 고딕"/>
              </a:rPr>
              <a:t>     </a:t>
            </a:r>
            <a:r>
              <a:rPr b="0" lang="en-US" sz="4000" spc="-1" strike="noStrike">
                <a:solidFill>
                  <a:srgbClr val="ffffff"/>
                </a:solidFill>
                <a:latin typeface="맑은 고딕"/>
              </a:rPr>
              <a:t>감사합니다</a:t>
            </a:r>
            <a:endParaRPr b="0" lang="en-US" sz="4000" spc="-1" strike="noStrike">
              <a:latin typeface="굴림"/>
            </a:endParaRPr>
          </a:p>
        </p:txBody>
      </p:sp>
      <p:sp>
        <p:nvSpPr>
          <p:cNvPr id="155" name="CustomShape 2"/>
          <p:cNvSpPr/>
          <p:nvPr/>
        </p:nvSpPr>
        <p:spPr>
          <a:xfrm rot="1994400">
            <a:off x="7979760" y="2367360"/>
            <a:ext cx="2027160" cy="2027160"/>
          </a:xfrm>
          <a:prstGeom prst="ellipse">
            <a:avLst/>
          </a:prstGeom>
          <a:solidFill>
            <a:srgbClr val="7d8391"/>
          </a:solidFill>
          <a:ln w="44280">
            <a:solidFill>
              <a:srgbClr val="bcbe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6" name="CustomShape 3"/>
          <p:cNvSpPr/>
          <p:nvPr/>
        </p:nvSpPr>
        <p:spPr>
          <a:xfrm rot="1994400">
            <a:off x="7927560" y="2540880"/>
            <a:ext cx="1523880" cy="1688040"/>
          </a:xfrm>
          <a:custGeom>
            <a:avLst/>
            <a:gdLst/>
            <a:ahLst/>
            <a:rect l="l" t="t" r="r" b="b"/>
            <a:pathLst>
              <a:path w="2126854" h="2355683">
                <a:moveTo>
                  <a:pt x="360627" y="0"/>
                </a:moveTo>
                <a:lnTo>
                  <a:pt x="396818" y="5524"/>
                </a:lnTo>
                <a:cubicBezTo>
                  <a:pt x="1384147" y="207561"/>
                  <a:pt x="2126854" y="1081150"/>
                  <a:pt x="2126854" y="2128206"/>
                </a:cubicBezTo>
                <a:lnTo>
                  <a:pt x="2125103" y="2162885"/>
                </a:lnTo>
                <a:lnTo>
                  <a:pt x="2088770" y="2184958"/>
                </a:lnTo>
                <a:cubicBezTo>
                  <a:pt x="1888342" y="2293837"/>
                  <a:pt x="1658655" y="2355683"/>
                  <a:pt x="1414524" y="2355683"/>
                </a:cubicBezTo>
                <a:cubicBezTo>
                  <a:pt x="633304" y="2355683"/>
                  <a:pt x="0" y="1722379"/>
                  <a:pt x="0" y="941159"/>
                </a:cubicBezTo>
                <a:cubicBezTo>
                  <a:pt x="0" y="599375"/>
                  <a:pt x="121218" y="285904"/>
                  <a:pt x="323009" y="41390"/>
                </a:cubicBezTo>
                <a:lnTo>
                  <a:pt x="360627" y="0"/>
                </a:lnTo>
                <a:close/>
              </a:path>
            </a:pathLst>
          </a:custGeom>
          <a:solidFill>
            <a:srgbClr val="969b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7" name="CustomShape 4"/>
          <p:cNvSpPr/>
          <p:nvPr/>
        </p:nvSpPr>
        <p:spPr>
          <a:xfrm rot="1994400">
            <a:off x="8245440" y="2451600"/>
            <a:ext cx="1768680" cy="1888920"/>
          </a:xfrm>
          <a:custGeom>
            <a:avLst/>
            <a:gdLst/>
            <a:ahLst/>
            <a:rect l="l" t="t" r="r" b="b"/>
            <a:pathLst>
              <a:path w="2468421" h="2636250">
                <a:moveTo>
                  <a:pt x="1053897" y="0"/>
                </a:moveTo>
                <a:cubicBezTo>
                  <a:pt x="1835117" y="0"/>
                  <a:pt x="2468421" y="633304"/>
                  <a:pt x="2468421" y="1414524"/>
                </a:cubicBezTo>
                <a:cubicBezTo>
                  <a:pt x="2468421" y="1902787"/>
                  <a:pt x="2221037" y="2333269"/>
                  <a:pt x="1844771" y="2587470"/>
                </a:cubicBezTo>
                <a:lnTo>
                  <a:pt x="1764476" y="2636250"/>
                </a:lnTo>
                <a:lnTo>
                  <a:pt x="1766227" y="2601571"/>
                </a:lnTo>
                <a:cubicBezTo>
                  <a:pt x="1766227" y="1554515"/>
                  <a:pt x="1023520" y="680926"/>
                  <a:pt x="36191" y="478889"/>
                </a:cubicBezTo>
                <a:lnTo>
                  <a:pt x="0" y="473365"/>
                </a:lnTo>
                <a:lnTo>
                  <a:pt x="53678" y="414305"/>
                </a:lnTo>
                <a:cubicBezTo>
                  <a:pt x="309656" y="158326"/>
                  <a:pt x="663287" y="0"/>
                  <a:pt x="1053897" y="0"/>
                </a:cubicBezTo>
                <a:close/>
              </a:path>
            </a:pathLst>
          </a:custGeom>
          <a:solidFill>
            <a:srgbClr val="7d83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8" name="CustomShape 5"/>
          <p:cNvSpPr/>
          <p:nvPr/>
        </p:nvSpPr>
        <p:spPr>
          <a:xfrm rot="1994400">
            <a:off x="9423360" y="3074040"/>
            <a:ext cx="478440" cy="478440"/>
          </a:xfrm>
          <a:prstGeom prst="ellipse">
            <a:avLst/>
          </a:prstGeom>
          <a:solidFill>
            <a:srgbClr val="c0c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9" name="CustomShape 6"/>
          <p:cNvSpPr/>
          <p:nvPr/>
        </p:nvSpPr>
        <p:spPr>
          <a:xfrm rot="21255000">
            <a:off x="9547560" y="3222000"/>
            <a:ext cx="720720" cy="91440"/>
          </a:xfrm>
          <a:prstGeom prst="rect">
            <a:avLst/>
          </a:prstGeom>
          <a:solidFill>
            <a:srgbClr val="bcbeca"/>
          </a:solidFill>
          <a:ln w="73080">
            <a:solidFill>
              <a:srgbClr val="9799a5"/>
            </a:solidFill>
          </a:ln>
          <a:effectLst>
            <a:outerShdw algn="br" blurRad="76200" dir="13500000" kx="1200000" rotWithShape="0" sy="2300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0" name="CustomShape 7"/>
          <p:cNvSpPr/>
          <p:nvPr/>
        </p:nvSpPr>
        <p:spPr>
          <a:xfrm rot="21487800">
            <a:off x="9545760" y="3124080"/>
            <a:ext cx="720720" cy="32400"/>
          </a:xfrm>
          <a:prstGeom prst="rect">
            <a:avLst/>
          </a:prstGeom>
          <a:solidFill>
            <a:srgbClr val="c5c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1" name="CustomShape 8"/>
          <p:cNvSpPr/>
          <p:nvPr/>
        </p:nvSpPr>
        <p:spPr>
          <a:xfrm rot="21072000">
            <a:off x="9562680" y="3374280"/>
            <a:ext cx="720720" cy="32400"/>
          </a:xfrm>
          <a:prstGeom prst="rect">
            <a:avLst/>
          </a:prstGeom>
          <a:solidFill>
            <a:srgbClr val="c5c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9"/>
          <p:cNvSpPr/>
          <p:nvPr/>
        </p:nvSpPr>
        <p:spPr>
          <a:xfrm rot="1800000">
            <a:off x="6900480" y="2619000"/>
            <a:ext cx="1808280" cy="180828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3" name="CustomShape 10"/>
          <p:cNvSpPr/>
          <p:nvPr/>
        </p:nvSpPr>
        <p:spPr>
          <a:xfrm rot="1800000">
            <a:off x="7173720" y="2811960"/>
            <a:ext cx="1428120" cy="14281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CustomShape 11"/>
          <p:cNvSpPr/>
          <p:nvPr/>
        </p:nvSpPr>
        <p:spPr>
          <a:xfrm rot="21237600">
            <a:off x="7611840" y="2614680"/>
            <a:ext cx="1459800" cy="1712880"/>
          </a:xfrm>
          <a:custGeom>
            <a:avLst/>
            <a:gdLst/>
            <a:ahLst/>
            <a:rect l="l" t="t" r="r" b="b"/>
            <a:pathLst>
              <a:path w="2037310" h="2390585">
                <a:moveTo>
                  <a:pt x="0" y="1198737"/>
                </a:moveTo>
                <a:cubicBezTo>
                  <a:pt x="0" y="540721"/>
                  <a:pt x="425406" y="-74236"/>
                  <a:pt x="933039" y="7294"/>
                </a:cubicBezTo>
                <a:cubicBezTo>
                  <a:pt x="1440672" y="88824"/>
                  <a:pt x="2037310" y="517813"/>
                  <a:pt x="2037310" y="1175829"/>
                </a:cubicBezTo>
                <a:cubicBezTo>
                  <a:pt x="2037310" y="1833845"/>
                  <a:pt x="1466082" y="2372684"/>
                  <a:pt x="933039" y="2390180"/>
                </a:cubicBezTo>
                <a:cubicBezTo>
                  <a:pt x="399996" y="2407676"/>
                  <a:pt x="0" y="1856753"/>
                  <a:pt x="0" y="1198737"/>
                </a:cubicBezTo>
                <a:close/>
              </a:path>
            </a:pathLst>
          </a:custGeom>
          <a:solidFill>
            <a:srgbClr val="31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5" name="CustomShape 12"/>
          <p:cNvSpPr/>
          <p:nvPr/>
        </p:nvSpPr>
        <p:spPr>
          <a:xfrm rot="5053800">
            <a:off x="7218360" y="3074400"/>
            <a:ext cx="1679400" cy="885600"/>
          </a:xfrm>
          <a:custGeom>
            <a:avLst/>
            <a:gdLst/>
            <a:ahLst/>
            <a:rect l="l" t="t" r="r" b="b"/>
            <a:pathLst>
              <a:path w="2386399" h="1429347">
                <a:moveTo>
                  <a:pt x="27775" y="589568"/>
                </a:moveTo>
                <a:cubicBezTo>
                  <a:pt x="250657" y="250676"/>
                  <a:pt x="695827" y="13354"/>
                  <a:pt x="1214046" y="543"/>
                </a:cubicBezTo>
                <a:cubicBezTo>
                  <a:pt x="1685154" y="-11102"/>
                  <a:pt x="2105133" y="165554"/>
                  <a:pt x="2357431" y="443799"/>
                </a:cubicBezTo>
                <a:lnTo>
                  <a:pt x="2384187" y="476583"/>
                </a:lnTo>
                <a:lnTo>
                  <a:pt x="2385869" y="490669"/>
                </a:lnTo>
                <a:cubicBezTo>
                  <a:pt x="2405885" y="1023623"/>
                  <a:pt x="1856858" y="1426220"/>
                  <a:pt x="1198850" y="1429330"/>
                </a:cubicBezTo>
                <a:cubicBezTo>
                  <a:pt x="623092" y="1432053"/>
                  <a:pt x="78762" y="1108921"/>
                  <a:pt x="4686" y="687767"/>
                </a:cubicBezTo>
                <a:lnTo>
                  <a:pt x="0" y="637326"/>
                </a:lnTo>
                <a:lnTo>
                  <a:pt x="27775" y="589568"/>
                </a:lnTo>
                <a:close/>
              </a:path>
            </a:pathLst>
          </a:custGeom>
          <a:solidFill>
            <a:srgbClr val="3e404c"/>
          </a:solidFill>
          <a:ln w="174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CustomShape 13"/>
          <p:cNvSpPr/>
          <p:nvPr/>
        </p:nvSpPr>
        <p:spPr>
          <a:xfrm rot="5053800">
            <a:off x="8866440" y="2948400"/>
            <a:ext cx="793800" cy="795240"/>
          </a:xfrm>
          <a:custGeom>
            <a:avLst/>
            <a:gdLst/>
            <a:ahLst/>
            <a:rect l="l" t="t" r="r" b="b"/>
            <a:pathLst>
              <a:path w="1161124" h="1163410">
                <a:moveTo>
                  <a:pt x="230364" y="194134"/>
                </a:moveTo>
                <a:cubicBezTo>
                  <a:pt x="479587" y="-174079"/>
                  <a:pt x="921716" y="58592"/>
                  <a:pt x="984562" y="260516"/>
                </a:cubicBezTo>
                <a:lnTo>
                  <a:pt x="1152588" y="853891"/>
                </a:lnTo>
                <a:lnTo>
                  <a:pt x="1161124" y="858009"/>
                </a:lnTo>
                <a:lnTo>
                  <a:pt x="1126396" y="901692"/>
                </a:lnTo>
                <a:cubicBezTo>
                  <a:pt x="999055" y="1046914"/>
                  <a:pt x="827596" y="1142778"/>
                  <a:pt x="632762" y="1160480"/>
                </a:cubicBezTo>
                <a:cubicBezTo>
                  <a:pt x="410094" y="1180711"/>
                  <a:pt x="199058" y="1095020"/>
                  <a:pt x="37859" y="940123"/>
                </a:cubicBezTo>
                <a:lnTo>
                  <a:pt x="0" y="900164"/>
                </a:lnTo>
                <a:lnTo>
                  <a:pt x="183261" y="275976"/>
                </a:lnTo>
                <a:cubicBezTo>
                  <a:pt x="197992" y="245900"/>
                  <a:pt x="213750" y="218682"/>
                  <a:pt x="230364" y="194134"/>
                </a:cubicBezTo>
                <a:close/>
              </a:path>
            </a:pathLst>
          </a:custGeom>
          <a:solidFill>
            <a:srgbClr val="31343d"/>
          </a:solidFill>
          <a:ln w="60480">
            <a:solidFill>
              <a:srgbClr val="3d3f4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14"/>
          <p:cNvSpPr/>
          <p:nvPr/>
        </p:nvSpPr>
        <p:spPr>
          <a:xfrm rot="20942400">
            <a:off x="7705080" y="2855160"/>
            <a:ext cx="729360" cy="1362600"/>
          </a:xfrm>
          <a:prstGeom prst="ellipse">
            <a:avLst/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8" name="CustomShape 15"/>
          <p:cNvSpPr/>
          <p:nvPr/>
        </p:nvSpPr>
        <p:spPr>
          <a:xfrm rot="20942400">
            <a:off x="9276120" y="3186720"/>
            <a:ext cx="137160" cy="266400"/>
          </a:xfrm>
          <a:prstGeom prst="ellipse">
            <a:avLst/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CustomShape 16"/>
          <p:cNvSpPr/>
          <p:nvPr/>
        </p:nvSpPr>
        <p:spPr>
          <a:xfrm rot="20942400">
            <a:off x="9199440" y="3178800"/>
            <a:ext cx="96840" cy="326160"/>
          </a:xfrm>
          <a:prstGeom prst="moon">
            <a:avLst>
              <a:gd name="adj" fmla="val 50000"/>
            </a:avLst>
          </a:prstGeom>
          <a:solidFill>
            <a:srgbClr val="5759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0" name="CustomShape 17"/>
          <p:cNvSpPr/>
          <p:nvPr/>
        </p:nvSpPr>
        <p:spPr>
          <a:xfrm rot="20502600">
            <a:off x="8552160" y="2931120"/>
            <a:ext cx="345600" cy="929520"/>
          </a:xfrm>
          <a:prstGeom prst="moon">
            <a:avLst>
              <a:gd name="adj" fmla="val 39769"/>
            </a:avLst>
          </a:prstGeom>
          <a:solidFill>
            <a:srgbClr val="3d3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CustomShape 18"/>
          <p:cNvSpPr/>
          <p:nvPr/>
        </p:nvSpPr>
        <p:spPr>
          <a:xfrm>
            <a:off x="9055800" y="3895200"/>
            <a:ext cx="660600" cy="660600"/>
          </a:xfrm>
          <a:custGeom>
            <a:avLst/>
            <a:gdLst/>
            <a:ahLst/>
            <a:rect l="l" t="t" r="r" b="b"/>
            <a:pathLst>
              <a:path w="2976" h="2975">
                <a:moveTo>
                  <a:pt x="2277" y="698"/>
                </a:moveTo>
                <a:lnTo>
                  <a:pt x="2239" y="661"/>
                </a:lnTo>
                <a:lnTo>
                  <a:pt x="2156" y="593"/>
                </a:lnTo>
                <a:lnTo>
                  <a:pt x="2067" y="533"/>
                </a:lnTo>
                <a:lnTo>
                  <a:pt x="1972" y="481"/>
                </a:lnTo>
                <a:lnTo>
                  <a:pt x="1873" y="439"/>
                </a:lnTo>
                <a:lnTo>
                  <a:pt x="1768" y="406"/>
                </a:lnTo>
                <a:lnTo>
                  <a:pt x="1658" y="384"/>
                </a:lnTo>
                <a:lnTo>
                  <a:pt x="1546" y="373"/>
                </a:lnTo>
                <a:lnTo>
                  <a:pt x="1488" y="371"/>
                </a:lnTo>
                <a:lnTo>
                  <a:pt x="1431" y="373"/>
                </a:lnTo>
                <a:lnTo>
                  <a:pt x="1318" y="384"/>
                </a:lnTo>
                <a:lnTo>
                  <a:pt x="1209" y="406"/>
                </a:lnTo>
                <a:lnTo>
                  <a:pt x="1104" y="439"/>
                </a:lnTo>
                <a:lnTo>
                  <a:pt x="1004" y="481"/>
                </a:lnTo>
                <a:lnTo>
                  <a:pt x="909" y="533"/>
                </a:lnTo>
                <a:lnTo>
                  <a:pt x="820" y="593"/>
                </a:lnTo>
                <a:lnTo>
                  <a:pt x="738" y="661"/>
                </a:lnTo>
                <a:lnTo>
                  <a:pt x="699" y="698"/>
                </a:lnTo>
                <a:lnTo>
                  <a:pt x="662" y="737"/>
                </a:lnTo>
                <a:lnTo>
                  <a:pt x="594" y="819"/>
                </a:lnTo>
                <a:lnTo>
                  <a:pt x="533" y="908"/>
                </a:lnTo>
                <a:lnTo>
                  <a:pt x="481" y="1003"/>
                </a:lnTo>
                <a:lnTo>
                  <a:pt x="440" y="1103"/>
                </a:lnTo>
                <a:lnTo>
                  <a:pt x="407" y="1208"/>
                </a:lnTo>
                <a:lnTo>
                  <a:pt x="385" y="1317"/>
                </a:lnTo>
                <a:lnTo>
                  <a:pt x="373" y="1430"/>
                </a:lnTo>
                <a:lnTo>
                  <a:pt x="372" y="1487"/>
                </a:lnTo>
                <a:lnTo>
                  <a:pt x="373" y="1545"/>
                </a:lnTo>
                <a:lnTo>
                  <a:pt x="385" y="1657"/>
                </a:lnTo>
                <a:lnTo>
                  <a:pt x="407" y="1767"/>
                </a:lnTo>
                <a:lnTo>
                  <a:pt x="440" y="1872"/>
                </a:lnTo>
                <a:lnTo>
                  <a:pt x="481" y="1971"/>
                </a:lnTo>
                <a:lnTo>
                  <a:pt x="533" y="2066"/>
                </a:lnTo>
                <a:lnTo>
                  <a:pt x="594" y="2155"/>
                </a:lnTo>
                <a:lnTo>
                  <a:pt x="662" y="2237"/>
                </a:lnTo>
                <a:lnTo>
                  <a:pt x="699" y="2276"/>
                </a:lnTo>
                <a:lnTo>
                  <a:pt x="738" y="2314"/>
                </a:lnTo>
                <a:lnTo>
                  <a:pt x="820" y="2381"/>
                </a:lnTo>
                <a:lnTo>
                  <a:pt x="909" y="2442"/>
                </a:lnTo>
                <a:lnTo>
                  <a:pt x="1004" y="2494"/>
                </a:lnTo>
                <a:lnTo>
                  <a:pt x="1104" y="2535"/>
                </a:lnTo>
                <a:lnTo>
                  <a:pt x="1209" y="2569"/>
                </a:lnTo>
                <a:lnTo>
                  <a:pt x="1318" y="2590"/>
                </a:lnTo>
                <a:lnTo>
                  <a:pt x="1431" y="2602"/>
                </a:lnTo>
                <a:lnTo>
                  <a:pt x="1488" y="2603"/>
                </a:lnTo>
                <a:lnTo>
                  <a:pt x="1546" y="2602"/>
                </a:lnTo>
                <a:lnTo>
                  <a:pt x="1658" y="2590"/>
                </a:lnTo>
                <a:lnTo>
                  <a:pt x="1768" y="2569"/>
                </a:lnTo>
                <a:lnTo>
                  <a:pt x="1873" y="2535"/>
                </a:lnTo>
                <a:lnTo>
                  <a:pt x="1972" y="2494"/>
                </a:lnTo>
                <a:lnTo>
                  <a:pt x="2067" y="2442"/>
                </a:lnTo>
                <a:lnTo>
                  <a:pt x="2156" y="2381"/>
                </a:lnTo>
                <a:lnTo>
                  <a:pt x="2239" y="2314"/>
                </a:lnTo>
                <a:lnTo>
                  <a:pt x="2277" y="2276"/>
                </a:lnTo>
                <a:lnTo>
                  <a:pt x="2315" y="2237"/>
                </a:lnTo>
                <a:lnTo>
                  <a:pt x="2383" y="2155"/>
                </a:lnTo>
                <a:lnTo>
                  <a:pt x="2443" y="2066"/>
                </a:lnTo>
                <a:lnTo>
                  <a:pt x="2495" y="1971"/>
                </a:lnTo>
                <a:lnTo>
                  <a:pt x="2537" y="1872"/>
                </a:lnTo>
                <a:lnTo>
                  <a:pt x="2570" y="1767"/>
                </a:lnTo>
                <a:lnTo>
                  <a:pt x="2591" y="1657"/>
                </a:lnTo>
                <a:lnTo>
                  <a:pt x="2603" y="1545"/>
                </a:lnTo>
                <a:lnTo>
                  <a:pt x="2604" y="1487"/>
                </a:lnTo>
                <a:lnTo>
                  <a:pt x="2603" y="1430"/>
                </a:lnTo>
                <a:lnTo>
                  <a:pt x="2591" y="1317"/>
                </a:lnTo>
                <a:lnTo>
                  <a:pt x="2570" y="1208"/>
                </a:lnTo>
                <a:lnTo>
                  <a:pt x="2537" y="1103"/>
                </a:lnTo>
                <a:lnTo>
                  <a:pt x="2495" y="1003"/>
                </a:lnTo>
                <a:lnTo>
                  <a:pt x="2443" y="908"/>
                </a:lnTo>
                <a:lnTo>
                  <a:pt x="2383" y="819"/>
                </a:lnTo>
                <a:lnTo>
                  <a:pt x="2315" y="737"/>
                </a:lnTo>
                <a:lnTo>
                  <a:pt x="2277" y="698"/>
                </a:lnTo>
                <a:close/>
                <a:moveTo>
                  <a:pt x="1488" y="0"/>
                </a:moveTo>
                <a:lnTo>
                  <a:pt x="1565" y="0"/>
                </a:lnTo>
                <a:lnTo>
                  <a:pt x="1714" y="16"/>
                </a:lnTo>
                <a:lnTo>
                  <a:pt x="1860" y="46"/>
                </a:lnTo>
                <a:lnTo>
                  <a:pt x="1999" y="89"/>
                </a:lnTo>
                <a:lnTo>
                  <a:pt x="2133" y="145"/>
                </a:lnTo>
                <a:lnTo>
                  <a:pt x="2260" y="214"/>
                </a:lnTo>
                <a:lnTo>
                  <a:pt x="2380" y="295"/>
                </a:lnTo>
                <a:lnTo>
                  <a:pt x="2489" y="386"/>
                </a:lnTo>
                <a:lnTo>
                  <a:pt x="2541" y="435"/>
                </a:lnTo>
                <a:lnTo>
                  <a:pt x="2590" y="487"/>
                </a:lnTo>
                <a:lnTo>
                  <a:pt x="2681" y="596"/>
                </a:lnTo>
                <a:lnTo>
                  <a:pt x="2761" y="715"/>
                </a:lnTo>
                <a:lnTo>
                  <a:pt x="2830" y="842"/>
                </a:lnTo>
                <a:lnTo>
                  <a:pt x="2887" y="975"/>
                </a:lnTo>
                <a:lnTo>
                  <a:pt x="2930" y="1116"/>
                </a:lnTo>
                <a:lnTo>
                  <a:pt x="2960" y="1260"/>
                </a:lnTo>
                <a:lnTo>
                  <a:pt x="2975" y="1411"/>
                </a:lnTo>
                <a:lnTo>
                  <a:pt x="2976" y="1487"/>
                </a:lnTo>
                <a:lnTo>
                  <a:pt x="2975" y="1564"/>
                </a:lnTo>
                <a:lnTo>
                  <a:pt x="2960" y="1715"/>
                </a:lnTo>
                <a:lnTo>
                  <a:pt x="2930" y="1859"/>
                </a:lnTo>
                <a:lnTo>
                  <a:pt x="2887" y="2000"/>
                </a:lnTo>
                <a:lnTo>
                  <a:pt x="2830" y="2132"/>
                </a:lnTo>
                <a:lnTo>
                  <a:pt x="2761" y="2259"/>
                </a:lnTo>
                <a:lnTo>
                  <a:pt x="2681" y="2379"/>
                </a:lnTo>
                <a:lnTo>
                  <a:pt x="2590" y="2488"/>
                </a:lnTo>
                <a:lnTo>
                  <a:pt x="2541" y="2540"/>
                </a:lnTo>
                <a:lnTo>
                  <a:pt x="2489" y="2589"/>
                </a:lnTo>
                <a:lnTo>
                  <a:pt x="2380" y="2679"/>
                </a:lnTo>
                <a:lnTo>
                  <a:pt x="2260" y="2760"/>
                </a:lnTo>
                <a:lnTo>
                  <a:pt x="2133" y="2829"/>
                </a:lnTo>
                <a:lnTo>
                  <a:pt x="1999" y="2885"/>
                </a:lnTo>
                <a:lnTo>
                  <a:pt x="1860" y="2929"/>
                </a:lnTo>
                <a:lnTo>
                  <a:pt x="1714" y="2959"/>
                </a:lnTo>
                <a:lnTo>
                  <a:pt x="1565" y="2973"/>
                </a:lnTo>
                <a:lnTo>
                  <a:pt x="1488" y="2975"/>
                </a:lnTo>
                <a:lnTo>
                  <a:pt x="1412" y="2973"/>
                </a:lnTo>
                <a:lnTo>
                  <a:pt x="1261" y="2959"/>
                </a:lnTo>
                <a:lnTo>
                  <a:pt x="1117" y="2929"/>
                </a:lnTo>
                <a:lnTo>
                  <a:pt x="977" y="2885"/>
                </a:lnTo>
                <a:lnTo>
                  <a:pt x="843" y="2829"/>
                </a:lnTo>
                <a:lnTo>
                  <a:pt x="716" y="2760"/>
                </a:lnTo>
                <a:lnTo>
                  <a:pt x="597" y="2679"/>
                </a:lnTo>
                <a:lnTo>
                  <a:pt x="487" y="2589"/>
                </a:lnTo>
                <a:lnTo>
                  <a:pt x="435" y="2540"/>
                </a:lnTo>
                <a:lnTo>
                  <a:pt x="386" y="2488"/>
                </a:lnTo>
                <a:lnTo>
                  <a:pt x="296" y="2379"/>
                </a:lnTo>
                <a:lnTo>
                  <a:pt x="215" y="2259"/>
                </a:lnTo>
                <a:lnTo>
                  <a:pt x="146" y="2132"/>
                </a:lnTo>
                <a:lnTo>
                  <a:pt x="90" y="2000"/>
                </a:lnTo>
                <a:lnTo>
                  <a:pt x="47" y="1859"/>
                </a:lnTo>
                <a:lnTo>
                  <a:pt x="16" y="1715"/>
                </a:lnTo>
                <a:lnTo>
                  <a:pt x="2" y="1564"/>
                </a:lnTo>
                <a:lnTo>
                  <a:pt x="0" y="1487"/>
                </a:lnTo>
                <a:lnTo>
                  <a:pt x="2" y="1411"/>
                </a:lnTo>
                <a:lnTo>
                  <a:pt x="16" y="1260"/>
                </a:lnTo>
                <a:lnTo>
                  <a:pt x="47" y="1116"/>
                </a:lnTo>
                <a:lnTo>
                  <a:pt x="90" y="975"/>
                </a:lnTo>
                <a:lnTo>
                  <a:pt x="146" y="842"/>
                </a:lnTo>
                <a:lnTo>
                  <a:pt x="215" y="715"/>
                </a:lnTo>
                <a:lnTo>
                  <a:pt x="296" y="596"/>
                </a:lnTo>
                <a:lnTo>
                  <a:pt x="386" y="487"/>
                </a:lnTo>
                <a:lnTo>
                  <a:pt x="435" y="435"/>
                </a:lnTo>
                <a:lnTo>
                  <a:pt x="487" y="386"/>
                </a:lnTo>
                <a:lnTo>
                  <a:pt x="597" y="295"/>
                </a:lnTo>
                <a:lnTo>
                  <a:pt x="716" y="214"/>
                </a:lnTo>
                <a:lnTo>
                  <a:pt x="843" y="145"/>
                </a:lnTo>
                <a:lnTo>
                  <a:pt x="977" y="89"/>
                </a:lnTo>
                <a:lnTo>
                  <a:pt x="1117" y="46"/>
                </a:lnTo>
                <a:lnTo>
                  <a:pt x="1261" y="16"/>
                </a:lnTo>
                <a:lnTo>
                  <a:pt x="1412" y="0"/>
                </a:lnTo>
                <a:lnTo>
                  <a:pt x="1488" y="0"/>
                </a:lnTo>
                <a:close/>
              </a:path>
            </a:pathLst>
          </a:custGeom>
          <a:solidFill>
            <a:srgbClr val="edece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2" name="CustomShape 19"/>
          <p:cNvSpPr/>
          <p:nvPr/>
        </p:nvSpPr>
        <p:spPr>
          <a:xfrm>
            <a:off x="8891280" y="4115160"/>
            <a:ext cx="1188360" cy="1470600"/>
          </a:xfrm>
          <a:custGeom>
            <a:avLst/>
            <a:gdLst/>
            <a:ahLst/>
            <a:rect l="l" t="t" r="r" b="b"/>
            <a:pathLst>
              <a:path w="5352" h="6626">
                <a:moveTo>
                  <a:pt x="2615" y="5712"/>
                </a:moveTo>
                <a:lnTo>
                  <a:pt x="2539" y="5673"/>
                </a:lnTo>
                <a:lnTo>
                  <a:pt x="2393" y="5582"/>
                </a:lnTo>
                <a:lnTo>
                  <a:pt x="2285" y="5503"/>
                </a:lnTo>
                <a:lnTo>
                  <a:pt x="2172" y="5405"/>
                </a:lnTo>
                <a:lnTo>
                  <a:pt x="2053" y="5287"/>
                </a:lnTo>
                <a:lnTo>
                  <a:pt x="1937" y="5150"/>
                </a:lnTo>
                <a:lnTo>
                  <a:pt x="1824" y="4989"/>
                </a:lnTo>
                <a:lnTo>
                  <a:pt x="1770" y="4899"/>
                </a:lnTo>
                <a:lnTo>
                  <a:pt x="1732" y="4836"/>
                </a:lnTo>
                <a:lnTo>
                  <a:pt x="1647" y="4718"/>
                </a:lnTo>
                <a:lnTo>
                  <a:pt x="1554" y="4610"/>
                </a:lnTo>
                <a:lnTo>
                  <a:pt x="1454" y="4511"/>
                </a:lnTo>
                <a:lnTo>
                  <a:pt x="1348" y="4420"/>
                </a:lnTo>
                <a:lnTo>
                  <a:pt x="1238" y="4339"/>
                </a:lnTo>
                <a:lnTo>
                  <a:pt x="1126" y="4266"/>
                </a:lnTo>
                <a:lnTo>
                  <a:pt x="1014" y="4201"/>
                </a:lnTo>
                <a:lnTo>
                  <a:pt x="847" y="4118"/>
                </a:lnTo>
                <a:lnTo>
                  <a:pt x="636" y="4034"/>
                </a:lnTo>
                <a:lnTo>
                  <a:pt x="453" y="3975"/>
                </a:lnTo>
                <a:lnTo>
                  <a:pt x="309" y="3942"/>
                </a:lnTo>
                <a:lnTo>
                  <a:pt x="258" y="3933"/>
                </a:lnTo>
                <a:lnTo>
                  <a:pt x="234" y="3929"/>
                </a:lnTo>
                <a:lnTo>
                  <a:pt x="188" y="3912"/>
                </a:lnTo>
                <a:lnTo>
                  <a:pt x="145" y="3883"/>
                </a:lnTo>
                <a:lnTo>
                  <a:pt x="103" y="3844"/>
                </a:lnTo>
                <a:lnTo>
                  <a:pt x="66" y="3799"/>
                </a:lnTo>
                <a:lnTo>
                  <a:pt x="36" y="3748"/>
                </a:lnTo>
                <a:lnTo>
                  <a:pt x="14" y="3691"/>
                </a:lnTo>
                <a:lnTo>
                  <a:pt x="1" y="3634"/>
                </a:lnTo>
                <a:lnTo>
                  <a:pt x="0" y="3573"/>
                </a:lnTo>
                <a:lnTo>
                  <a:pt x="11" y="3514"/>
                </a:lnTo>
                <a:lnTo>
                  <a:pt x="37" y="3457"/>
                </a:lnTo>
                <a:lnTo>
                  <a:pt x="80" y="3402"/>
                </a:lnTo>
                <a:lnTo>
                  <a:pt x="141" y="3353"/>
                </a:lnTo>
                <a:lnTo>
                  <a:pt x="220" y="3311"/>
                </a:lnTo>
                <a:lnTo>
                  <a:pt x="321" y="3277"/>
                </a:lnTo>
                <a:lnTo>
                  <a:pt x="445" y="3251"/>
                </a:lnTo>
                <a:lnTo>
                  <a:pt x="517" y="3244"/>
                </a:lnTo>
                <a:lnTo>
                  <a:pt x="590" y="3238"/>
                </a:lnTo>
                <a:lnTo>
                  <a:pt x="733" y="3236"/>
                </a:lnTo>
                <a:lnTo>
                  <a:pt x="868" y="3247"/>
                </a:lnTo>
                <a:lnTo>
                  <a:pt x="996" y="3265"/>
                </a:lnTo>
                <a:lnTo>
                  <a:pt x="1117" y="3291"/>
                </a:lnTo>
                <a:lnTo>
                  <a:pt x="1230" y="3324"/>
                </a:lnTo>
                <a:lnTo>
                  <a:pt x="1385" y="3380"/>
                </a:lnTo>
                <a:lnTo>
                  <a:pt x="1559" y="3464"/>
                </a:lnTo>
                <a:lnTo>
                  <a:pt x="1695" y="3545"/>
                </a:lnTo>
                <a:lnTo>
                  <a:pt x="1824" y="3638"/>
                </a:lnTo>
                <a:lnTo>
                  <a:pt x="1842" y="3654"/>
                </a:lnTo>
                <a:lnTo>
                  <a:pt x="1842" y="491"/>
                </a:lnTo>
                <a:lnTo>
                  <a:pt x="1836" y="434"/>
                </a:lnTo>
                <a:lnTo>
                  <a:pt x="1839" y="334"/>
                </a:lnTo>
                <a:lnTo>
                  <a:pt x="1860" y="246"/>
                </a:lnTo>
                <a:lnTo>
                  <a:pt x="1896" y="171"/>
                </a:lnTo>
                <a:lnTo>
                  <a:pt x="1944" y="109"/>
                </a:lnTo>
                <a:lnTo>
                  <a:pt x="2002" y="60"/>
                </a:lnTo>
                <a:lnTo>
                  <a:pt x="2068" y="26"/>
                </a:lnTo>
                <a:lnTo>
                  <a:pt x="2138" y="5"/>
                </a:lnTo>
                <a:lnTo>
                  <a:pt x="2210" y="0"/>
                </a:lnTo>
                <a:lnTo>
                  <a:pt x="2284" y="8"/>
                </a:lnTo>
                <a:lnTo>
                  <a:pt x="2354" y="31"/>
                </a:lnTo>
                <a:lnTo>
                  <a:pt x="2419" y="69"/>
                </a:lnTo>
                <a:lnTo>
                  <a:pt x="2477" y="123"/>
                </a:lnTo>
                <a:lnTo>
                  <a:pt x="2523" y="193"/>
                </a:lnTo>
                <a:lnTo>
                  <a:pt x="2559" y="277"/>
                </a:lnTo>
                <a:lnTo>
                  <a:pt x="2578" y="378"/>
                </a:lnTo>
                <a:lnTo>
                  <a:pt x="2581" y="436"/>
                </a:lnTo>
                <a:lnTo>
                  <a:pt x="2611" y="2067"/>
                </a:lnTo>
                <a:lnTo>
                  <a:pt x="2654" y="2070"/>
                </a:lnTo>
                <a:lnTo>
                  <a:pt x="2654" y="1977"/>
                </a:lnTo>
                <a:lnTo>
                  <a:pt x="2655" y="1939"/>
                </a:lnTo>
                <a:lnTo>
                  <a:pt x="2673" y="1873"/>
                </a:lnTo>
                <a:lnTo>
                  <a:pt x="2704" y="1817"/>
                </a:lnTo>
                <a:lnTo>
                  <a:pt x="2751" y="1771"/>
                </a:lnTo>
                <a:lnTo>
                  <a:pt x="2805" y="1732"/>
                </a:lnTo>
                <a:lnTo>
                  <a:pt x="2869" y="1704"/>
                </a:lnTo>
                <a:lnTo>
                  <a:pt x="2939" y="1686"/>
                </a:lnTo>
                <a:lnTo>
                  <a:pt x="3011" y="1676"/>
                </a:lnTo>
                <a:lnTo>
                  <a:pt x="3085" y="1676"/>
                </a:lnTo>
                <a:lnTo>
                  <a:pt x="3158" y="1686"/>
                </a:lnTo>
                <a:lnTo>
                  <a:pt x="3227" y="1704"/>
                </a:lnTo>
                <a:lnTo>
                  <a:pt x="3291" y="1732"/>
                </a:lnTo>
                <a:lnTo>
                  <a:pt x="3347" y="1771"/>
                </a:lnTo>
                <a:lnTo>
                  <a:pt x="3391" y="1817"/>
                </a:lnTo>
                <a:lnTo>
                  <a:pt x="3425" y="1873"/>
                </a:lnTo>
                <a:lnTo>
                  <a:pt x="3442" y="1939"/>
                </a:lnTo>
                <a:lnTo>
                  <a:pt x="3443" y="1977"/>
                </a:lnTo>
                <a:lnTo>
                  <a:pt x="3443" y="1997"/>
                </a:lnTo>
                <a:lnTo>
                  <a:pt x="3453" y="1969"/>
                </a:lnTo>
                <a:lnTo>
                  <a:pt x="3485" y="1920"/>
                </a:lnTo>
                <a:lnTo>
                  <a:pt x="3527" y="1879"/>
                </a:lnTo>
                <a:lnTo>
                  <a:pt x="3577" y="1844"/>
                </a:lnTo>
                <a:lnTo>
                  <a:pt x="3636" y="1818"/>
                </a:lnTo>
                <a:lnTo>
                  <a:pt x="3700" y="1799"/>
                </a:lnTo>
                <a:lnTo>
                  <a:pt x="3766" y="1789"/>
                </a:lnTo>
                <a:lnTo>
                  <a:pt x="3834" y="1786"/>
                </a:lnTo>
                <a:lnTo>
                  <a:pt x="3901" y="1791"/>
                </a:lnTo>
                <a:lnTo>
                  <a:pt x="3968" y="1805"/>
                </a:lnTo>
                <a:lnTo>
                  <a:pt x="4029" y="1825"/>
                </a:lnTo>
                <a:lnTo>
                  <a:pt x="4086" y="1856"/>
                </a:lnTo>
                <a:lnTo>
                  <a:pt x="4135" y="1892"/>
                </a:lnTo>
                <a:lnTo>
                  <a:pt x="4173" y="1938"/>
                </a:lnTo>
                <a:lnTo>
                  <a:pt x="4201" y="1991"/>
                </a:lnTo>
                <a:lnTo>
                  <a:pt x="4217" y="2053"/>
                </a:lnTo>
                <a:lnTo>
                  <a:pt x="4218" y="2087"/>
                </a:lnTo>
                <a:lnTo>
                  <a:pt x="4218" y="2194"/>
                </a:lnTo>
                <a:lnTo>
                  <a:pt x="4221" y="2195"/>
                </a:lnTo>
                <a:lnTo>
                  <a:pt x="4233" y="2149"/>
                </a:lnTo>
                <a:lnTo>
                  <a:pt x="4270" y="2077"/>
                </a:lnTo>
                <a:lnTo>
                  <a:pt x="4319" y="2027"/>
                </a:lnTo>
                <a:lnTo>
                  <a:pt x="4379" y="1995"/>
                </a:lnTo>
                <a:lnTo>
                  <a:pt x="4449" y="1975"/>
                </a:lnTo>
                <a:lnTo>
                  <a:pt x="4522" y="1966"/>
                </a:lnTo>
                <a:lnTo>
                  <a:pt x="4637" y="1965"/>
                </a:lnTo>
                <a:lnTo>
                  <a:pt x="4712" y="1965"/>
                </a:lnTo>
                <a:lnTo>
                  <a:pt x="4744" y="1968"/>
                </a:lnTo>
                <a:lnTo>
                  <a:pt x="4801" y="1987"/>
                </a:lnTo>
                <a:lnTo>
                  <a:pt x="4858" y="2023"/>
                </a:lnTo>
                <a:lnTo>
                  <a:pt x="4909" y="2074"/>
                </a:lnTo>
                <a:lnTo>
                  <a:pt x="4957" y="2138"/>
                </a:lnTo>
                <a:lnTo>
                  <a:pt x="5002" y="2211"/>
                </a:lnTo>
                <a:lnTo>
                  <a:pt x="5064" y="2337"/>
                </a:lnTo>
                <a:lnTo>
                  <a:pt x="5134" y="2519"/>
                </a:lnTo>
                <a:lnTo>
                  <a:pt x="5190" y="2704"/>
                </a:lnTo>
                <a:lnTo>
                  <a:pt x="5255" y="2950"/>
                </a:lnTo>
                <a:lnTo>
                  <a:pt x="5281" y="3051"/>
                </a:lnTo>
                <a:lnTo>
                  <a:pt x="5297" y="3110"/>
                </a:lnTo>
                <a:lnTo>
                  <a:pt x="5321" y="3232"/>
                </a:lnTo>
                <a:lnTo>
                  <a:pt x="5344" y="3424"/>
                </a:lnTo>
                <a:lnTo>
                  <a:pt x="5352" y="3690"/>
                </a:lnTo>
                <a:lnTo>
                  <a:pt x="5340" y="3965"/>
                </a:lnTo>
                <a:lnTo>
                  <a:pt x="5298" y="4387"/>
                </a:lnTo>
                <a:lnTo>
                  <a:pt x="5225" y="4947"/>
                </a:lnTo>
                <a:lnTo>
                  <a:pt x="5196" y="5216"/>
                </a:lnTo>
                <a:lnTo>
                  <a:pt x="5144" y="5658"/>
                </a:lnTo>
                <a:lnTo>
                  <a:pt x="5144" y="6626"/>
                </a:lnTo>
                <a:lnTo>
                  <a:pt x="2615" y="6626"/>
                </a:lnTo>
                <a:lnTo>
                  <a:pt x="2615" y="5712"/>
                </a:lnTo>
                <a:close/>
              </a:path>
            </a:pathLst>
          </a:custGeom>
          <a:solidFill>
            <a:srgbClr val="fbca9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20"/>
          <p:cNvSpPr/>
          <p:nvPr/>
        </p:nvSpPr>
        <p:spPr>
          <a:xfrm>
            <a:off x="9902880" y="4551480"/>
            <a:ext cx="176760" cy="1034280"/>
          </a:xfrm>
          <a:custGeom>
            <a:avLst/>
            <a:gdLst/>
            <a:ahLst/>
            <a:rect l="l" t="t" r="r" b="b"/>
            <a:pathLst>
              <a:path w="798" h="4661">
                <a:moveTo>
                  <a:pt x="0" y="0"/>
                </a:moveTo>
                <a:lnTo>
                  <a:pt x="80" y="0"/>
                </a:lnTo>
                <a:lnTo>
                  <a:pt x="158" y="0"/>
                </a:lnTo>
                <a:lnTo>
                  <a:pt x="190" y="3"/>
                </a:lnTo>
                <a:lnTo>
                  <a:pt x="247" y="22"/>
                </a:lnTo>
                <a:lnTo>
                  <a:pt x="304" y="58"/>
                </a:lnTo>
                <a:lnTo>
                  <a:pt x="355" y="109"/>
                </a:lnTo>
                <a:lnTo>
                  <a:pt x="403" y="173"/>
                </a:lnTo>
                <a:lnTo>
                  <a:pt x="448" y="246"/>
                </a:lnTo>
                <a:lnTo>
                  <a:pt x="510" y="372"/>
                </a:lnTo>
                <a:lnTo>
                  <a:pt x="580" y="554"/>
                </a:lnTo>
                <a:lnTo>
                  <a:pt x="636" y="739"/>
                </a:lnTo>
                <a:lnTo>
                  <a:pt x="701" y="985"/>
                </a:lnTo>
                <a:lnTo>
                  <a:pt x="727" y="1086"/>
                </a:lnTo>
                <a:lnTo>
                  <a:pt x="743" y="1145"/>
                </a:lnTo>
                <a:lnTo>
                  <a:pt x="767" y="1267"/>
                </a:lnTo>
                <a:lnTo>
                  <a:pt x="790" y="1459"/>
                </a:lnTo>
                <a:lnTo>
                  <a:pt x="798" y="1725"/>
                </a:lnTo>
                <a:lnTo>
                  <a:pt x="786" y="2000"/>
                </a:lnTo>
                <a:lnTo>
                  <a:pt x="744" y="2422"/>
                </a:lnTo>
                <a:lnTo>
                  <a:pt x="671" y="2982"/>
                </a:lnTo>
                <a:lnTo>
                  <a:pt x="642" y="3251"/>
                </a:lnTo>
                <a:lnTo>
                  <a:pt x="590" y="3693"/>
                </a:lnTo>
                <a:lnTo>
                  <a:pt x="590" y="4661"/>
                </a:lnTo>
                <a:lnTo>
                  <a:pt x="439" y="4661"/>
                </a:lnTo>
                <a:lnTo>
                  <a:pt x="439" y="3693"/>
                </a:lnTo>
                <a:lnTo>
                  <a:pt x="491" y="3251"/>
                </a:lnTo>
                <a:lnTo>
                  <a:pt x="520" y="2982"/>
                </a:lnTo>
                <a:lnTo>
                  <a:pt x="593" y="2422"/>
                </a:lnTo>
                <a:lnTo>
                  <a:pt x="635" y="2000"/>
                </a:lnTo>
                <a:lnTo>
                  <a:pt x="646" y="1725"/>
                </a:lnTo>
                <a:lnTo>
                  <a:pt x="639" y="1459"/>
                </a:lnTo>
                <a:lnTo>
                  <a:pt x="616" y="1267"/>
                </a:lnTo>
                <a:lnTo>
                  <a:pt x="592" y="1145"/>
                </a:lnTo>
                <a:lnTo>
                  <a:pt x="576" y="1086"/>
                </a:lnTo>
                <a:lnTo>
                  <a:pt x="551" y="985"/>
                </a:lnTo>
                <a:lnTo>
                  <a:pt x="487" y="739"/>
                </a:lnTo>
                <a:lnTo>
                  <a:pt x="429" y="554"/>
                </a:lnTo>
                <a:lnTo>
                  <a:pt x="358" y="372"/>
                </a:lnTo>
                <a:lnTo>
                  <a:pt x="296" y="246"/>
                </a:lnTo>
                <a:lnTo>
                  <a:pt x="252" y="173"/>
                </a:lnTo>
                <a:lnTo>
                  <a:pt x="204" y="109"/>
                </a:lnTo>
                <a:lnTo>
                  <a:pt x="152" y="58"/>
                </a:lnTo>
                <a:lnTo>
                  <a:pt x="96" y="22"/>
                </a:lnTo>
                <a:lnTo>
                  <a:pt x="39" y="3"/>
                </a:lnTo>
                <a:lnTo>
                  <a:pt x="7" y="0"/>
                </a:lnTo>
                <a:lnTo>
                  <a:pt x="0" y="0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4" name="CustomShape 21"/>
          <p:cNvSpPr/>
          <p:nvPr/>
        </p:nvSpPr>
        <p:spPr>
          <a:xfrm>
            <a:off x="9551520" y="4486680"/>
            <a:ext cx="104400" cy="70920"/>
          </a:xfrm>
          <a:custGeom>
            <a:avLst/>
            <a:gdLst/>
            <a:ahLst/>
            <a:rect l="l" t="t" r="r" b="b"/>
            <a:pathLst>
              <a:path w="471" h="321">
                <a:moveTo>
                  <a:pt x="0" y="4"/>
                </a:moveTo>
                <a:lnTo>
                  <a:pt x="46" y="0"/>
                </a:lnTo>
                <a:lnTo>
                  <a:pt x="129" y="0"/>
                </a:lnTo>
                <a:lnTo>
                  <a:pt x="198" y="8"/>
                </a:lnTo>
                <a:lnTo>
                  <a:pt x="258" y="23"/>
                </a:lnTo>
                <a:lnTo>
                  <a:pt x="309" y="44"/>
                </a:lnTo>
                <a:lnTo>
                  <a:pt x="350" y="69"/>
                </a:lnTo>
                <a:lnTo>
                  <a:pt x="399" y="112"/>
                </a:lnTo>
                <a:lnTo>
                  <a:pt x="441" y="175"/>
                </a:lnTo>
                <a:lnTo>
                  <a:pt x="463" y="234"/>
                </a:lnTo>
                <a:lnTo>
                  <a:pt x="471" y="302"/>
                </a:lnTo>
                <a:lnTo>
                  <a:pt x="471" y="311"/>
                </a:lnTo>
                <a:lnTo>
                  <a:pt x="320" y="321"/>
                </a:lnTo>
                <a:lnTo>
                  <a:pt x="320" y="301"/>
                </a:lnTo>
                <a:lnTo>
                  <a:pt x="319" y="267"/>
                </a:lnTo>
                <a:lnTo>
                  <a:pt x="306" y="210"/>
                </a:lnTo>
                <a:lnTo>
                  <a:pt x="280" y="158"/>
                </a:lnTo>
                <a:lnTo>
                  <a:pt x="245" y="113"/>
                </a:lnTo>
                <a:lnTo>
                  <a:pt x="201" y="77"/>
                </a:lnTo>
                <a:lnTo>
                  <a:pt x="150" y="47"/>
                </a:lnTo>
                <a:lnTo>
                  <a:pt x="94" y="24"/>
                </a:lnTo>
                <a:lnTo>
                  <a:pt x="32" y="8"/>
                </a:lnTo>
                <a:lnTo>
                  <a:pt x="0" y="4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5" name="CustomShape 22"/>
          <p:cNvSpPr/>
          <p:nvPr/>
        </p:nvSpPr>
        <p:spPr>
          <a:xfrm>
            <a:off x="9364320" y="4115160"/>
            <a:ext cx="106920" cy="458640"/>
          </a:xfrm>
          <a:custGeom>
            <a:avLst/>
            <a:gdLst/>
            <a:ahLst/>
            <a:rect l="l" t="t" r="r" b="b"/>
            <a:pathLst>
              <a:path w="481" h="2066">
                <a:moveTo>
                  <a:pt x="0" y="7"/>
                </a:moveTo>
                <a:lnTo>
                  <a:pt x="39" y="0"/>
                </a:lnTo>
                <a:lnTo>
                  <a:pt x="118" y="0"/>
                </a:lnTo>
                <a:lnTo>
                  <a:pt x="194" y="19"/>
                </a:lnTo>
                <a:lnTo>
                  <a:pt x="266" y="53"/>
                </a:lnTo>
                <a:lnTo>
                  <a:pt x="331" y="105"/>
                </a:lnTo>
                <a:lnTo>
                  <a:pt x="386" y="176"/>
                </a:lnTo>
                <a:lnTo>
                  <a:pt x="425" y="265"/>
                </a:lnTo>
                <a:lnTo>
                  <a:pt x="448" y="373"/>
                </a:lnTo>
                <a:lnTo>
                  <a:pt x="451" y="435"/>
                </a:lnTo>
                <a:lnTo>
                  <a:pt x="481" y="2066"/>
                </a:lnTo>
                <a:lnTo>
                  <a:pt x="330" y="2066"/>
                </a:lnTo>
                <a:lnTo>
                  <a:pt x="299" y="435"/>
                </a:lnTo>
                <a:lnTo>
                  <a:pt x="298" y="387"/>
                </a:lnTo>
                <a:lnTo>
                  <a:pt x="284" y="302"/>
                </a:lnTo>
                <a:lnTo>
                  <a:pt x="260" y="228"/>
                </a:lnTo>
                <a:lnTo>
                  <a:pt x="226" y="164"/>
                </a:lnTo>
                <a:lnTo>
                  <a:pt x="186" y="111"/>
                </a:lnTo>
                <a:lnTo>
                  <a:pt x="138" y="69"/>
                </a:lnTo>
                <a:lnTo>
                  <a:pt x="85" y="36"/>
                </a:lnTo>
                <a:lnTo>
                  <a:pt x="29" y="14"/>
                </a:lnTo>
                <a:lnTo>
                  <a:pt x="0" y="7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6" name="CustomShape 23"/>
          <p:cNvSpPr/>
          <p:nvPr/>
        </p:nvSpPr>
        <p:spPr>
          <a:xfrm>
            <a:off x="9025200" y="4833360"/>
            <a:ext cx="274680" cy="92880"/>
          </a:xfrm>
          <a:custGeom>
            <a:avLst/>
            <a:gdLst/>
            <a:ahLst/>
            <a:rect l="l" t="t" r="r" b="b"/>
            <a:pathLst>
              <a:path w="1240" h="418">
                <a:moveTo>
                  <a:pt x="0" y="2"/>
                </a:moveTo>
                <a:lnTo>
                  <a:pt x="93" y="0"/>
                </a:lnTo>
                <a:lnTo>
                  <a:pt x="278" y="12"/>
                </a:lnTo>
                <a:lnTo>
                  <a:pt x="455" y="42"/>
                </a:lnTo>
                <a:lnTo>
                  <a:pt x="625" y="87"/>
                </a:lnTo>
                <a:lnTo>
                  <a:pt x="785" y="144"/>
                </a:lnTo>
                <a:lnTo>
                  <a:pt x="933" y="214"/>
                </a:lnTo>
                <a:lnTo>
                  <a:pt x="1068" y="291"/>
                </a:lnTo>
                <a:lnTo>
                  <a:pt x="1188" y="375"/>
                </a:lnTo>
                <a:lnTo>
                  <a:pt x="1240" y="418"/>
                </a:lnTo>
                <a:lnTo>
                  <a:pt x="1089" y="418"/>
                </a:lnTo>
                <a:lnTo>
                  <a:pt x="1076" y="405"/>
                </a:lnTo>
                <a:lnTo>
                  <a:pt x="970" y="327"/>
                </a:lnTo>
                <a:lnTo>
                  <a:pt x="860" y="258"/>
                </a:lnTo>
                <a:lnTo>
                  <a:pt x="717" y="183"/>
                </a:lnTo>
                <a:lnTo>
                  <a:pt x="546" y="110"/>
                </a:lnTo>
                <a:lnTo>
                  <a:pt x="347" y="49"/>
                </a:lnTo>
                <a:lnTo>
                  <a:pt x="180" y="19"/>
                </a:lnTo>
                <a:lnTo>
                  <a:pt x="62" y="5"/>
                </a:lnTo>
                <a:lnTo>
                  <a:pt x="0" y="2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7" name="CustomShape 24"/>
          <p:cNvSpPr/>
          <p:nvPr/>
        </p:nvSpPr>
        <p:spPr>
          <a:xfrm>
            <a:off x="9432360" y="5410800"/>
            <a:ext cx="641160" cy="248040"/>
          </a:xfrm>
          <a:prstGeom prst="rect">
            <a:avLst/>
          </a:prstGeom>
          <a:solidFill>
            <a:srgbClr val="fafbfb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8" name="CustomShape 25"/>
          <p:cNvSpPr/>
          <p:nvPr/>
        </p:nvSpPr>
        <p:spPr>
          <a:xfrm>
            <a:off x="9382320" y="5576760"/>
            <a:ext cx="741240" cy="442800"/>
          </a:xfrm>
          <a:prstGeom prst="rect">
            <a:avLst/>
          </a:prstGeom>
          <a:solidFill>
            <a:srgbClr val="60576b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9" name="CustomShape 26"/>
          <p:cNvSpPr/>
          <p:nvPr/>
        </p:nvSpPr>
        <p:spPr>
          <a:xfrm>
            <a:off x="9732240" y="4511520"/>
            <a:ext cx="97560" cy="92880"/>
          </a:xfrm>
          <a:custGeom>
            <a:avLst/>
            <a:gdLst/>
            <a:ahLst/>
            <a:rect l="l" t="t" r="r" b="b"/>
            <a:pathLst>
              <a:path w="439" h="419">
                <a:moveTo>
                  <a:pt x="0" y="2"/>
                </a:moveTo>
                <a:lnTo>
                  <a:pt x="48" y="0"/>
                </a:lnTo>
                <a:lnTo>
                  <a:pt x="131" y="6"/>
                </a:lnTo>
                <a:lnTo>
                  <a:pt x="203" y="21"/>
                </a:lnTo>
                <a:lnTo>
                  <a:pt x="262" y="42"/>
                </a:lnTo>
                <a:lnTo>
                  <a:pt x="311" y="71"/>
                </a:lnTo>
                <a:lnTo>
                  <a:pt x="350" y="104"/>
                </a:lnTo>
                <a:lnTo>
                  <a:pt x="382" y="140"/>
                </a:lnTo>
                <a:lnTo>
                  <a:pt x="405" y="179"/>
                </a:lnTo>
                <a:lnTo>
                  <a:pt x="428" y="240"/>
                </a:lnTo>
                <a:lnTo>
                  <a:pt x="439" y="314"/>
                </a:lnTo>
                <a:lnTo>
                  <a:pt x="438" y="398"/>
                </a:lnTo>
                <a:lnTo>
                  <a:pt x="435" y="409"/>
                </a:lnTo>
                <a:lnTo>
                  <a:pt x="284" y="419"/>
                </a:lnTo>
                <a:lnTo>
                  <a:pt x="284" y="398"/>
                </a:lnTo>
                <a:lnTo>
                  <a:pt x="282" y="365"/>
                </a:lnTo>
                <a:lnTo>
                  <a:pt x="272" y="299"/>
                </a:lnTo>
                <a:lnTo>
                  <a:pt x="252" y="234"/>
                </a:lnTo>
                <a:lnTo>
                  <a:pt x="223" y="172"/>
                </a:lnTo>
                <a:lnTo>
                  <a:pt x="186" y="116"/>
                </a:lnTo>
                <a:lnTo>
                  <a:pt x="141" y="68"/>
                </a:lnTo>
                <a:lnTo>
                  <a:pt x="89" y="31"/>
                </a:lnTo>
                <a:lnTo>
                  <a:pt x="32" y="8"/>
                </a:lnTo>
                <a:lnTo>
                  <a:pt x="0" y="2"/>
                </a:lnTo>
                <a:close/>
              </a:path>
            </a:pathLst>
          </a:custGeom>
          <a:solidFill>
            <a:srgbClr val="f9ad7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0" name="CustomShape 27"/>
          <p:cNvSpPr/>
          <p:nvPr/>
        </p:nvSpPr>
        <p:spPr>
          <a:xfrm>
            <a:off x="9193320" y="4032360"/>
            <a:ext cx="386640" cy="192960"/>
          </a:xfrm>
          <a:custGeom>
            <a:avLst/>
            <a:gdLst/>
            <a:ahLst/>
            <a:rect l="l" t="t" r="r" b="b"/>
            <a:pathLst>
              <a:path w="1743" h="871">
                <a:moveTo>
                  <a:pt x="0" y="871"/>
                </a:moveTo>
                <a:lnTo>
                  <a:pt x="0" y="827"/>
                </a:lnTo>
                <a:lnTo>
                  <a:pt x="8" y="739"/>
                </a:lnTo>
                <a:lnTo>
                  <a:pt x="26" y="654"/>
                </a:lnTo>
                <a:lnTo>
                  <a:pt x="52" y="572"/>
                </a:lnTo>
                <a:lnTo>
                  <a:pt x="85" y="493"/>
                </a:lnTo>
                <a:lnTo>
                  <a:pt x="125" y="419"/>
                </a:lnTo>
                <a:lnTo>
                  <a:pt x="173" y="350"/>
                </a:lnTo>
                <a:lnTo>
                  <a:pt x="226" y="285"/>
                </a:lnTo>
                <a:lnTo>
                  <a:pt x="255" y="255"/>
                </a:lnTo>
                <a:lnTo>
                  <a:pt x="285" y="226"/>
                </a:lnTo>
                <a:lnTo>
                  <a:pt x="350" y="173"/>
                </a:lnTo>
                <a:lnTo>
                  <a:pt x="419" y="125"/>
                </a:lnTo>
                <a:lnTo>
                  <a:pt x="492" y="85"/>
                </a:lnTo>
                <a:lnTo>
                  <a:pt x="572" y="52"/>
                </a:lnTo>
                <a:lnTo>
                  <a:pt x="654" y="26"/>
                </a:lnTo>
                <a:lnTo>
                  <a:pt x="739" y="9"/>
                </a:lnTo>
                <a:lnTo>
                  <a:pt x="827" y="0"/>
                </a:lnTo>
                <a:lnTo>
                  <a:pt x="871" y="0"/>
                </a:lnTo>
                <a:lnTo>
                  <a:pt x="916" y="0"/>
                </a:lnTo>
                <a:lnTo>
                  <a:pt x="1004" y="9"/>
                </a:lnTo>
                <a:lnTo>
                  <a:pt x="1089" y="26"/>
                </a:lnTo>
                <a:lnTo>
                  <a:pt x="1171" y="52"/>
                </a:lnTo>
                <a:lnTo>
                  <a:pt x="1250" y="85"/>
                </a:lnTo>
                <a:lnTo>
                  <a:pt x="1323" y="125"/>
                </a:lnTo>
                <a:lnTo>
                  <a:pt x="1393" y="173"/>
                </a:lnTo>
                <a:lnTo>
                  <a:pt x="1457" y="226"/>
                </a:lnTo>
                <a:lnTo>
                  <a:pt x="1488" y="255"/>
                </a:lnTo>
                <a:lnTo>
                  <a:pt x="1516" y="285"/>
                </a:lnTo>
                <a:lnTo>
                  <a:pt x="1570" y="350"/>
                </a:lnTo>
                <a:lnTo>
                  <a:pt x="1617" y="419"/>
                </a:lnTo>
                <a:lnTo>
                  <a:pt x="1658" y="493"/>
                </a:lnTo>
                <a:lnTo>
                  <a:pt x="1691" y="572"/>
                </a:lnTo>
                <a:lnTo>
                  <a:pt x="1717" y="654"/>
                </a:lnTo>
                <a:lnTo>
                  <a:pt x="1734" y="739"/>
                </a:lnTo>
                <a:lnTo>
                  <a:pt x="1743" y="827"/>
                </a:lnTo>
                <a:lnTo>
                  <a:pt x="1743" y="871"/>
                </a:lnTo>
                <a:lnTo>
                  <a:pt x="1557" y="871"/>
                </a:lnTo>
                <a:lnTo>
                  <a:pt x="1557" y="835"/>
                </a:lnTo>
                <a:lnTo>
                  <a:pt x="1550" y="766"/>
                </a:lnTo>
                <a:lnTo>
                  <a:pt x="1528" y="667"/>
                </a:lnTo>
                <a:lnTo>
                  <a:pt x="1475" y="544"/>
                </a:lnTo>
                <a:lnTo>
                  <a:pt x="1401" y="435"/>
                </a:lnTo>
                <a:lnTo>
                  <a:pt x="1357" y="386"/>
                </a:lnTo>
                <a:lnTo>
                  <a:pt x="1308" y="341"/>
                </a:lnTo>
                <a:lnTo>
                  <a:pt x="1198" y="268"/>
                </a:lnTo>
                <a:lnTo>
                  <a:pt x="1076" y="215"/>
                </a:lnTo>
                <a:lnTo>
                  <a:pt x="976" y="193"/>
                </a:lnTo>
                <a:lnTo>
                  <a:pt x="907" y="186"/>
                </a:lnTo>
                <a:lnTo>
                  <a:pt x="871" y="186"/>
                </a:lnTo>
                <a:lnTo>
                  <a:pt x="835" y="186"/>
                </a:lnTo>
                <a:lnTo>
                  <a:pt x="766" y="193"/>
                </a:lnTo>
                <a:lnTo>
                  <a:pt x="667" y="215"/>
                </a:lnTo>
                <a:lnTo>
                  <a:pt x="544" y="268"/>
                </a:lnTo>
                <a:lnTo>
                  <a:pt x="435" y="341"/>
                </a:lnTo>
                <a:lnTo>
                  <a:pt x="386" y="386"/>
                </a:lnTo>
                <a:lnTo>
                  <a:pt x="341" y="435"/>
                </a:lnTo>
                <a:lnTo>
                  <a:pt x="268" y="544"/>
                </a:lnTo>
                <a:lnTo>
                  <a:pt x="214" y="667"/>
                </a:lnTo>
                <a:lnTo>
                  <a:pt x="193" y="766"/>
                </a:lnTo>
                <a:lnTo>
                  <a:pt x="186" y="835"/>
                </a:lnTo>
                <a:lnTo>
                  <a:pt x="186" y="871"/>
                </a:lnTo>
                <a:lnTo>
                  <a:pt x="0" y="871"/>
                </a:lnTo>
                <a:close/>
              </a:path>
            </a:pathLst>
          </a:custGeom>
          <a:solidFill>
            <a:srgbClr val="edece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>
    <p:pull dir="r"/>
  </p:transition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Crane</Template>
  <TotalTime>2747</TotalTime>
  <Application>LibreOffice/5.4.2.2$Windows_x86 LibreOffice_project/22b09f6418e8c2d508a9eaf86b2399209b0990f4</Application>
  <Words>264</Words>
  <Paragraphs>91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2018-08-02T07:05:36Z</dcterms:created>
  <dc:creator>조땡</dc:creator>
  <dc:description/>
  <dc:language>ko</dc:language>
  <cp:lastModifiedBy/>
  <dcterms:modified xsi:type="dcterms:W3CDTF">2018-11-20T17:06:33Z</dcterms:modified>
  <cp:revision>423</cp:revision>
  <dc:subject/>
  <dc:title>PowerPoint 프레젠테이션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사용자 지정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14</vt:i4>
  </property>
</Properties>
</file>