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58" r:id="rId6"/>
    <p:sldId id="263" r:id="rId7"/>
    <p:sldId id="261" r:id="rId8"/>
    <p:sldId id="262" r:id="rId9"/>
    <p:sldId id="257" r:id="rId10"/>
    <p:sldId id="268" r:id="rId11"/>
    <p:sldId id="264" r:id="rId12"/>
    <p:sldId id="266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783207-09DF-4263-870E-35B5875496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59E357-F329-4E89-A28C-A0038CB883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3E3CD15-F103-4BDC-9171-6A8B69EAE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C05A65-CE41-460B-B4A2-63EEB7F8A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6C8BBF-7B79-4793-B11E-9F5E5A021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0603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947BBD-0C6A-4CD1-B60E-D44733B78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EC8062-80CE-4414-B933-9A095F750E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A20EBE-3531-4EE9-8D29-2EEB3A817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C8778E-DD02-4962-AD3F-02E4F83D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D0BDB-A99C-4B00-9122-78D9ED958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254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30FDCB-403B-4656-AE61-45F7B4391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86D99B3-CB56-4A43-BEC4-97351EC25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4AE698-5208-41CC-907F-0F55BCB9E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822871-81EF-4A32-8B12-C81D2FB70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27F8CA8-161E-45CC-A36D-4DAD2DAEA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30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0541A1-6FAE-4241-9959-AB983D2EE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F68189-0DF3-4906-812F-5211E7E03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A4D0038-F292-4933-BA52-DCABA689FD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AB6CF84-D066-4C4D-8F87-A3260D7AC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81D614D-0AC6-473C-BDE1-24BBD74EB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8B2450D-7AC5-4623-B67A-92F2C4532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7492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FB1B68-EDAB-42A1-A6C9-8AF34D542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A06C5FC-9E73-412A-A043-0094F2CDD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503D28-7073-47FA-8890-99F88EDDF2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88F17A4-36D9-4076-9448-954E6D61B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DD5F0EB-81BA-4786-A518-5E925E8B15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4E15B5D-45EC-448B-9827-75294E878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6229C89-00C6-4700-B28C-C0C5FF32A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738331E-7B7F-408B-B35A-1C87C82BE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028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53923F-6171-40B1-9DC2-4183412F5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036DB93-60C2-4FAE-978B-E3CB24B0D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BBD67A3-4746-4C41-AF99-B9F9FBF73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20C8BDE-FFC1-4B33-9874-CD2042581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369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593A1EE-CE12-4F01-85C0-83B7D74E9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9E00E89-7D27-46CF-91C2-E901DA935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A63C298-76B3-4D28-AC0A-D14E47231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5767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AD7F08-DF69-4C1B-BC9C-3B7FC4933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49EDC4B-5AED-4FA2-AB3F-C4D5A7778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6D0D1F0-7FC2-41AF-8DD0-2FB00429A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6ECA519-BDAD-48C0-86BC-9C912AB72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FAEFC3B-19DE-4834-AA73-A899EFF96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59F056-B52F-4148-82E6-5396C35D2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379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5A8640-48CE-4EF1-B835-1D651CA5C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C015868-E757-451D-8143-7090D54EB5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4C57BA9-686C-4F04-BD32-E4888DD22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ABC130-7A31-4679-BE93-2F163BBC7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67C51D-57E6-453D-B3EB-624A3DE95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4433AC-92ED-4B83-9F29-DF916A8B3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000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CD1F07-CC9E-43D0-8BBF-3073DC566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F5E3591-31C7-4004-9B10-9C40387185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63428FD-5E73-41F4-A769-15EF94600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DFF785A-1D2A-4AF1-AA4B-E519A4404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FA1F89-498F-4406-A013-98E15B9E8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913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B8A32F8-6E02-45F7-9613-A6A6F0A7E2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8CA4CE2-F70D-42A2-B281-E8CAABDA3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FFBF5F-1112-4377-81B0-DC1BD2C2A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964979-8029-44F9-852A-8EB8DF825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E485AD-2EA5-4B19-990A-41F115DC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13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B997DED-3127-43AA-BE95-377AC3207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C1218CA-9B9A-41F2-941F-4D81D0751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5581A7-A9ED-491B-8F0E-FB9EA6E285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F88EF-9E75-43BE-8651-E6CD377B1B24}" type="datetimeFigureOut">
              <a:rPr lang="ko-KR" altLang="en-US" smtClean="0"/>
              <a:t>2021-09-28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B6EA492-C0F1-4669-AB12-7D4198B714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BB238D-AF5B-46D7-878C-438996D253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56A4B-74BD-4325-9E70-C6D0675E73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4438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자유형 45">
            <a:extLst>
              <a:ext uri="{FF2B5EF4-FFF2-40B4-BE49-F238E27FC236}">
                <a16:creationId xmlns:a16="http://schemas.microsoft.com/office/drawing/2014/main" id="{10D7E7F0-4C17-4A7C-ACBD-5067A5260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flipH="1">
            <a:off x="-2" y="755009"/>
            <a:ext cx="11694254" cy="6102991"/>
          </a:xfrm>
          <a:custGeom>
            <a:avLst/>
            <a:gdLst>
              <a:gd name="connsiteX0" fmla="*/ 9144000 w 9144000"/>
              <a:gd name="connsiteY0" fmla="*/ 0 h 3688621"/>
              <a:gd name="connsiteX1" fmla="*/ 0 w 9144000"/>
              <a:gd name="connsiteY1" fmla="*/ 2639070 h 3688621"/>
              <a:gd name="connsiteX2" fmla="*/ 0 w 9144000"/>
              <a:gd name="connsiteY2" fmla="*/ 3688621 h 3688621"/>
              <a:gd name="connsiteX3" fmla="*/ 9144000 w 9144000"/>
              <a:gd name="connsiteY3" fmla="*/ 3688621 h 3688621"/>
              <a:gd name="connsiteX4" fmla="*/ 9144000 w 9144000"/>
              <a:gd name="connsiteY4" fmla="*/ 2885552 h 3688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3688621">
                <a:moveTo>
                  <a:pt x="9144000" y="0"/>
                </a:moveTo>
                <a:lnTo>
                  <a:pt x="0" y="2639070"/>
                </a:lnTo>
                <a:lnTo>
                  <a:pt x="0" y="3688621"/>
                </a:lnTo>
                <a:lnTo>
                  <a:pt x="9144000" y="3688621"/>
                </a:lnTo>
                <a:lnTo>
                  <a:pt x="9144000" y="2885552"/>
                </a:lnTo>
                <a:close/>
              </a:path>
            </a:pathLst>
          </a:custGeom>
          <a:solidFill>
            <a:srgbClr val="C0A076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/>
                </a:solidFill>
              </a:rPr>
              <a:t>공인회계사 및 세무사</a:t>
            </a:r>
            <a:r>
              <a:rPr lang="en-US" altLang="ko-KR" dirty="0">
                <a:solidFill>
                  <a:schemeClr val="tx1"/>
                </a:solidFill>
              </a:rPr>
              <a:t/>
            </a:r>
            <a:br>
              <a:rPr lang="en-US" altLang="ko-KR" dirty="0">
                <a:solidFill>
                  <a:schemeClr val="tx1"/>
                </a:solidFill>
              </a:rPr>
            </a:br>
            <a:r>
              <a:rPr lang="ko-KR" altLang="en-US" b="1" dirty="0">
                <a:solidFill>
                  <a:schemeClr val="tx1"/>
                </a:solidFill>
              </a:rPr>
              <a:t>특강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3EC3BB33-E010-4F77-8F70-BAF0C662BF1C}"/>
              </a:ext>
            </a:extLst>
          </p:cNvPr>
          <p:cNvCxnSpPr/>
          <p:nvPr/>
        </p:nvCxnSpPr>
        <p:spPr>
          <a:xfrm>
            <a:off x="0" y="3265480"/>
            <a:ext cx="9105900" cy="2665052"/>
          </a:xfrm>
          <a:prstGeom prst="line">
            <a:avLst/>
          </a:prstGeom>
          <a:ln>
            <a:gradFill>
              <a:gsLst>
                <a:gs pos="69000">
                  <a:schemeClr val="bg1">
                    <a:alpha val="0"/>
                  </a:schemeClr>
                </a:gs>
                <a:gs pos="29000">
                  <a:schemeClr val="bg1">
                    <a:alpha val="50000"/>
                  </a:schemeClr>
                </a:gs>
                <a:gs pos="0">
                  <a:schemeClr val="bg1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>
            <a:extLst>
              <a:ext uri="{FF2B5EF4-FFF2-40B4-BE49-F238E27FC236}">
                <a16:creationId xmlns:a16="http://schemas.microsoft.com/office/drawing/2014/main" id="{E6180787-6269-4D0D-AA32-FB582394D2DF}"/>
              </a:ext>
            </a:extLst>
          </p:cNvPr>
          <p:cNvGrpSpPr/>
          <p:nvPr/>
        </p:nvGrpSpPr>
        <p:grpSpPr>
          <a:xfrm>
            <a:off x="9678947" y="0"/>
            <a:ext cx="2015306" cy="2314575"/>
            <a:chOff x="6075323" y="0"/>
            <a:chExt cx="2015306" cy="2314575"/>
          </a:xfrm>
        </p:grpSpPr>
        <p:sp>
          <p:nvSpPr>
            <p:cNvPr id="7" name="평행 사변형 6">
              <a:extLst>
                <a:ext uri="{FF2B5EF4-FFF2-40B4-BE49-F238E27FC236}">
                  <a16:creationId xmlns:a16="http://schemas.microsoft.com/office/drawing/2014/main" id="{55F0E55E-BF03-4BC6-B13A-666948212557}"/>
                </a:ext>
              </a:extLst>
            </p:cNvPr>
            <p:cNvSpPr/>
            <p:nvPr/>
          </p:nvSpPr>
          <p:spPr>
            <a:xfrm>
              <a:off x="6075323" y="0"/>
              <a:ext cx="2015306" cy="2314575"/>
            </a:xfrm>
            <a:prstGeom prst="parallelogram">
              <a:avLst>
                <a:gd name="adj" fmla="val 71529"/>
              </a:avLst>
            </a:prstGeom>
            <a:solidFill>
              <a:srgbClr val="C0A076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평행 사변형 7">
              <a:extLst>
                <a:ext uri="{FF2B5EF4-FFF2-40B4-BE49-F238E27FC236}">
                  <a16:creationId xmlns:a16="http://schemas.microsoft.com/office/drawing/2014/main" id="{41E6F9AC-48D5-45A3-9BD8-7EE8C928D100}"/>
                </a:ext>
              </a:extLst>
            </p:cNvPr>
            <p:cNvSpPr/>
            <p:nvPr/>
          </p:nvSpPr>
          <p:spPr>
            <a:xfrm>
              <a:off x="6133282" y="243840"/>
              <a:ext cx="1752600" cy="2026920"/>
            </a:xfrm>
            <a:prstGeom prst="parallelogram">
              <a:avLst>
                <a:gd name="adj" fmla="val 71923"/>
              </a:avLst>
            </a:prstGeom>
            <a:noFill/>
            <a:ln w="6350">
              <a:gradFill>
                <a:gsLst>
                  <a:gs pos="0">
                    <a:schemeClr val="bg1">
                      <a:alpha val="0"/>
                    </a:schemeClr>
                  </a:gs>
                  <a:gs pos="74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66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A9217A3-BE40-4E55-8BA4-D197AAF2C8B1}"/>
              </a:ext>
            </a:extLst>
          </p:cNvPr>
          <p:cNvSpPr txBox="1"/>
          <p:nvPr/>
        </p:nvSpPr>
        <p:spPr>
          <a:xfrm>
            <a:off x="9479558" y="6383327"/>
            <a:ext cx="2214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/>
              <a:t>이현진 교수</a:t>
            </a:r>
          </a:p>
        </p:txBody>
      </p:sp>
    </p:spTree>
    <p:extLst>
      <p:ext uri="{BB962C8B-B14F-4D97-AF65-F5344CB8AC3E}">
        <p14:creationId xmlns:p14="http://schemas.microsoft.com/office/powerpoint/2010/main" val="3983453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개요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799371" y="1381468"/>
              <a:ext cx="5515676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pPr algn="ctr"/>
              <a:r>
                <a:rPr lang="ko-KR" altLang="en-US" sz="2000" dirty="0">
                  <a:latin typeface="+mj-ea"/>
                  <a:ea typeface="+mj-ea"/>
                </a:rPr>
                <a:t>  </a:t>
              </a:r>
              <a:r>
                <a:rPr lang="ko-KR" altLang="en-US" sz="2000" dirty="0" err="1">
                  <a:latin typeface="+mj-ea"/>
                  <a:ea typeface="+mj-ea"/>
                </a:rPr>
                <a:t>타학교</a:t>
              </a:r>
              <a:r>
                <a:rPr lang="ko-KR" altLang="en-US" sz="2000" dirty="0">
                  <a:latin typeface="+mj-ea"/>
                  <a:ea typeface="+mj-ea"/>
                </a:rPr>
                <a:t> 현황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511678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주요대학 현황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① 중앙대 </a:t>
            </a:r>
            <a:r>
              <a:rPr lang="en-US" altLang="ko-KR" sz="1900" b="1" spc="-80" dirty="0">
                <a:latin typeface="+mn-ea"/>
              </a:rPr>
              <a:t>: 2009</a:t>
            </a:r>
            <a:r>
              <a:rPr lang="ko-KR" altLang="en-US" sz="1900" b="1" spc="-80" dirty="0">
                <a:latin typeface="+mn-ea"/>
              </a:rPr>
              <a:t>년부터 신입생들은 회계원리가 교양필수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ko-KR" altLang="en-US" sz="1900" b="1" spc="-80" dirty="0">
                <a:latin typeface="+mn-ea"/>
              </a:rPr>
              <a:t> ② 성균관대 </a:t>
            </a:r>
            <a:r>
              <a:rPr lang="en-US" altLang="ko-KR" sz="1900" b="1" spc="-80" dirty="0">
                <a:latin typeface="+mn-ea"/>
              </a:rPr>
              <a:t>: 1</a:t>
            </a:r>
            <a:r>
              <a:rPr lang="ko-KR" altLang="en-US" sz="1900" b="1" spc="-80" dirty="0">
                <a:latin typeface="+mn-ea"/>
              </a:rPr>
              <a:t>학년 </a:t>
            </a:r>
            <a:r>
              <a:rPr lang="ko-KR" altLang="en-US" sz="1900" b="1" spc="-80" dirty="0" err="1">
                <a:latin typeface="+mn-ea"/>
              </a:rPr>
              <a:t>입학후</a:t>
            </a:r>
            <a:r>
              <a:rPr lang="ko-KR" altLang="en-US" sz="1900" b="1" spc="-80" dirty="0">
                <a:latin typeface="+mn-ea"/>
              </a:rPr>
              <a:t> 공인회계사</a:t>
            </a:r>
            <a:r>
              <a:rPr lang="en-US" altLang="ko-KR" sz="1900" b="1" spc="-80" dirty="0">
                <a:latin typeface="+mn-ea"/>
              </a:rPr>
              <a:t>/</a:t>
            </a:r>
            <a:r>
              <a:rPr lang="ko-KR" altLang="en-US" sz="1900" b="1" spc="-80" dirty="0">
                <a:latin typeface="+mn-ea"/>
              </a:rPr>
              <a:t>세무사 설명회 실시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ko-KR" altLang="en-US" sz="1900" b="1" spc="-80" dirty="0">
                <a:latin typeface="+mn-ea"/>
              </a:rPr>
              <a:t> ③ 연세대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신입생 오리엔테이션 때 부터 선배들이 권유</a:t>
            </a: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대전 지역 대학 현황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ko-KR" altLang="en-US" sz="1900" b="1" spc="-80" dirty="0">
                <a:latin typeface="+mn-ea"/>
              </a:rPr>
              <a:t> ① 충남대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매년 공인회계사 및 세무사 직업 특강 및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설명회 진행</a:t>
            </a:r>
            <a:r>
              <a:rPr lang="en-US" altLang="ko-KR" sz="1900" b="1" spc="-8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☞</a:t>
            </a: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매년 세무사 </a:t>
            </a:r>
            <a:r>
              <a:rPr lang="en-US" altLang="ko-KR" sz="1900" b="1" spc="-80" dirty="0">
                <a:latin typeface="+mn-ea"/>
              </a:rPr>
              <a:t>10</a:t>
            </a:r>
            <a:r>
              <a:rPr lang="ko-KR" altLang="en-US" sz="1900" b="1" spc="-80" dirty="0">
                <a:latin typeface="+mn-ea"/>
              </a:rPr>
              <a:t>명 내외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회계사 </a:t>
            </a:r>
            <a:r>
              <a:rPr lang="en-US" altLang="ko-KR" sz="1900" b="1" spc="-80" dirty="0">
                <a:latin typeface="+mn-ea"/>
              </a:rPr>
              <a:t>10</a:t>
            </a:r>
            <a:r>
              <a:rPr lang="ko-KR" altLang="en-US" sz="1900" b="1" spc="-80" dirty="0">
                <a:latin typeface="+mn-ea"/>
              </a:rPr>
              <a:t>명 내외 배출</a:t>
            </a:r>
            <a:r>
              <a:rPr lang="en-US" altLang="ko-KR" sz="1900" b="1" spc="-80" dirty="0">
                <a:latin typeface="+mn-ea"/>
              </a:rPr>
              <a:t>)</a:t>
            </a:r>
            <a:endParaRPr lang="en-US" altLang="ko-KR" sz="1900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ko-KR" altLang="en-US" sz="1900" b="1" spc="-80" dirty="0">
                <a:latin typeface="+mn-ea"/>
              </a:rPr>
              <a:t> ② 건양대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운영으로 매년 세무사 </a:t>
            </a:r>
            <a:r>
              <a:rPr lang="en-US" altLang="ko-KR" sz="1900" b="1" spc="-80" dirty="0">
                <a:latin typeface="+mn-ea"/>
              </a:rPr>
              <a:t>2~5</a:t>
            </a:r>
            <a:r>
              <a:rPr lang="ko-KR" altLang="en-US" sz="1900" b="1" spc="-80" dirty="0">
                <a:latin typeface="+mn-ea"/>
              </a:rPr>
              <a:t>명 내외 합격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③ 한남대 및 </a:t>
            </a:r>
            <a:r>
              <a:rPr lang="ko-KR" altLang="en-US" sz="1900" b="1" spc="-80" dirty="0" err="1">
                <a:latin typeface="+mn-ea"/>
              </a:rPr>
              <a:t>한밭대</a:t>
            </a:r>
            <a:r>
              <a:rPr lang="ko-KR" altLang="en-US" sz="1900" b="1" spc="-80" dirty="0">
                <a:latin typeface="+mn-ea"/>
              </a:rPr>
              <a:t>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운영으로 매년 세무사 </a:t>
            </a:r>
            <a:r>
              <a:rPr lang="en-US" altLang="ko-KR" sz="1900" b="1" spc="-80" dirty="0">
                <a:latin typeface="+mn-ea"/>
              </a:rPr>
              <a:t>1~3</a:t>
            </a:r>
            <a:r>
              <a:rPr lang="ko-KR" altLang="en-US" sz="1900" b="1" spc="-80" dirty="0">
                <a:latin typeface="+mn-ea"/>
              </a:rPr>
              <a:t>명 내외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회계사 </a:t>
            </a:r>
            <a:r>
              <a:rPr lang="en-US" altLang="ko-KR" sz="1900" b="1" spc="-80" dirty="0">
                <a:latin typeface="+mn-ea"/>
              </a:rPr>
              <a:t>1~3</a:t>
            </a:r>
            <a:r>
              <a:rPr lang="ko-KR" altLang="en-US" sz="1900" b="1" spc="-80" dirty="0">
                <a:latin typeface="+mn-ea"/>
              </a:rPr>
              <a:t>명 내외 합격 배출</a:t>
            </a: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 err="1">
                <a:latin typeface="+mn-ea"/>
              </a:rPr>
              <a:t>우송대</a:t>
            </a:r>
            <a:r>
              <a:rPr lang="ko-KR" altLang="en-US" sz="1900" b="1" spc="-80" dirty="0">
                <a:latin typeface="+mn-ea"/>
              </a:rPr>
              <a:t>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단기 목표 </a:t>
            </a:r>
            <a:endParaRPr lang="en-US" altLang="ko-KR" sz="1900" b="1" spc="-80" dirty="0">
              <a:latin typeface="+mn-ea"/>
            </a:endParaRPr>
          </a:p>
          <a:p>
            <a:pPr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①</a:t>
            </a:r>
            <a:r>
              <a:rPr lang="en-US" altLang="ko-KR" sz="1900" b="1" spc="-80" dirty="0">
                <a:latin typeface="+mn-ea"/>
              </a:rPr>
              <a:t> 2021</a:t>
            </a:r>
            <a:r>
              <a:rPr lang="ko-KR" altLang="en-US" sz="1900" b="1" spc="-80" dirty="0">
                <a:latin typeface="+mn-ea"/>
              </a:rPr>
              <a:t>년 공인회계사 및 세무사 </a:t>
            </a:r>
            <a:r>
              <a:rPr lang="en-US" altLang="ko-KR" sz="1900" b="1" spc="-80" dirty="0">
                <a:latin typeface="+mn-ea"/>
              </a:rPr>
              <a:t>1</a:t>
            </a:r>
            <a:r>
              <a:rPr lang="ko-KR" altLang="en-US" sz="1900" b="1" spc="-80" dirty="0">
                <a:latin typeface="+mn-ea"/>
              </a:rPr>
              <a:t>차 시험 합격 목표 </a:t>
            </a:r>
            <a:r>
              <a:rPr lang="en-US" altLang="ko-KR" sz="1900" b="1" spc="-80" dirty="0">
                <a:latin typeface="+mn-ea"/>
              </a:rPr>
              <a:t>: 1</a:t>
            </a:r>
            <a:r>
              <a:rPr lang="ko-KR" altLang="en-US" sz="1900" b="1" spc="-80" dirty="0">
                <a:latin typeface="+mn-ea"/>
              </a:rPr>
              <a:t>차합격생 배출함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②</a:t>
            </a:r>
            <a:r>
              <a:rPr lang="en-US" altLang="ko-KR" sz="1900" b="1" spc="-80" dirty="0">
                <a:latin typeface="+mn-ea"/>
              </a:rPr>
              <a:t> 2022</a:t>
            </a:r>
            <a:r>
              <a:rPr lang="ko-KR" altLang="en-US" sz="1900" b="1" spc="-80" dirty="0">
                <a:latin typeface="+mn-ea"/>
              </a:rPr>
              <a:t>년 최종 합격자 배출 목표</a:t>
            </a:r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설명선: 선(테두리 및 강조선) 1">
            <a:extLst>
              <a:ext uri="{FF2B5EF4-FFF2-40B4-BE49-F238E27FC236}">
                <a16:creationId xmlns:a16="http://schemas.microsoft.com/office/drawing/2014/main" id="{3D40756C-B71F-41F0-B747-91D39BCCD047}"/>
              </a:ext>
            </a:extLst>
          </p:cNvPr>
          <p:cNvSpPr/>
          <p:nvPr/>
        </p:nvSpPr>
        <p:spPr>
          <a:xfrm>
            <a:off x="8082411" y="1838325"/>
            <a:ext cx="4109589" cy="1722268"/>
          </a:xfrm>
          <a:prstGeom prst="accentBorderCallout1">
            <a:avLst>
              <a:gd name="adj1" fmla="val 18750"/>
              <a:gd name="adj2" fmla="val -8333"/>
              <a:gd name="adj3" fmla="val 196565"/>
              <a:gd name="adj4" fmla="val -313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chemeClr val="bg1"/>
                </a:solidFill>
              </a:rPr>
              <a:t>우송대</a:t>
            </a:r>
            <a:r>
              <a:rPr lang="ko-KR" altLang="en-US" dirty="0"/>
              <a:t>도 </a:t>
            </a:r>
            <a:r>
              <a:rPr lang="ko-KR" altLang="en-US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저변확대</a:t>
            </a:r>
            <a:r>
              <a:rPr lang="ko-KR" altLang="en-US" dirty="0"/>
              <a:t>가 필요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경영학과 </a:t>
            </a:r>
            <a:r>
              <a:rPr lang="ko-KR" altLang="en-US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회계사 합격생 </a:t>
            </a:r>
            <a:r>
              <a:rPr lang="en-US" altLang="ko-KR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ko-KR" altLang="en-US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명 </a:t>
            </a:r>
            <a:r>
              <a:rPr lang="ko-KR" altLang="en-US" dirty="0"/>
              <a:t>배출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철도경영학과 </a:t>
            </a:r>
            <a:r>
              <a:rPr lang="ko-KR" altLang="en-US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세무사 합격생 </a:t>
            </a:r>
            <a:r>
              <a:rPr lang="en-US" altLang="ko-KR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ko-KR" altLang="en-US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명</a:t>
            </a:r>
            <a:r>
              <a:rPr lang="ko-KR" altLang="en-US" dirty="0"/>
              <a:t> 배출</a:t>
            </a:r>
            <a:endParaRPr lang="en-US" altLang="ko-KR" dirty="0"/>
          </a:p>
          <a:p>
            <a:r>
              <a:rPr lang="ko-KR" altLang="en-US" dirty="0"/>
              <a:t>절대 단기성으로 끝나면 안됨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준비하는 사람이 많을수록 </a:t>
            </a:r>
            <a:endParaRPr lang="en-US" altLang="ko-KR" dirty="0"/>
          </a:p>
          <a:p>
            <a:r>
              <a:rPr lang="ko-KR" altLang="en-US" dirty="0"/>
              <a:t>합격생 배출도 증가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566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pSp>
        <p:nvGrpSpPr>
          <p:cNvPr id="8" name="그룹 47">
            <a:extLst>
              <a:ext uri="{FF2B5EF4-FFF2-40B4-BE49-F238E27FC236}">
                <a16:creationId xmlns:a16="http://schemas.microsoft.com/office/drawing/2014/main" id="{8C8B0D76-D78E-4239-A76E-B06ECC077894}"/>
              </a:ext>
            </a:extLst>
          </p:cNvPr>
          <p:cNvGrpSpPr/>
          <p:nvPr/>
        </p:nvGrpSpPr>
        <p:grpSpPr>
          <a:xfrm>
            <a:off x="118783" y="1090564"/>
            <a:ext cx="1994582" cy="389178"/>
            <a:chOff x="304800" y="1340768"/>
            <a:chExt cx="7089913" cy="389178"/>
          </a:xfrm>
        </p:grpSpPr>
        <p:sp>
          <p:nvSpPr>
            <p:cNvPr id="9" name="모서리가 둥근 직사각형 36">
              <a:extLst>
                <a:ext uri="{FF2B5EF4-FFF2-40B4-BE49-F238E27FC236}">
                  <a16:creationId xmlns:a16="http://schemas.microsoft.com/office/drawing/2014/main" id="{BCBB3640-7937-4FD7-9584-9CBD9E04A3D7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9555BC-C9AD-44B0-85C6-48E4DD3219F6}"/>
                </a:ext>
              </a:extLst>
            </p:cNvPr>
            <p:cNvSpPr txBox="1"/>
            <p:nvPr/>
          </p:nvSpPr>
          <p:spPr>
            <a:xfrm>
              <a:off x="704901" y="1381468"/>
              <a:ext cx="6602174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en-US" altLang="ko-KR" sz="2000" dirty="0" err="1">
                  <a:latin typeface="+mj-ea"/>
                  <a:ea typeface="+mj-ea"/>
                </a:rPr>
                <a:t>Why?CPA?CTA</a:t>
              </a:r>
              <a:r>
                <a:rPr lang="en-US" altLang="ko-KR" sz="2000" dirty="0">
                  <a:latin typeface="+mj-ea"/>
                  <a:ea typeface="+mj-ea"/>
                </a:rPr>
                <a:t>?</a:t>
              </a:r>
              <a:endParaRPr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F7361B1-0D33-4616-B4FF-924618E0407C}"/>
              </a:ext>
            </a:extLst>
          </p:cNvPr>
          <p:cNvSpPr txBox="1"/>
          <p:nvPr/>
        </p:nvSpPr>
        <p:spPr>
          <a:xfrm>
            <a:off x="136945" y="1520442"/>
            <a:ext cx="11347583" cy="476784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회계와 세법을 공부하는 이유</a:t>
            </a:r>
            <a:r>
              <a:rPr lang="en-US" altLang="ko-KR" sz="1900" b="1" spc="-80" dirty="0">
                <a:latin typeface="+mn-ea"/>
              </a:rPr>
              <a:t>?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실무와 매우 밀접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전문가로 활동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고소득 직종</a:t>
            </a:r>
            <a:r>
              <a:rPr lang="en-US" altLang="ko-KR" sz="1900" b="1" spc="-80" dirty="0">
                <a:latin typeface="+mn-ea"/>
              </a:rPr>
              <a:t>(</a:t>
            </a:r>
            <a:r>
              <a:rPr lang="ko-KR" altLang="en-US" sz="1900" b="1" spc="-80" dirty="0">
                <a:latin typeface="+mn-ea"/>
              </a:rPr>
              <a:t>국세청 추산 전문직종 중 상위 </a:t>
            </a:r>
            <a:r>
              <a:rPr lang="en-US" altLang="ko-KR" sz="1900" b="1" spc="-80" dirty="0">
                <a:latin typeface="+mn-ea"/>
              </a:rPr>
              <a:t>5</a:t>
            </a:r>
            <a:r>
              <a:rPr lang="ko-KR" altLang="en-US" sz="1900" b="1" spc="-80" dirty="0">
                <a:latin typeface="+mn-ea"/>
              </a:rPr>
              <a:t>위 링크</a:t>
            </a:r>
            <a:r>
              <a:rPr lang="en-US" altLang="ko-KR" sz="1900" b="1" spc="-8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Q.  </a:t>
            </a:r>
            <a:r>
              <a:rPr lang="ko-KR" altLang="en-US" sz="1900" b="1" spc="-80" dirty="0">
                <a:latin typeface="+mn-ea"/>
              </a:rPr>
              <a:t>학생들이 많이 하는 질문</a:t>
            </a:r>
            <a:r>
              <a:rPr lang="en-US" altLang="ko-KR" sz="1900" b="1" spc="-80" dirty="0">
                <a:latin typeface="+mn-ea"/>
              </a:rPr>
              <a:t>? </a:t>
            </a:r>
            <a:r>
              <a:rPr lang="ko-KR" altLang="en-US" sz="1900" b="1" spc="-80" dirty="0">
                <a:latin typeface="+mn-ea"/>
              </a:rPr>
              <a:t>어려운 시험 준비 후 떨어지면 </a:t>
            </a:r>
            <a:r>
              <a:rPr lang="ko-KR" altLang="en-US" sz="1900" b="1" spc="-80" dirty="0" err="1">
                <a:latin typeface="+mn-ea"/>
              </a:rPr>
              <a:t>백수되는</a:t>
            </a:r>
            <a:r>
              <a:rPr lang="ko-KR" altLang="en-US" sz="1900" b="1" spc="-80" dirty="0">
                <a:latin typeface="+mn-ea"/>
              </a:rPr>
              <a:t> 거 아닙니까</a:t>
            </a:r>
            <a:r>
              <a:rPr lang="en-US" altLang="ko-KR" sz="1900" b="1" spc="-80" dirty="0">
                <a:latin typeface="+mn-ea"/>
              </a:rPr>
              <a:t>?</a:t>
            </a:r>
          </a:p>
          <a:p>
            <a:pPr marL="457200" indent="-457200">
              <a:lnSpc>
                <a:spcPct val="150000"/>
              </a:lnSpc>
              <a:buClr>
                <a:srgbClr val="005094"/>
              </a:buClr>
              <a:buAutoNum type="alphaUcPeriod"/>
            </a:pPr>
            <a:r>
              <a:rPr lang="ko-KR" altLang="en-US" sz="1900" b="1" spc="-80" dirty="0">
                <a:latin typeface="+mn-ea"/>
              </a:rPr>
              <a:t>과연 시험 합격은 </a:t>
            </a:r>
            <a:r>
              <a:rPr lang="en-US" altLang="ko-KR" sz="1900" b="1" spc="-80" dirty="0">
                <a:latin typeface="+mn-ea"/>
              </a:rPr>
              <a:t>‘</a:t>
            </a:r>
            <a:r>
              <a:rPr lang="ko-KR" altLang="en-US" sz="1900" b="1" spc="-80" dirty="0">
                <a:latin typeface="+mn-ea"/>
              </a:rPr>
              <a:t>모</a:t>
            </a:r>
            <a:r>
              <a:rPr lang="en-US" altLang="ko-KR" sz="1900" b="1" spc="-80" dirty="0">
                <a:latin typeface="+mn-ea"/>
              </a:rPr>
              <a:t>’</a:t>
            </a:r>
            <a:r>
              <a:rPr lang="ko-KR" altLang="en-US" sz="1900" b="1" spc="-80" dirty="0">
                <a:latin typeface="+mn-ea"/>
              </a:rPr>
              <a:t>이고 불합격은 </a:t>
            </a:r>
            <a:r>
              <a:rPr lang="en-US" altLang="ko-KR" sz="1900" b="1" spc="-80" dirty="0">
                <a:latin typeface="+mn-ea"/>
              </a:rPr>
              <a:t>‘</a:t>
            </a:r>
            <a:r>
              <a:rPr lang="ko-KR" altLang="en-US" sz="1900" b="1" spc="-80" dirty="0">
                <a:latin typeface="+mn-ea"/>
              </a:rPr>
              <a:t>도＇인가</a:t>
            </a:r>
            <a:r>
              <a:rPr lang="en-US" altLang="ko-KR" sz="1900" b="1" spc="-80" dirty="0">
                <a:latin typeface="+mn-ea"/>
              </a:rPr>
              <a:t>?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대부분 기업</a:t>
            </a:r>
            <a:r>
              <a:rPr lang="en-US" altLang="ko-KR" sz="1900" b="1" spc="-80" dirty="0">
                <a:latin typeface="+mn-ea"/>
              </a:rPr>
              <a:t>/</a:t>
            </a:r>
            <a:r>
              <a:rPr lang="ko-KR" altLang="en-US" sz="1900" b="1" spc="-80" dirty="0">
                <a:latin typeface="+mn-ea"/>
              </a:rPr>
              <a:t>회사는 회계팀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경리팀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세무팀</a:t>
            </a:r>
            <a:r>
              <a:rPr lang="en-US" altLang="ko-KR" sz="1900" b="1" spc="-80" dirty="0">
                <a:latin typeface="+mn-ea"/>
              </a:rPr>
              <a:t>,</a:t>
            </a:r>
            <a:r>
              <a:rPr lang="ko-KR" altLang="en-US" sz="1900" b="1" spc="-80" dirty="0">
                <a:latin typeface="+mn-ea"/>
              </a:rPr>
              <a:t> 관리팀 등이 중요한 역할을 함</a:t>
            </a:r>
            <a:r>
              <a:rPr lang="en-US" altLang="ko-KR" sz="1900" b="1" spc="-80" dirty="0">
                <a:latin typeface="+mn-ea"/>
              </a:rPr>
              <a:t>.(Vs. </a:t>
            </a:r>
            <a:r>
              <a:rPr lang="ko-KR" altLang="en-US" sz="1900" b="1" spc="-80" dirty="0">
                <a:latin typeface="+mn-ea"/>
              </a:rPr>
              <a:t>사법고시</a:t>
            </a:r>
            <a:r>
              <a:rPr lang="en-US" altLang="ko-KR" sz="1900" b="1" spc="-8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공인회계사 </a:t>
            </a:r>
            <a:r>
              <a:rPr lang="en-US" altLang="ko-KR" sz="1900" b="1" spc="-80" dirty="0">
                <a:latin typeface="+mn-ea"/>
              </a:rPr>
              <a:t>/ </a:t>
            </a:r>
            <a:r>
              <a:rPr lang="ko-KR" altLang="en-US" sz="1900" b="1" spc="-80" dirty="0">
                <a:latin typeface="+mn-ea"/>
              </a:rPr>
              <a:t>세무사 </a:t>
            </a:r>
            <a:r>
              <a:rPr lang="en-US" altLang="ko-KR" sz="1900" b="1" spc="-80" dirty="0">
                <a:latin typeface="+mn-ea"/>
              </a:rPr>
              <a:t>1</a:t>
            </a:r>
            <a:r>
              <a:rPr lang="ko-KR" altLang="en-US" sz="1900" b="1" spc="-80" dirty="0">
                <a:latin typeface="+mn-ea"/>
              </a:rPr>
              <a:t>차 합격의 경우 공인 합격증명서 발급 후 취업에 유리</a:t>
            </a:r>
            <a:r>
              <a:rPr lang="en-US" altLang="ko-KR" sz="1900" b="1" spc="-8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공인회계사 </a:t>
            </a:r>
            <a:r>
              <a:rPr lang="en-US" altLang="ko-KR" sz="1900" b="1" spc="-80" dirty="0">
                <a:latin typeface="+mn-ea"/>
              </a:rPr>
              <a:t>/</a:t>
            </a:r>
            <a:r>
              <a:rPr lang="ko-KR" altLang="en-US" sz="1900" b="1" spc="-80" dirty="0">
                <a:latin typeface="+mn-ea"/>
              </a:rPr>
              <a:t> 세무사 시험 보다 더 쉬운 회계</a:t>
            </a:r>
            <a:r>
              <a:rPr lang="en-US" altLang="ko-KR" sz="1900" b="1" spc="-80" dirty="0">
                <a:latin typeface="+mn-ea"/>
              </a:rPr>
              <a:t>/</a:t>
            </a:r>
            <a:r>
              <a:rPr lang="ko-KR" altLang="en-US" sz="1900" b="1" spc="-80" dirty="0">
                <a:latin typeface="+mn-ea"/>
              </a:rPr>
              <a:t>세무 자격증 합격이 가능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 err="1">
                <a:latin typeface="+mn-ea"/>
              </a:rPr>
              <a:t>우송대</a:t>
            </a:r>
            <a:r>
              <a:rPr lang="ko-KR" altLang="en-US" sz="1900" b="1" spc="-80" dirty="0">
                <a:latin typeface="+mn-ea"/>
              </a:rPr>
              <a:t> 세무부동산학과 교육과정과 거의 유사하여 높은 학점 취득 가능</a:t>
            </a:r>
            <a:endParaRPr lang="en-US" altLang="ko-KR" sz="1900" b="1" spc="-80" dirty="0">
              <a:latin typeface="+mn-ea"/>
            </a:endParaRPr>
          </a:p>
        </p:txBody>
      </p:sp>
      <p:sp>
        <p:nvSpPr>
          <p:cNvPr id="15" name="Text Box 5">
            <a:extLst>
              <a:ext uri="{FF2B5EF4-FFF2-40B4-BE49-F238E27FC236}">
                <a16:creationId xmlns:a16="http://schemas.microsoft.com/office/drawing/2014/main" id="{D506CB5F-8962-4B97-8107-75E105F6A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개요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202E833-D16F-4181-A704-D4681E0D0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3596" y="4943796"/>
            <a:ext cx="2728404" cy="191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54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pSp>
        <p:nvGrpSpPr>
          <p:cNvPr id="8" name="그룹 47">
            <a:extLst>
              <a:ext uri="{FF2B5EF4-FFF2-40B4-BE49-F238E27FC236}">
                <a16:creationId xmlns:a16="http://schemas.microsoft.com/office/drawing/2014/main" id="{8C8B0D76-D78E-4239-A76E-B06ECC077894}"/>
              </a:ext>
            </a:extLst>
          </p:cNvPr>
          <p:cNvGrpSpPr/>
          <p:nvPr/>
        </p:nvGrpSpPr>
        <p:grpSpPr>
          <a:xfrm>
            <a:off x="118783" y="1090564"/>
            <a:ext cx="1994582" cy="389178"/>
            <a:chOff x="304800" y="1340768"/>
            <a:chExt cx="7089913" cy="389178"/>
          </a:xfrm>
        </p:grpSpPr>
        <p:sp>
          <p:nvSpPr>
            <p:cNvPr id="9" name="모서리가 둥근 직사각형 36">
              <a:extLst>
                <a:ext uri="{FF2B5EF4-FFF2-40B4-BE49-F238E27FC236}">
                  <a16:creationId xmlns:a16="http://schemas.microsoft.com/office/drawing/2014/main" id="{BCBB3640-7937-4FD7-9584-9CBD9E04A3D7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9555BC-C9AD-44B0-85C6-48E4DD3219F6}"/>
                </a:ext>
              </a:extLst>
            </p:cNvPr>
            <p:cNvSpPr txBox="1"/>
            <p:nvPr/>
          </p:nvSpPr>
          <p:spPr>
            <a:xfrm>
              <a:off x="704901" y="1381468"/>
              <a:ext cx="6602174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en-US" altLang="ko-KR" sz="2000" dirty="0" err="1">
                  <a:latin typeface="+mj-ea"/>
                  <a:ea typeface="+mj-ea"/>
                </a:rPr>
                <a:t>Why?CPA?CTA</a:t>
              </a:r>
              <a:r>
                <a:rPr lang="en-US" altLang="ko-KR" sz="2000" dirty="0">
                  <a:latin typeface="+mj-ea"/>
                  <a:ea typeface="+mj-ea"/>
                </a:rPr>
                <a:t>?</a:t>
              </a:r>
              <a:endParaRPr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F7361B1-0D33-4616-B4FF-924618E0407C}"/>
              </a:ext>
            </a:extLst>
          </p:cNvPr>
          <p:cNvSpPr txBox="1"/>
          <p:nvPr/>
        </p:nvSpPr>
        <p:spPr>
          <a:xfrm>
            <a:off x="231342" y="2479230"/>
            <a:ext cx="11691369" cy="330994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20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800" b="1" spc="-80" dirty="0">
                <a:latin typeface="+mn-ea"/>
              </a:rPr>
              <a:t> 따라서 졸업 전 </a:t>
            </a:r>
            <a:r>
              <a:rPr lang="ko-KR" altLang="en-US" sz="2800" b="1" i="1" u="sng" spc="-80" dirty="0">
                <a:solidFill>
                  <a:srgbClr val="FF0000"/>
                </a:solidFill>
                <a:latin typeface="+mn-ea"/>
              </a:rPr>
              <a:t>시험에 합격하지 못하여도 토익 점수와 학점을 우수하게 졸업이 가능</a:t>
            </a:r>
            <a:r>
              <a:rPr lang="ko-KR" altLang="en-US" sz="2800" b="1" spc="-80" dirty="0">
                <a:latin typeface="+mn-ea"/>
              </a:rPr>
              <a:t>하고</a:t>
            </a:r>
            <a:r>
              <a:rPr lang="en-US" altLang="ko-KR" sz="2800" b="1" spc="-80" dirty="0">
                <a:latin typeface="+mn-ea"/>
              </a:rPr>
              <a:t>, </a:t>
            </a:r>
            <a:r>
              <a:rPr lang="ko-KR" altLang="en-US" sz="2800" b="1" spc="-80" dirty="0">
                <a:latin typeface="+mn-ea"/>
              </a:rPr>
              <a:t>이미 높은 자격증 공부한 경험이 있어서 </a:t>
            </a:r>
            <a:endParaRPr lang="en-US" altLang="ko-KR" sz="2800" b="1" spc="-80" dirty="0">
              <a:latin typeface="+mn-ea"/>
            </a:endParaRPr>
          </a:p>
          <a:p>
            <a:pPr>
              <a:lnSpc>
                <a:spcPct val="200000"/>
              </a:lnSpc>
              <a:buClr>
                <a:srgbClr val="005094"/>
              </a:buClr>
            </a:pPr>
            <a:r>
              <a:rPr lang="en-US" altLang="ko-KR" sz="2800" b="1" i="1" spc="-80" dirty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2800" b="1" i="1" u="sng" spc="-80" dirty="0">
                <a:solidFill>
                  <a:srgbClr val="FF0000"/>
                </a:solidFill>
                <a:latin typeface="+mn-ea"/>
              </a:rPr>
              <a:t>경영지도사 및 재경관리사</a:t>
            </a:r>
            <a:r>
              <a:rPr lang="en-US" altLang="ko-KR" sz="2800" b="1" i="1" u="sng" spc="-80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2800" b="1" i="1" u="sng" spc="-80" dirty="0">
                <a:solidFill>
                  <a:srgbClr val="FF0000"/>
                </a:solidFill>
                <a:latin typeface="+mn-ea"/>
              </a:rPr>
              <a:t>전산 자격증을 상대적으로 수월하게 합격할 수 있음</a:t>
            </a:r>
            <a:r>
              <a:rPr lang="en-US" altLang="ko-KR" sz="2800" b="1" i="1" spc="-80" dirty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15" name="Text Box 5">
            <a:extLst>
              <a:ext uri="{FF2B5EF4-FFF2-40B4-BE49-F238E27FC236}">
                <a16:creationId xmlns:a16="http://schemas.microsoft.com/office/drawing/2014/main" id="{D506CB5F-8962-4B97-8107-75E105F6A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개요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611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027266" y="1383119"/>
              <a:ext cx="5196588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 공인회계사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266570" y="1640580"/>
            <a:ext cx="10984943" cy="33547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업무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회계감사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기업 경영컨설팅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진로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회계법인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공기업 등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시험과목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수험기간 </a:t>
            </a:r>
            <a:r>
              <a:rPr lang="en-US" altLang="ko-KR" sz="2400" b="1" spc="-80" dirty="0">
                <a:latin typeface="+mn-ea"/>
              </a:rPr>
              <a:t>: 3</a:t>
            </a:r>
            <a:r>
              <a:rPr lang="ko-KR" altLang="en-US" sz="2400" b="1" spc="-80" dirty="0">
                <a:latin typeface="+mn-ea"/>
              </a:rPr>
              <a:t>년</a:t>
            </a:r>
            <a:r>
              <a:rPr lang="en-US" altLang="ko-KR" sz="2400" b="1" spc="-80" dirty="0">
                <a:latin typeface="+mn-ea"/>
              </a:rPr>
              <a:t>~5</a:t>
            </a:r>
            <a:r>
              <a:rPr lang="ko-KR" altLang="en-US" sz="2400" b="1" spc="-80" dirty="0">
                <a:latin typeface="+mn-ea"/>
              </a:rPr>
              <a:t>년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2260B05-1D76-4FB6-B349-F78A5CA370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6190" y="2189353"/>
            <a:ext cx="6891116" cy="247929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1D9B7963-4F4B-4E8C-A34E-58B72441E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6190" y="4668646"/>
            <a:ext cx="6891116" cy="2152950"/>
          </a:xfrm>
          <a:prstGeom prst="rect">
            <a:avLst/>
          </a:prstGeom>
        </p:spPr>
      </p:pic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2D438E6E-BC3B-448A-9DB4-AF89724477B4}"/>
              </a:ext>
            </a:extLst>
          </p:cNvPr>
          <p:cNvSpPr/>
          <p:nvPr/>
        </p:nvSpPr>
        <p:spPr>
          <a:xfrm rot="655254">
            <a:off x="1789267" y="3121736"/>
            <a:ext cx="2179816" cy="37060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600102B-322D-46B9-9062-285E21BD8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615" y="4531425"/>
            <a:ext cx="4291706" cy="222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09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39087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업무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세무대리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세무조사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기업경영컨설팅 등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진로 </a:t>
            </a:r>
            <a:r>
              <a:rPr lang="en-US" altLang="ko-KR" sz="2400" b="1" spc="-80" dirty="0">
                <a:latin typeface="+mn-ea"/>
              </a:rPr>
              <a:t>: </a:t>
            </a:r>
            <a:r>
              <a:rPr lang="ko-KR" altLang="en-US" sz="2400" b="1" spc="-80" dirty="0">
                <a:latin typeface="+mn-ea"/>
              </a:rPr>
              <a:t>세무법인</a:t>
            </a:r>
            <a:r>
              <a:rPr lang="en-US" altLang="ko-KR" sz="2400" b="1" spc="-80" dirty="0">
                <a:latin typeface="+mn-ea"/>
              </a:rPr>
              <a:t>, </a:t>
            </a:r>
            <a:r>
              <a:rPr lang="ko-KR" altLang="en-US" sz="2400" b="1" spc="-80" dirty="0">
                <a:latin typeface="+mn-ea"/>
              </a:rPr>
              <a:t>공기업 등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시험과목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4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400" b="1" spc="-80" dirty="0">
                <a:latin typeface="+mn-ea"/>
              </a:rPr>
              <a:t>수험기간 </a:t>
            </a:r>
            <a:r>
              <a:rPr lang="en-US" altLang="ko-KR" sz="2400" b="1" spc="-80" dirty="0">
                <a:latin typeface="+mn-ea"/>
              </a:rPr>
              <a:t>: 2</a:t>
            </a:r>
            <a:r>
              <a:rPr lang="ko-KR" altLang="en-US" sz="2400" b="1" spc="-80" dirty="0">
                <a:latin typeface="+mn-ea"/>
              </a:rPr>
              <a:t>년 </a:t>
            </a:r>
            <a:r>
              <a:rPr lang="en-US" altLang="ko-KR" sz="2400" b="1" spc="-80" dirty="0">
                <a:latin typeface="+mn-ea"/>
              </a:rPr>
              <a:t>~ 5</a:t>
            </a:r>
            <a:r>
              <a:rPr lang="ko-KR" altLang="en-US" sz="2400" b="1" spc="-80" dirty="0">
                <a:latin typeface="+mn-ea"/>
              </a:rPr>
              <a:t>년</a:t>
            </a:r>
            <a:endParaRPr lang="en-US" altLang="ko-KR" sz="24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96702B3B-104B-43C6-BA15-657AE2B8E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259897" y="2239138"/>
            <a:ext cx="6370013" cy="452722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화살표: 오른쪽 12">
            <a:extLst>
              <a:ext uri="{FF2B5EF4-FFF2-40B4-BE49-F238E27FC236}">
                <a16:creationId xmlns:a16="http://schemas.microsoft.com/office/drawing/2014/main" id="{C9F8104A-7BD0-46A7-9F4A-252C51011255}"/>
              </a:ext>
            </a:extLst>
          </p:cNvPr>
          <p:cNvSpPr/>
          <p:nvPr/>
        </p:nvSpPr>
        <p:spPr>
          <a:xfrm rot="655254">
            <a:off x="1861016" y="3239873"/>
            <a:ext cx="2179816" cy="37825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BE2F7B-A094-4E5F-AF16-961D4A7C7935}"/>
              </a:ext>
            </a:extLst>
          </p:cNvPr>
          <p:cNvSpPr txBox="1"/>
          <p:nvPr/>
        </p:nvSpPr>
        <p:spPr>
          <a:xfrm>
            <a:off x="709311" y="1092895"/>
            <a:ext cx="1038746" cy="30777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>
              <a:buClr>
                <a:srgbClr val="0180AF"/>
              </a:buClr>
              <a:defRPr sz="2300" b="1">
                <a:solidFill>
                  <a:schemeClr val="bg1"/>
                </a:solidFill>
                <a:latin typeface="+mn-ea"/>
              </a:defRPr>
            </a:lvl1pPr>
          </a:lstStyle>
          <a:p>
            <a:r>
              <a:rPr lang="ko-KR" altLang="en-US" sz="2000" dirty="0">
                <a:latin typeface="+mj-ea"/>
                <a:ea typeface="+mj-ea"/>
              </a:rPr>
              <a:t> 세 무 사</a:t>
            </a:r>
          </a:p>
        </p:txBody>
      </p:sp>
      <p:grpSp>
        <p:nvGrpSpPr>
          <p:cNvPr id="15" name="그룹 47">
            <a:extLst>
              <a:ext uri="{FF2B5EF4-FFF2-40B4-BE49-F238E27FC236}">
                <a16:creationId xmlns:a16="http://schemas.microsoft.com/office/drawing/2014/main" id="{9BE88A3F-883C-429B-A986-36F507310E13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7" name="모서리가 둥근 직사각형 36">
              <a:extLst>
                <a:ext uri="{FF2B5EF4-FFF2-40B4-BE49-F238E27FC236}">
                  <a16:creationId xmlns:a16="http://schemas.microsoft.com/office/drawing/2014/main" id="{9E2DDF3A-2EDF-487B-BF01-B9BDE434F03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8F69F59-139F-4CAB-AA28-F8C2376F1BF6}"/>
                </a:ext>
              </a:extLst>
            </p:cNvPr>
            <p:cNvSpPr txBox="1"/>
            <p:nvPr/>
          </p:nvSpPr>
          <p:spPr>
            <a:xfrm>
              <a:off x="1772755" y="1375735"/>
              <a:ext cx="369231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세 무 사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EC71537-16DC-4C28-91AE-8E0964E43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6" y="4897511"/>
            <a:ext cx="5124370" cy="186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364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772755" y="1375735"/>
              <a:ext cx="369231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세 무 사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6" y="1650369"/>
            <a:ext cx="10519001" cy="40010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000" b="1" spc="-80" dirty="0">
                <a:latin typeface="+mn-ea"/>
              </a:rPr>
              <a:t>업무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세무대리</a:t>
            </a:r>
            <a:r>
              <a:rPr lang="en-US" altLang="ko-KR" sz="2000" b="1" spc="-80" dirty="0">
                <a:latin typeface="+mn-ea"/>
              </a:rPr>
              <a:t>, </a:t>
            </a:r>
            <a:r>
              <a:rPr lang="ko-KR" altLang="en-US" sz="2000" b="1" spc="-80" dirty="0">
                <a:latin typeface="+mn-ea"/>
              </a:rPr>
              <a:t>기업 컨설팅</a:t>
            </a:r>
            <a:r>
              <a:rPr lang="en-US" altLang="ko-KR" sz="2000" b="1" spc="-80" dirty="0">
                <a:latin typeface="+mn-ea"/>
              </a:rPr>
              <a:t>, </a:t>
            </a:r>
            <a:r>
              <a:rPr lang="ko-KR" altLang="en-US" sz="2000" b="1" spc="-80" dirty="0">
                <a:latin typeface="+mn-ea"/>
              </a:rPr>
              <a:t>세무조사 대리 등</a:t>
            </a:r>
            <a:r>
              <a:rPr lang="en-US" altLang="ko-KR" sz="2000" b="1" spc="-80" dirty="0">
                <a:latin typeface="+mn-ea"/>
              </a:rPr>
              <a:t>.</a:t>
            </a: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0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2000" b="1" spc="-80" dirty="0">
                <a:latin typeface="+mn-ea"/>
              </a:rPr>
              <a:t>연봉</a:t>
            </a:r>
            <a:r>
              <a:rPr lang="en-US" altLang="ko-KR" sz="2000" b="1" spc="-80" dirty="0">
                <a:latin typeface="+mn-ea"/>
              </a:rPr>
              <a:t>(</a:t>
            </a:r>
            <a:r>
              <a:rPr lang="ko-KR" altLang="en-US" sz="2000" b="1" spc="-80" dirty="0">
                <a:latin typeface="+mn-ea"/>
              </a:rPr>
              <a:t>단위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만원</a:t>
            </a:r>
            <a:r>
              <a:rPr lang="en-US" altLang="ko-KR" sz="2000" b="1" spc="-80" dirty="0">
                <a:latin typeface="+mn-ea"/>
              </a:rPr>
              <a:t>)</a:t>
            </a:r>
            <a:r>
              <a:rPr lang="ko-KR" altLang="en-US" sz="2000" b="1" spc="-80" dirty="0">
                <a:latin typeface="+mn-ea"/>
              </a:rPr>
              <a:t> 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- </a:t>
            </a:r>
            <a:r>
              <a:rPr lang="ko-KR" altLang="en-US" sz="2000" b="1" spc="-80" dirty="0">
                <a:latin typeface="+mn-ea"/>
              </a:rPr>
              <a:t>수습세무사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평균 </a:t>
            </a:r>
            <a:r>
              <a:rPr lang="en-US" altLang="ko-KR" sz="2000" b="1" spc="-80" dirty="0">
                <a:latin typeface="+mn-ea"/>
              </a:rPr>
              <a:t>2</a:t>
            </a:r>
            <a:r>
              <a:rPr lang="ko-KR" altLang="en-US" sz="2000" b="1" spc="-80" dirty="0">
                <a:latin typeface="+mn-ea"/>
              </a:rPr>
              <a:t>천</a:t>
            </a:r>
            <a:r>
              <a:rPr lang="en-US" altLang="ko-KR" sz="2000" b="1" spc="-80" dirty="0">
                <a:latin typeface="+mn-ea"/>
              </a:rPr>
              <a:t>~3</a:t>
            </a:r>
            <a:r>
              <a:rPr lang="ko-KR" altLang="en-US" sz="2000" b="1" spc="-80" dirty="0">
                <a:latin typeface="+mn-ea"/>
              </a:rPr>
              <a:t>천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- </a:t>
            </a:r>
            <a:r>
              <a:rPr lang="ko-KR" altLang="en-US" sz="2000" b="1" spc="-80" dirty="0">
                <a:latin typeface="+mn-ea"/>
              </a:rPr>
              <a:t>근무세무사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평균 </a:t>
            </a:r>
            <a:r>
              <a:rPr lang="en-US" altLang="ko-KR" sz="2000" b="1" spc="-80" dirty="0">
                <a:latin typeface="+mn-ea"/>
              </a:rPr>
              <a:t>4</a:t>
            </a:r>
            <a:r>
              <a:rPr lang="ko-KR" altLang="en-US" sz="2000" b="1" spc="-80" dirty="0">
                <a:latin typeface="+mn-ea"/>
              </a:rPr>
              <a:t>천</a:t>
            </a:r>
            <a:r>
              <a:rPr lang="en-US" altLang="ko-KR" sz="2000" b="1" spc="-80" dirty="0">
                <a:latin typeface="+mn-ea"/>
              </a:rPr>
              <a:t>~1</a:t>
            </a:r>
            <a:r>
              <a:rPr lang="ko-KR" altLang="en-US" sz="2000" b="1" spc="-80" dirty="0">
                <a:latin typeface="+mn-ea"/>
              </a:rPr>
              <a:t>억 초반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  (</a:t>
            </a:r>
            <a:r>
              <a:rPr lang="ko-KR" altLang="en-US" sz="2000" b="1" spc="-80" dirty="0">
                <a:latin typeface="+mn-ea"/>
              </a:rPr>
              <a:t>업무분야에 따라 다름</a:t>
            </a:r>
            <a:r>
              <a:rPr lang="en-US" altLang="ko-KR" sz="2000" b="1" spc="-80" dirty="0">
                <a:latin typeface="+mn-ea"/>
              </a:rPr>
              <a:t>. </a:t>
            </a:r>
            <a:r>
              <a:rPr lang="ko-KR" altLang="en-US" sz="2000" b="1" spc="-80" dirty="0">
                <a:latin typeface="+mn-ea"/>
              </a:rPr>
              <a:t>재산세 및 세무조사 등 분야는 연봉이 높고 </a:t>
            </a:r>
            <a:r>
              <a:rPr lang="ko-KR" altLang="en-US" sz="2000" b="1" spc="-80" dirty="0" err="1">
                <a:latin typeface="+mn-ea"/>
              </a:rPr>
              <a:t>기장쪽</a:t>
            </a:r>
            <a:r>
              <a:rPr lang="ko-KR" altLang="en-US" sz="2000" b="1" spc="-80" dirty="0">
                <a:latin typeface="+mn-ea"/>
              </a:rPr>
              <a:t> 근무세무사는</a:t>
            </a:r>
            <a:endParaRPr lang="en-US" altLang="ko-KR" sz="20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   </a:t>
            </a:r>
            <a:r>
              <a:rPr lang="ko-KR" altLang="en-US" sz="2000" b="1" spc="-80" dirty="0">
                <a:latin typeface="+mn-ea"/>
              </a:rPr>
              <a:t>연봉이 낮은 편임</a:t>
            </a:r>
            <a:r>
              <a:rPr lang="en-US" altLang="ko-KR" sz="2000" b="1" spc="-80" dirty="0">
                <a:latin typeface="+mn-ea"/>
              </a:rPr>
              <a:t>.)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000" b="1" spc="-80" dirty="0">
                <a:latin typeface="+mn-ea"/>
              </a:rPr>
              <a:t> - </a:t>
            </a:r>
            <a:r>
              <a:rPr lang="ko-KR" altLang="en-US" sz="2000" b="1" spc="-80" dirty="0">
                <a:latin typeface="+mn-ea"/>
              </a:rPr>
              <a:t>개업세무사 </a:t>
            </a:r>
            <a:r>
              <a:rPr lang="en-US" altLang="ko-KR" sz="2000" b="1" spc="-80" dirty="0">
                <a:latin typeface="+mn-ea"/>
              </a:rPr>
              <a:t>: </a:t>
            </a:r>
            <a:r>
              <a:rPr lang="ko-KR" altLang="en-US" sz="2000" b="1" spc="-80" dirty="0">
                <a:latin typeface="+mn-ea"/>
              </a:rPr>
              <a:t>평균 </a:t>
            </a:r>
            <a:r>
              <a:rPr lang="en-US" altLang="ko-KR" sz="2000" b="1" spc="-80" dirty="0">
                <a:latin typeface="+mn-ea"/>
              </a:rPr>
              <a:t>2</a:t>
            </a:r>
            <a:r>
              <a:rPr lang="ko-KR" altLang="en-US" sz="2000" b="1" spc="-80" dirty="0">
                <a:latin typeface="+mn-ea"/>
              </a:rPr>
              <a:t>억 </a:t>
            </a:r>
            <a:r>
              <a:rPr lang="en-US" altLang="ko-KR" sz="2000" b="1" spc="-80" dirty="0">
                <a:latin typeface="+mn-ea"/>
              </a:rPr>
              <a:t>4</a:t>
            </a:r>
            <a:r>
              <a:rPr lang="ko-KR" altLang="en-US" sz="2000" b="1" spc="-80" dirty="0">
                <a:latin typeface="+mn-ea"/>
              </a:rPr>
              <a:t>천</a:t>
            </a:r>
            <a:r>
              <a:rPr lang="en-US" altLang="ko-KR" sz="2000" b="1" spc="-80" dirty="0">
                <a:latin typeface="+mn-ea"/>
              </a:rPr>
              <a:t>.(</a:t>
            </a:r>
            <a:r>
              <a:rPr lang="ko-KR" altLang="en-US" sz="2000" b="1" spc="-80" dirty="0">
                <a:latin typeface="+mn-ea"/>
              </a:rPr>
              <a:t>개업연수 및 능력에 따라 천차만별</a:t>
            </a:r>
            <a:r>
              <a:rPr lang="en-US" altLang="ko-KR" sz="2000" b="1" spc="-80" dirty="0">
                <a:latin typeface="+mn-ea"/>
              </a:rPr>
              <a:t>)  </a:t>
            </a: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20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6145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772755" y="1375735"/>
              <a:ext cx="369231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세 무 사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347787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자격증이 주는 가치</a:t>
            </a: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① 평생 안정적으로 일할 수 있는 여건을 줌</a:t>
            </a:r>
            <a:r>
              <a:rPr lang="en-US" altLang="ko-KR" sz="1900" b="1" spc="-80" dirty="0">
                <a:latin typeface="+mn-ea"/>
              </a:rPr>
              <a:t>.(</a:t>
            </a:r>
            <a:r>
              <a:rPr lang="ko-KR" altLang="en-US" sz="1900" b="1" spc="-80" dirty="0">
                <a:latin typeface="+mn-ea"/>
              </a:rPr>
              <a:t>은퇴가 없음</a:t>
            </a:r>
            <a:r>
              <a:rPr lang="en-US" altLang="ko-KR" sz="1900" b="1" spc="-80" dirty="0">
                <a:latin typeface="+mn-ea"/>
              </a:rPr>
              <a:t>..</a:t>
            </a:r>
            <a:r>
              <a:rPr lang="ko-KR" altLang="en-US" sz="1900" b="1" spc="-80" dirty="0">
                <a:latin typeface="+mn-ea"/>
              </a:rPr>
              <a:t>아직까지는</a:t>
            </a:r>
            <a:r>
              <a:rPr lang="en-US" altLang="ko-KR" sz="1900" b="1" spc="-80" dirty="0">
                <a:latin typeface="+mn-ea"/>
              </a:rPr>
              <a:t>..)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② 직장인들에게 느낄 수 없는 자유로움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③ 이직이 매우 쉬움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④ 고소득을 창출한 콘텐츠를 만들 수 있음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24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⑤ 외부강의 및 책을 신뢰 주며 할 수 있음</a:t>
            </a:r>
            <a:r>
              <a:rPr lang="en-US" altLang="ko-KR" sz="1900" b="1" spc="-80" dirty="0">
                <a:latin typeface="+mn-ea"/>
              </a:rPr>
              <a:t>.    </a:t>
            </a: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406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</a:t>
            </a:r>
            <a:r>
              <a:rPr lang="ko-KR" altLang="en-US" sz="2800" b="1" kern="0" spc="-90" dirty="0" err="1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고시반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2026396" y="1378301"/>
              <a:ext cx="3646728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pPr algn="ctr"/>
              <a:r>
                <a:rPr lang="ko-KR" altLang="en-US" sz="2000" dirty="0">
                  <a:latin typeface="+mj-ea"/>
                  <a:ea typeface="+mj-ea"/>
                </a:rPr>
                <a:t>직업전망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35086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sz="1900" b="1" spc="-80" dirty="0">
                <a:latin typeface="+mn-ea"/>
              </a:rPr>
              <a:t>4</a:t>
            </a:r>
            <a:r>
              <a:rPr lang="ko-KR" altLang="en-US" sz="1900" b="1" spc="-80" dirty="0">
                <a:latin typeface="+mn-ea"/>
              </a:rPr>
              <a:t>차산업혁명 시대의 공인회계사 및 세무사 직업</a:t>
            </a: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전망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① 투명한 회계 요구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② 잦은 세법 개정으로 인한 복잡한 납세 시스템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③ 과세당국의 빅데이터 시스템으로 탈세</a:t>
            </a:r>
            <a:r>
              <a:rPr lang="en-US" altLang="ko-KR" sz="1900" b="1" spc="-80" dirty="0">
                <a:latin typeface="+mn-ea"/>
              </a:rPr>
              <a:t>(</a:t>
            </a:r>
            <a:r>
              <a:rPr lang="ko-KR" altLang="en-US" sz="1900" b="1" spc="-80" dirty="0">
                <a:latin typeface="+mn-ea"/>
              </a:rPr>
              <a:t>조세회피</a:t>
            </a:r>
            <a:r>
              <a:rPr lang="en-US" altLang="ko-KR" sz="1900" b="1" spc="-80" dirty="0">
                <a:latin typeface="+mn-ea"/>
              </a:rPr>
              <a:t>) </a:t>
            </a:r>
            <a:r>
              <a:rPr lang="ko-KR" altLang="en-US" sz="1900" b="1" spc="-80" dirty="0">
                <a:latin typeface="+mn-ea"/>
              </a:rPr>
              <a:t>적발 가능성 높음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 </a:t>
            </a:r>
            <a:r>
              <a:rPr lang="ko-KR" altLang="en-US" sz="1900" b="1" spc="-80" dirty="0">
                <a:latin typeface="+mn-ea"/>
              </a:rPr>
              <a:t>④ 금융세제 등 개편 및 부동산 세제 잦은 개정에 따라 세금 리스크 관리자 수요 선호</a:t>
            </a:r>
            <a:r>
              <a:rPr lang="en-US" altLang="ko-KR" sz="1900" b="1" spc="-80" dirty="0">
                <a:latin typeface="+mn-ea"/>
              </a:rPr>
              <a:t>(</a:t>
            </a:r>
            <a:r>
              <a:rPr lang="ko-KR" altLang="en-US" sz="1900" b="1" spc="-80" dirty="0">
                <a:latin typeface="+mn-ea"/>
              </a:rPr>
              <a:t>금융권</a:t>
            </a:r>
            <a:r>
              <a:rPr lang="en-US" altLang="ko-KR" sz="1900" b="1" spc="-80" dirty="0">
                <a:latin typeface="+mn-ea"/>
              </a:rPr>
              <a:t>PB </a:t>
            </a:r>
            <a:r>
              <a:rPr lang="ko-KR" altLang="en-US" sz="1900" b="1" spc="-80" dirty="0">
                <a:latin typeface="+mn-ea"/>
              </a:rPr>
              <a:t>등</a:t>
            </a:r>
            <a:r>
              <a:rPr lang="en-US" altLang="ko-KR" sz="1900" b="1" spc="-8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☞ 이런 시대적 요구로 세무와 회계 전문가 필요성 급증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en-US" altLang="ko-KR" sz="1900" b="1" spc="-50" dirty="0">
                <a:latin typeface="+mn-ea"/>
              </a:rPr>
              <a:t> </a:t>
            </a:r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id="{73C9124D-323E-47DB-BE4E-F72CDE809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260" y="4170341"/>
            <a:ext cx="4633868" cy="2617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화살표: 오른쪽 25">
            <a:extLst>
              <a:ext uri="{FF2B5EF4-FFF2-40B4-BE49-F238E27FC236}">
                <a16:creationId xmlns:a16="http://schemas.microsoft.com/office/drawing/2014/main" id="{8ECF9B6D-EC10-4C38-A8BD-A8875C182A1F}"/>
              </a:ext>
            </a:extLst>
          </p:cNvPr>
          <p:cNvSpPr/>
          <p:nvPr/>
        </p:nvSpPr>
        <p:spPr>
          <a:xfrm rot="10357230">
            <a:off x="5404706" y="5479258"/>
            <a:ext cx="1073791" cy="283979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D5FAE24-5C9A-4EF8-95AB-8BE73D7A4399}"/>
              </a:ext>
            </a:extLst>
          </p:cNvPr>
          <p:cNvSpPr txBox="1"/>
          <p:nvPr/>
        </p:nvSpPr>
        <p:spPr>
          <a:xfrm>
            <a:off x="296336" y="5906498"/>
            <a:ext cx="6181103" cy="58477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sz="1900" b="1" spc="-50" dirty="0">
                <a:latin typeface="+mn-ea"/>
              </a:rPr>
              <a:t>10</a:t>
            </a:r>
            <a:r>
              <a:rPr lang="ko-KR" altLang="en-US" sz="1900" b="1" spc="-50" dirty="0">
                <a:latin typeface="+mn-ea"/>
              </a:rPr>
              <a:t>년 전에 비해 연봉이 상승한 것을 보면 위 내용을 </a:t>
            </a:r>
            <a:r>
              <a:rPr lang="en-US" altLang="ko-KR" sz="1900" b="1" spc="-50" dirty="0">
                <a:latin typeface="+mn-ea"/>
              </a:rPr>
              <a:t> </a:t>
            </a:r>
          </a:p>
          <a:p>
            <a:pPr>
              <a:buClr>
                <a:srgbClr val="005094"/>
              </a:buClr>
            </a:pPr>
            <a:r>
              <a:rPr lang="en-US" altLang="ko-KR" sz="1900" b="1" spc="-50" dirty="0">
                <a:latin typeface="+mn-ea"/>
              </a:rPr>
              <a:t>  </a:t>
            </a:r>
            <a:r>
              <a:rPr lang="ko-KR" altLang="en-US" sz="1900" b="1" spc="-50" dirty="0" err="1">
                <a:latin typeface="+mn-ea"/>
              </a:rPr>
              <a:t>방증함</a:t>
            </a:r>
            <a:r>
              <a:rPr lang="en-US" altLang="ko-KR" sz="1900" b="1" spc="-50" dirty="0">
                <a:latin typeface="+mn-ea"/>
              </a:rPr>
              <a:t>.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CADC877D-25C5-4192-A447-9AF50A69808A}"/>
              </a:ext>
            </a:extLst>
          </p:cNvPr>
          <p:cNvSpPr/>
          <p:nvPr/>
        </p:nvSpPr>
        <p:spPr>
          <a:xfrm>
            <a:off x="6828638" y="5347131"/>
            <a:ext cx="4311942" cy="3238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996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시험 안내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830164" y="1398944"/>
              <a:ext cx="5515676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각 직업 비교</a:t>
              </a:r>
            </a:p>
          </p:txBody>
        </p:sp>
      </p:grp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A43E5D9C-DEDB-4E5F-AE55-B3BD889741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015081"/>
              </p:ext>
            </p:extLst>
          </p:nvPr>
        </p:nvGraphicFramePr>
        <p:xfrm>
          <a:off x="296336" y="1708432"/>
          <a:ext cx="7701915" cy="2478215"/>
        </p:xfrm>
        <a:graphic>
          <a:graphicData uri="http://schemas.openxmlformats.org/drawingml/2006/table">
            <a:tbl>
              <a:tblPr/>
              <a:tblGrid>
                <a:gridCol w="3779266">
                  <a:extLst>
                    <a:ext uri="{9D8B030D-6E8A-4147-A177-3AD203B41FA5}">
                      <a16:colId xmlns:a16="http://schemas.microsoft.com/office/drawing/2014/main" val="1815822539"/>
                    </a:ext>
                  </a:extLst>
                </a:gridCol>
                <a:gridCol w="3922649">
                  <a:extLst>
                    <a:ext uri="{9D8B030D-6E8A-4147-A177-3AD203B41FA5}">
                      <a16:colId xmlns:a16="http://schemas.microsoft.com/office/drawing/2014/main" val="650222609"/>
                    </a:ext>
                  </a:extLst>
                </a:gridCol>
              </a:tblGrid>
              <a:tr h="39738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공인회계사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81416"/>
                  </a:ext>
                </a:extLst>
              </a:tr>
              <a:tr h="2989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3379583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폭넓은 업무 기회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이직 기회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심지어 교수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!)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타업종 최우수 기업에 비해 낮은 초봉 상승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2087030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고급 업무의 기회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감사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컨설팅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세무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강도 높은 업무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인력 부족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잦은 이직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1543173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 단절 우려 없고 꾸준한 자기계발이 가능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국민 인식 미비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세무사보다 오히려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!)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4848517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고액 연봉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썩어도 준치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합격 후 꽤 오랜 기간 월급쟁이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나이가 은근 중요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2134777"/>
                  </a:ext>
                </a:extLst>
              </a:tr>
              <a:tr h="350647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개업 시 자기시간 확보 가능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정년 없는 직장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결국은 영업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054879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CE95D298-7F8E-414C-8D3D-50D837B357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117039"/>
              </p:ext>
            </p:extLst>
          </p:nvPr>
        </p:nvGraphicFramePr>
        <p:xfrm>
          <a:off x="4357306" y="4379785"/>
          <a:ext cx="7701915" cy="2478215"/>
        </p:xfrm>
        <a:graphic>
          <a:graphicData uri="http://schemas.openxmlformats.org/drawingml/2006/table">
            <a:tbl>
              <a:tblPr/>
              <a:tblGrid>
                <a:gridCol w="3779266">
                  <a:extLst>
                    <a:ext uri="{9D8B030D-6E8A-4147-A177-3AD203B41FA5}">
                      <a16:colId xmlns:a16="http://schemas.microsoft.com/office/drawing/2014/main" val="566381833"/>
                    </a:ext>
                  </a:extLst>
                </a:gridCol>
                <a:gridCol w="3922649">
                  <a:extLst>
                    <a:ext uri="{9D8B030D-6E8A-4147-A177-3AD203B41FA5}">
                      <a16:colId xmlns:a16="http://schemas.microsoft.com/office/drawing/2014/main" val="2980885040"/>
                    </a:ext>
                  </a:extLst>
                </a:gridCol>
              </a:tblGrid>
              <a:tr h="39738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세무사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7009262"/>
                  </a:ext>
                </a:extLst>
              </a:tr>
              <a:tr h="2989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7150911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공인회계사에 비해 개업 용이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공인회계사에 비해 한정된 업무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3261079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폭넓은 업무 기회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이직 기회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심지어 교수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!)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이직보다는 결국은 개업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5668850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7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-7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공인회계사 시험보다 낮은 투입에 비해 효율은 비슷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3. 4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산업혁명에 상대적으로 취약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0749285"/>
                  </a:ext>
                </a:extLst>
              </a:tr>
              <a:tr h="349885">
                <a:tc>
                  <a:txBody>
                    <a:bodyPr/>
                    <a:lstStyle/>
                    <a:p>
                      <a:pPr marL="158750" marR="0" indent="-1587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국민들의 ‘세무전문가’ 인식 확립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별의 별 사람들을 다 상대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7175923"/>
                  </a:ext>
                </a:extLst>
              </a:tr>
              <a:tr h="350647">
                <a:tc>
                  <a:txBody>
                    <a:bodyPr/>
                    <a:lstStyle/>
                    <a:p>
                      <a:pPr marL="158750" marR="0" indent="-158750" algn="just" defTabSz="792000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좀 더 천천히 늦게 오래 가능</a:t>
                      </a:r>
                      <a:r>
                        <a:rPr lang="en-US" altLang="ko-KR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고액연봉</a:t>
                      </a:r>
                      <a:r>
                        <a:rPr lang="en-US" altLang="ko-KR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경력단절</a:t>
                      </a:r>
                      <a:r>
                        <a:rPr lang="en-US" altLang="ko-KR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X,</a:t>
                      </a:r>
                      <a:r>
                        <a:rPr lang="ko-KR" altLang="en-US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정년</a:t>
                      </a:r>
                      <a:r>
                        <a:rPr lang="en-US" altLang="ko-KR" sz="1200" b="1" kern="0" spc="-1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X)</a:t>
                      </a:r>
                      <a:endParaRPr lang="ko-KR" altLang="en-US" sz="1200" kern="0" spc="-1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결국은 영업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9178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9865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세무사 공부 순서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1772755" y="1375735"/>
              <a:ext cx="3965816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 공부순서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0984943" cy="428309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공부순서 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; </a:t>
            </a:r>
            <a:r>
              <a:rPr lang="ko-KR" altLang="en-US" b="1" dirty="0"/>
              <a:t>회계원리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+ </a:t>
            </a:r>
            <a:r>
              <a:rPr lang="ko-KR" altLang="en-US" b="1" dirty="0"/>
              <a:t>토익 </a:t>
            </a:r>
            <a:r>
              <a:rPr lang="en-US" altLang="ko-KR" b="1" dirty="0"/>
              <a:t>700</a:t>
            </a:r>
            <a:r>
              <a:rPr lang="ko-KR" altLang="en-US" b="1" dirty="0"/>
              <a:t>점 달성 </a:t>
            </a:r>
            <a:r>
              <a:rPr lang="en-US" altLang="ko-KR" b="1" dirty="0"/>
              <a:t>-&gt; </a:t>
            </a:r>
            <a:r>
              <a:rPr lang="ko-KR" altLang="en-US" b="1" dirty="0"/>
              <a:t>중급회계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1</a:t>
            </a:r>
            <a:r>
              <a:rPr lang="ko-KR" altLang="en-US" b="1" dirty="0"/>
              <a:t>회독 </a:t>
            </a:r>
            <a:r>
              <a:rPr lang="en-US" altLang="ko-KR" b="1" dirty="0"/>
              <a:t>-&gt; </a:t>
            </a:r>
            <a:r>
              <a:rPr lang="ko-KR" altLang="en-US" b="1" dirty="0"/>
              <a:t>복습 </a:t>
            </a:r>
            <a:r>
              <a:rPr lang="en-US" altLang="ko-KR" b="1" dirty="0"/>
              <a:t>-&gt; </a:t>
            </a:r>
            <a:r>
              <a:rPr lang="ko-KR" altLang="en-US" b="1" dirty="0"/>
              <a:t>세법개론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1</a:t>
            </a:r>
            <a:r>
              <a:rPr lang="ko-KR" altLang="en-US" b="1" dirty="0"/>
              <a:t>회독 </a:t>
            </a:r>
            <a:r>
              <a:rPr lang="en-US" altLang="ko-KR" b="1" dirty="0"/>
              <a:t>-&gt; </a:t>
            </a:r>
            <a:r>
              <a:rPr lang="ko-KR" altLang="en-US" b="1" dirty="0"/>
              <a:t>복습 </a:t>
            </a:r>
            <a:r>
              <a:rPr lang="en-US" altLang="ko-KR" b="1" dirty="0"/>
              <a:t>-&gt; </a:t>
            </a:r>
            <a:r>
              <a:rPr lang="ko-KR" altLang="en-US" b="1" dirty="0"/>
              <a:t>원가관리회계</a:t>
            </a:r>
            <a:r>
              <a:rPr lang="en-US" altLang="ko-KR" b="1" dirty="0"/>
              <a:t>(</a:t>
            </a:r>
            <a:r>
              <a:rPr lang="ko-KR" altLang="en-US" b="1" dirty="0"/>
              <a:t>인강</a:t>
            </a:r>
            <a:r>
              <a:rPr lang="en-US" altLang="ko-KR" b="1" dirty="0"/>
              <a:t>) 1</a:t>
            </a:r>
            <a:r>
              <a:rPr lang="ko-KR" altLang="en-US" b="1" dirty="0"/>
              <a:t>회독 </a:t>
            </a:r>
            <a:r>
              <a:rPr lang="en-US" altLang="ko-KR" b="1" dirty="0"/>
              <a:t>-&gt; </a:t>
            </a:r>
            <a:r>
              <a:rPr lang="ko-KR" altLang="en-US" b="1" dirty="0"/>
              <a:t>복습 </a:t>
            </a:r>
            <a:r>
              <a:rPr lang="en-US" altLang="ko-KR" b="1" dirty="0"/>
              <a:t>-&gt; 1</a:t>
            </a:r>
            <a:r>
              <a:rPr lang="ko-KR" altLang="en-US" b="1" dirty="0"/>
              <a:t>차 시험 </a:t>
            </a:r>
            <a:r>
              <a:rPr lang="en-US" altLang="ko-KR" b="1" dirty="0"/>
              <a:t>4~5</a:t>
            </a:r>
            <a:r>
              <a:rPr lang="ko-KR" altLang="en-US" b="1" dirty="0"/>
              <a:t>개월 전엔 재정학과 선택과목 공부 </a:t>
            </a:r>
            <a:r>
              <a:rPr lang="en-US" altLang="ko-KR" b="1" dirty="0"/>
              <a:t>-&gt; 1</a:t>
            </a:r>
            <a:r>
              <a:rPr lang="ko-KR" altLang="en-US" b="1" dirty="0"/>
              <a:t>달 전 </a:t>
            </a:r>
            <a:r>
              <a:rPr lang="en-US" altLang="ko-KR" b="1" dirty="0"/>
              <a:t>1</a:t>
            </a:r>
            <a:r>
              <a:rPr lang="ko-KR" altLang="en-US" b="1" dirty="0"/>
              <a:t>차 모의고사</a:t>
            </a:r>
            <a:r>
              <a:rPr lang="en-US" altLang="ko-KR" b="1" dirty="0"/>
              <a:t>(1</a:t>
            </a:r>
            <a:r>
              <a:rPr lang="ko-KR" altLang="en-US" b="1" dirty="0"/>
              <a:t>주에 </a:t>
            </a:r>
            <a:r>
              <a:rPr lang="en-US" altLang="ko-KR" b="1" dirty="0"/>
              <a:t>2</a:t>
            </a:r>
            <a:r>
              <a:rPr lang="ko-KR" altLang="en-US" b="1" dirty="0"/>
              <a:t>회 이상</a:t>
            </a:r>
            <a:r>
              <a:rPr lang="en-US" altLang="ko-KR" b="1" dirty="0"/>
              <a:t>) -&gt; 1</a:t>
            </a:r>
            <a:r>
              <a:rPr lang="ko-KR" altLang="en-US" b="1" dirty="0"/>
              <a:t>차 시험</a:t>
            </a:r>
            <a:r>
              <a:rPr lang="en-US" altLang="ko-KR" b="1" dirty="0"/>
              <a:t>.</a:t>
            </a: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검증된 학원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나무경영아카데미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위너스경영아카데미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우리경영아카데미</a:t>
            </a:r>
            <a:r>
              <a:rPr lang="en-US" altLang="ko-KR" sz="1900" b="1" spc="-80" dirty="0">
                <a:latin typeface="+mn-ea"/>
              </a:rPr>
              <a:t>. </a:t>
            </a:r>
            <a:r>
              <a:rPr lang="ko-KR" altLang="en-US" sz="1900" b="1" spc="-80" dirty="0">
                <a:latin typeface="+mn-ea"/>
              </a:rPr>
              <a:t>그 이외 </a:t>
            </a:r>
            <a:r>
              <a:rPr lang="ko-KR" altLang="en-US" sz="1900" b="1" spc="-80" dirty="0" err="1">
                <a:latin typeface="+mn-ea"/>
              </a:rPr>
              <a:t>이그잼학원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미래경영 등이 있음</a:t>
            </a:r>
            <a:r>
              <a:rPr lang="en-US" altLang="ko-KR" sz="1900" b="1" spc="-80" dirty="0">
                <a:latin typeface="+mn-ea"/>
              </a:rPr>
              <a:t>.</a:t>
            </a: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수험생이 많이 보는 강사의 강의 듣는 것이 효율적임</a:t>
            </a:r>
            <a:r>
              <a:rPr lang="en-US" altLang="ko-KR" sz="1900" b="1" spc="-80" dirty="0">
                <a:latin typeface="+mn-ea"/>
              </a:rPr>
              <a:t>.(</a:t>
            </a:r>
            <a:r>
              <a:rPr lang="ko-KR" altLang="en-US" sz="1900" b="1" spc="-80" dirty="0">
                <a:latin typeface="+mn-ea"/>
              </a:rPr>
              <a:t>많이 보는 것 자체가 이미 검증된 것임</a:t>
            </a:r>
            <a:r>
              <a:rPr lang="en-US" altLang="ko-KR" sz="1900" b="1" spc="-80" dirty="0">
                <a:latin typeface="+mn-ea"/>
              </a:rPr>
              <a:t>)</a:t>
            </a: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공부방법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인터넷 강의 수강하면서 공부하면 좋음</a:t>
            </a:r>
            <a:r>
              <a:rPr lang="en-US" altLang="ko-KR" sz="1900" b="1" spc="-80" dirty="0">
                <a:latin typeface="+mn-ea"/>
              </a:rPr>
              <a:t>. + </a:t>
            </a:r>
            <a:r>
              <a:rPr lang="ko-KR" altLang="en-US" sz="1900" b="1" spc="-80" dirty="0" err="1">
                <a:latin typeface="+mn-ea"/>
              </a:rPr>
              <a:t>고시반</a:t>
            </a:r>
            <a:r>
              <a:rPr lang="ko-KR" altLang="en-US" sz="1900" b="1" spc="-80" dirty="0">
                <a:latin typeface="+mn-ea"/>
              </a:rPr>
              <a:t> 활용 </a:t>
            </a:r>
            <a:r>
              <a:rPr lang="en-US" altLang="ko-KR" sz="1900" b="1" spc="-80" dirty="0">
                <a:latin typeface="+mn-ea"/>
              </a:rPr>
              <a:t>+ </a:t>
            </a:r>
            <a:r>
              <a:rPr lang="ko-KR" altLang="en-US" sz="1900" b="1" spc="-80" dirty="0">
                <a:latin typeface="+mn-ea"/>
              </a:rPr>
              <a:t>스터디 모임 </a:t>
            </a:r>
            <a:endParaRPr lang="en-US" altLang="ko-KR" sz="1900" b="1" spc="-5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1298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9824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과목별 교재 및 공부방법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2510154" y="1381468"/>
              <a:ext cx="2735044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회계학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1760573" cy="49705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많이 보는 교재 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회계학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김현식 외 공저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김재호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김영덕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김기동</a:t>
            </a:r>
            <a:r>
              <a:rPr lang="en-US" altLang="ko-KR" sz="1900" b="1" spc="-80" dirty="0">
                <a:latin typeface="+mn-ea"/>
              </a:rPr>
              <a:t> </a:t>
            </a:r>
            <a:r>
              <a:rPr lang="ko-KR" altLang="en-US" sz="1900" b="1" spc="-80" dirty="0">
                <a:latin typeface="+mn-ea"/>
              </a:rPr>
              <a:t>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원가회계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>
                <a:latin typeface="+mn-ea"/>
              </a:rPr>
              <a:t>임세진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김용남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이승근 저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재정학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 err="1">
                <a:latin typeface="+mn-ea"/>
              </a:rPr>
              <a:t>김판기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정병렬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황정빈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김진욱 저 등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b="1" dirty="0"/>
              <a:t> </a:t>
            </a:r>
            <a:r>
              <a:rPr lang="ko-KR" altLang="en-US" sz="1900" b="1" dirty="0"/>
              <a:t>회계학 공부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인터넷 강의 들을 때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중요 부분 체크</a:t>
            </a:r>
            <a:r>
              <a:rPr lang="en-US" altLang="ko-KR" sz="1900" b="1" dirty="0"/>
              <a:t>, </a:t>
            </a:r>
            <a:r>
              <a:rPr lang="ko-KR" altLang="en-US" sz="1900" b="1" dirty="0"/>
              <a:t>이해 안 되는 부분 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강의 듣고 복습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반드시 예제 문제를 </a:t>
            </a:r>
            <a:r>
              <a:rPr lang="en-US" altLang="ko-KR" sz="1900" b="1" dirty="0"/>
              <a:t>2</a:t>
            </a:r>
            <a:r>
              <a:rPr lang="ko-KR" altLang="en-US" sz="1900" b="1" dirty="0"/>
              <a:t>차 답안지에 풀어볼 것</a:t>
            </a:r>
            <a:r>
              <a:rPr lang="en-US" altLang="ko-KR" sz="1900" b="1" dirty="0"/>
              <a:t>.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다음 파트 공부할 때 그전에 배운 부분 확인</a:t>
            </a:r>
            <a:endParaRPr lang="ko-KR" altLang="en-US" sz="1900" dirty="0"/>
          </a:p>
          <a:p>
            <a:pPr fontAlgn="base"/>
            <a:endParaRPr lang="en-US" altLang="ko-KR" sz="1900" b="1" dirty="0"/>
          </a:p>
          <a:p>
            <a:pPr fontAlgn="base"/>
            <a:r>
              <a:rPr lang="en-US" altLang="ko-KR" sz="1900" b="1" dirty="0"/>
              <a:t>  </a:t>
            </a:r>
            <a:r>
              <a:rPr lang="ko-KR" altLang="en-US" sz="1900" b="1" dirty="0"/>
              <a:t>예</a:t>
            </a:r>
            <a:r>
              <a:rPr lang="en-US" altLang="ko-KR" sz="1900" b="1" dirty="0"/>
              <a:t>)</a:t>
            </a:r>
            <a:r>
              <a:rPr lang="ko-KR" altLang="en-US" sz="1900" b="1" dirty="0"/>
              <a:t> 재고자산 끝나고 유형자산 공부할 때 재고자산 예제 문제 </a:t>
            </a:r>
            <a:r>
              <a:rPr lang="en-US" altLang="ko-KR" sz="1900" b="1" dirty="0"/>
              <a:t>1</a:t>
            </a:r>
            <a:r>
              <a:rPr lang="ko-KR" altLang="en-US" sz="1900" b="1" dirty="0"/>
              <a:t>번 씩 풀고 유형자산 공부 복습</a:t>
            </a:r>
            <a:r>
              <a:rPr lang="en-US" altLang="ko-KR" sz="1900" b="1" dirty="0"/>
              <a:t>. </a:t>
            </a:r>
            <a:r>
              <a:rPr lang="ko-KR" altLang="en-US" sz="1900" b="1" dirty="0"/>
              <a:t>내용은 체크한 부분만 검토</a:t>
            </a:r>
            <a:endParaRPr lang="ko-KR" altLang="en-US" sz="1900" dirty="0"/>
          </a:p>
          <a:p>
            <a:pPr fontAlgn="base"/>
            <a:endParaRPr lang="en-US" altLang="ko-KR" sz="1900" b="1" dirty="0"/>
          </a:p>
          <a:p>
            <a:pPr fontAlgn="base"/>
            <a:r>
              <a:rPr lang="en-US" altLang="ko-KR" sz="1900" b="1" dirty="0"/>
              <a:t> - 1</a:t>
            </a:r>
            <a:r>
              <a:rPr lang="ko-KR" altLang="en-US" sz="1900" b="1" dirty="0"/>
              <a:t>회독 끝나고 나면 다시 체크된 부분 공부 </a:t>
            </a:r>
            <a:r>
              <a:rPr lang="en-US" altLang="ko-KR" sz="1900" b="1" dirty="0"/>
              <a:t>+ </a:t>
            </a:r>
            <a:r>
              <a:rPr lang="ko-KR" altLang="en-US" sz="1900" b="1" dirty="0"/>
              <a:t>예제 문제 공부</a:t>
            </a:r>
            <a:r>
              <a:rPr lang="en-US" altLang="ko-KR" sz="1900" b="1" dirty="0"/>
              <a:t>(</a:t>
            </a:r>
            <a:r>
              <a:rPr lang="ko-KR" altLang="en-US" sz="1900" b="1" dirty="0"/>
              <a:t>반복해서 풀 것</a:t>
            </a:r>
            <a:r>
              <a:rPr lang="en-US" altLang="ko-KR" sz="1900" b="1" dirty="0"/>
              <a:t>) : </a:t>
            </a:r>
            <a:r>
              <a:rPr lang="ko-KR" altLang="en-US" sz="1900" b="1" dirty="0"/>
              <a:t>요약 자료 만들면 좋음</a:t>
            </a:r>
            <a:r>
              <a:rPr lang="en-US" altLang="ko-KR" sz="1900" b="1" dirty="0"/>
              <a:t>.</a:t>
            </a:r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2253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435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과목별 교재 및 공부방법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" name="그룹 47">
            <a:extLst>
              <a:ext uri="{FF2B5EF4-FFF2-40B4-BE49-F238E27FC236}">
                <a16:creationId xmlns:a16="http://schemas.microsoft.com/office/drawing/2014/main" id="{63CCC76A-B271-4E51-9F35-B371873643C5}"/>
              </a:ext>
            </a:extLst>
          </p:cNvPr>
          <p:cNvGrpSpPr/>
          <p:nvPr/>
        </p:nvGrpSpPr>
        <p:grpSpPr>
          <a:xfrm>
            <a:off x="296336" y="1057928"/>
            <a:ext cx="1994582" cy="389178"/>
            <a:chOff x="304800" y="1340768"/>
            <a:chExt cx="7089913" cy="389178"/>
          </a:xfrm>
        </p:grpSpPr>
        <p:sp>
          <p:nvSpPr>
            <p:cNvPr id="11" name="모서리가 둥근 직사각형 36">
              <a:extLst>
                <a:ext uri="{FF2B5EF4-FFF2-40B4-BE49-F238E27FC236}">
                  <a16:creationId xmlns:a16="http://schemas.microsoft.com/office/drawing/2014/main" id="{086F6853-B597-461F-97EF-921BEB319B26}"/>
                </a:ext>
              </a:extLst>
            </p:cNvPr>
            <p:cNvSpPr/>
            <p:nvPr/>
          </p:nvSpPr>
          <p:spPr>
            <a:xfrm>
              <a:off x="304800" y="1340768"/>
              <a:ext cx="7089913" cy="389178"/>
            </a:xfrm>
            <a:prstGeom prst="roundRect">
              <a:avLst>
                <a:gd name="adj" fmla="val 50000"/>
              </a:avLst>
            </a:prstGeom>
            <a:solidFill>
              <a:srgbClr val="096CAF"/>
            </a:solidFill>
            <a:ln w="539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6350"/>
              </a:sp3d>
            </a:bodyPr>
            <a:lstStyle/>
            <a:p>
              <a:pPr algn="ctr" latinLnBrk="0"/>
              <a:endParaRPr lang="ko-KR" altLang="en-US" sz="2400" spc="-151" dirty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77E0A61-6B1E-41F1-B84A-46248E22D176}"/>
                </a:ext>
              </a:extLst>
            </p:cNvPr>
            <p:cNvSpPr txBox="1"/>
            <p:nvPr/>
          </p:nvSpPr>
          <p:spPr>
            <a:xfrm>
              <a:off x="2695742" y="1380844"/>
              <a:ext cx="2308028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>
                <a:buClr>
                  <a:srgbClr val="0180AF"/>
                </a:buClr>
                <a:defRPr sz="2300" b="1">
                  <a:solidFill>
                    <a:schemeClr val="bg1"/>
                  </a:solidFill>
                  <a:latin typeface="+mn-ea"/>
                </a:defRPr>
              </a:lvl1pPr>
            </a:lstStyle>
            <a:p>
              <a:r>
                <a:rPr lang="ko-KR" altLang="en-US" sz="2000" dirty="0">
                  <a:latin typeface="+mj-ea"/>
                  <a:ea typeface="+mj-ea"/>
                </a:rPr>
                <a:t>세 법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311185" y="1650369"/>
            <a:ext cx="11760573" cy="422423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ko-KR" altLang="en-US" sz="1900" b="1" spc="-80" dirty="0">
                <a:latin typeface="+mn-ea"/>
              </a:rPr>
              <a:t>많이 보는 교재 </a:t>
            </a:r>
            <a:endParaRPr lang="en-US" altLang="ko-KR" sz="1900" b="1" spc="-8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005094"/>
              </a:buClr>
            </a:pPr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세법 </a:t>
            </a:r>
            <a:r>
              <a:rPr lang="en-US" altLang="ko-KR" sz="1900" b="1" spc="-80" dirty="0">
                <a:latin typeface="+mn-ea"/>
              </a:rPr>
              <a:t>: </a:t>
            </a:r>
            <a:r>
              <a:rPr lang="ko-KR" altLang="en-US" sz="1900" b="1" spc="-80" dirty="0" err="1">
                <a:latin typeface="+mn-ea"/>
              </a:rPr>
              <a:t>임상엽</a:t>
            </a:r>
            <a:r>
              <a:rPr lang="ko-KR" altLang="en-US" sz="1900" b="1" spc="-80" dirty="0">
                <a:latin typeface="+mn-ea"/>
              </a:rPr>
              <a:t> 공저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강경태</a:t>
            </a:r>
            <a:r>
              <a:rPr lang="ko-KR" altLang="en-US" sz="1900" b="1" spc="-80" dirty="0">
                <a:latin typeface="+mn-ea"/>
              </a:rPr>
              <a:t> 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 err="1">
                <a:latin typeface="+mn-ea"/>
              </a:rPr>
              <a:t>정우승</a:t>
            </a:r>
            <a:r>
              <a:rPr lang="ko-KR" altLang="en-US" sz="1900" b="1" spc="-80" dirty="0">
                <a:latin typeface="+mn-ea"/>
              </a:rPr>
              <a:t> 외 공저</a:t>
            </a:r>
            <a:r>
              <a:rPr lang="en-US" altLang="ko-KR" sz="1900" b="1" spc="-80" dirty="0">
                <a:latin typeface="+mn-ea"/>
              </a:rPr>
              <a:t>, </a:t>
            </a:r>
            <a:r>
              <a:rPr lang="ko-KR" altLang="en-US" sz="1900" b="1" spc="-80" dirty="0">
                <a:latin typeface="+mn-ea"/>
              </a:rPr>
              <a:t>이승원 외 공저</a:t>
            </a:r>
            <a:endParaRPr lang="en-US" altLang="ko-KR" sz="1900" b="1" spc="-80" dirty="0">
              <a:latin typeface="+mn-ea"/>
            </a:endParaRPr>
          </a:p>
          <a:p>
            <a:pPr fontAlgn="base"/>
            <a:r>
              <a:rPr lang="en-US" altLang="ko-KR" sz="1900" b="1" spc="-80" dirty="0">
                <a:latin typeface="+mn-ea"/>
              </a:rPr>
              <a:t>  </a:t>
            </a:r>
          </a:p>
          <a:p>
            <a:pPr fontAlgn="base"/>
            <a:endParaRPr lang="en-US" altLang="ko-KR" sz="1900" b="1" spc="-80" dirty="0">
              <a:latin typeface="+mn-ea"/>
            </a:endParaRPr>
          </a:p>
          <a:p>
            <a:pPr marL="179388" indent="-179388">
              <a:lnSpc>
                <a:spcPct val="150000"/>
              </a:lnSpc>
              <a:buClr>
                <a:srgbClr val="005094"/>
              </a:buClr>
              <a:buFont typeface="Arial" pitchFamily="34" charset="0"/>
              <a:buChar char="•"/>
            </a:pPr>
            <a:r>
              <a:rPr lang="en-US" altLang="ko-KR" b="1" dirty="0"/>
              <a:t> </a:t>
            </a:r>
            <a:r>
              <a:rPr lang="ko-KR" altLang="en-US" sz="1900" b="1" dirty="0"/>
              <a:t>세법 공부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인터넷 강의 들을 때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중요 부분 체크</a:t>
            </a:r>
            <a:r>
              <a:rPr lang="en-US" altLang="ko-KR" sz="1900" b="1" dirty="0"/>
              <a:t>, </a:t>
            </a:r>
            <a:r>
              <a:rPr lang="ko-KR" altLang="en-US" sz="1900" b="1" dirty="0"/>
              <a:t>이해 안 되는 부분 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강의 듣고 복습 </a:t>
            </a:r>
            <a:r>
              <a:rPr lang="en-US" altLang="ko-KR" sz="1900" b="1" dirty="0"/>
              <a:t>: </a:t>
            </a:r>
            <a:r>
              <a:rPr lang="ko-KR" altLang="en-US" sz="1900" b="1" dirty="0"/>
              <a:t>반드시 예제 문제를 </a:t>
            </a:r>
            <a:r>
              <a:rPr lang="en-US" altLang="ko-KR" sz="1900" b="1" dirty="0"/>
              <a:t>2</a:t>
            </a:r>
            <a:r>
              <a:rPr lang="ko-KR" altLang="en-US" sz="1900" b="1" dirty="0"/>
              <a:t>차 답안지에 풀어볼 것</a:t>
            </a:r>
            <a:r>
              <a:rPr lang="en-US" altLang="ko-KR" sz="1900" b="1" dirty="0"/>
              <a:t>.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</a:t>
            </a:r>
            <a:r>
              <a:rPr lang="ko-KR" altLang="en-US" sz="1900" b="1" dirty="0"/>
              <a:t>다음 파트 공부할 때 그전에 배운 부분 확인</a:t>
            </a:r>
            <a:endParaRPr lang="ko-KR" altLang="en-US" sz="1900" dirty="0"/>
          </a:p>
          <a:p>
            <a:pPr fontAlgn="base"/>
            <a:r>
              <a:rPr lang="en-US" altLang="ko-KR" sz="1900" b="1" dirty="0"/>
              <a:t> - 1</a:t>
            </a:r>
            <a:r>
              <a:rPr lang="ko-KR" altLang="en-US" sz="1900" b="1" dirty="0"/>
              <a:t>회독 끝나고 나면 다시 체크된 부분 공부 </a:t>
            </a:r>
            <a:r>
              <a:rPr lang="en-US" altLang="ko-KR" sz="1900" b="1" dirty="0"/>
              <a:t>+ </a:t>
            </a:r>
            <a:r>
              <a:rPr lang="ko-KR" altLang="en-US" sz="1900" b="1" dirty="0"/>
              <a:t>예제 문제 공부</a:t>
            </a:r>
            <a:r>
              <a:rPr lang="en-US" altLang="ko-KR" sz="1900" b="1" dirty="0"/>
              <a:t>(</a:t>
            </a:r>
            <a:r>
              <a:rPr lang="ko-KR" altLang="en-US" sz="1900" b="1" dirty="0"/>
              <a:t>반복해서 풀 것</a:t>
            </a:r>
            <a:r>
              <a:rPr lang="en-US" altLang="ko-KR" sz="1900" b="1" dirty="0"/>
              <a:t>) : </a:t>
            </a:r>
            <a:r>
              <a:rPr lang="ko-KR" altLang="en-US" sz="1900" b="1" dirty="0"/>
              <a:t>요약 자료 만들면 좋음</a:t>
            </a:r>
            <a:r>
              <a:rPr lang="en-US" altLang="ko-KR" sz="1900" b="1" dirty="0"/>
              <a:t>.</a:t>
            </a:r>
          </a:p>
          <a:p>
            <a:pPr fontAlgn="base"/>
            <a:r>
              <a:rPr lang="en-US" altLang="ko-KR" sz="1900" b="1" spc="-80" dirty="0">
                <a:latin typeface="+mn-ea"/>
              </a:rPr>
              <a:t> - </a:t>
            </a:r>
            <a:r>
              <a:rPr lang="ko-KR" altLang="en-US" sz="1900" b="1" spc="-80" dirty="0">
                <a:latin typeface="+mn-ea"/>
              </a:rPr>
              <a:t>세법 공부할 때 회계학도 함께 공부</a:t>
            </a:r>
            <a:endParaRPr lang="en-US" altLang="ko-KR" sz="1900" b="1" spc="-80" dirty="0">
              <a:latin typeface="+mn-ea"/>
            </a:endParaRPr>
          </a:p>
          <a:p>
            <a:pPr fontAlgn="base"/>
            <a:endParaRPr lang="en-US" altLang="ko-KR" sz="1900" b="1" spc="-80" dirty="0">
              <a:latin typeface="+mn-ea"/>
            </a:endParaRPr>
          </a:p>
          <a:p>
            <a:pPr fontAlgn="base"/>
            <a:r>
              <a:rPr lang="en-US" altLang="ko-KR" b="1" dirty="0"/>
              <a:t>※ </a:t>
            </a:r>
            <a:r>
              <a:rPr lang="ko-KR" altLang="en-US" b="1" dirty="0"/>
              <a:t>반드시 누적적으로 공부하여야 함</a:t>
            </a:r>
            <a:r>
              <a:rPr lang="en-US" altLang="ko-KR" b="1" dirty="0"/>
              <a:t>. </a:t>
            </a:r>
            <a:r>
              <a:rPr lang="ko-KR" altLang="en-US" b="1" dirty="0"/>
              <a:t>누적적 공부할 때는 체크한 부분</a:t>
            </a:r>
            <a:r>
              <a:rPr lang="en-US" altLang="ko-KR" b="1" dirty="0"/>
              <a:t>, </a:t>
            </a:r>
            <a:r>
              <a:rPr lang="ko-KR" altLang="en-US" b="1" dirty="0"/>
              <a:t>예제 문제를 풀고 넘어가면 됨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/>
            <a:endParaRPr lang="en-US" altLang="ko-KR" sz="1900" b="1" spc="-8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4296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435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공부에 유용한 사이트 모음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215713" y="1165392"/>
            <a:ext cx="11760573" cy="50334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/>
              <a:t>회계동아리 카페 </a:t>
            </a:r>
            <a:r>
              <a:rPr lang="en-US" altLang="ko-KR" sz="2800" b="1" dirty="0"/>
              <a:t>cafe.daum.net/account2000</a:t>
            </a:r>
            <a:endParaRPr lang="ko-KR" altLang="en-US" sz="2800" dirty="0"/>
          </a:p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 err="1"/>
              <a:t>예비세무사의샘</a:t>
            </a:r>
            <a:r>
              <a:rPr lang="ko-KR" altLang="en-US" sz="2800" b="1" dirty="0"/>
              <a:t> 카페 </a:t>
            </a:r>
            <a:r>
              <a:rPr lang="en-US" altLang="ko-KR" sz="2800" b="1" dirty="0"/>
              <a:t>cafe.daum.net/</a:t>
            </a:r>
            <a:r>
              <a:rPr lang="en-US" altLang="ko-KR" sz="2800" b="1" dirty="0" err="1"/>
              <a:t>precta</a:t>
            </a:r>
            <a:endParaRPr lang="ko-KR" altLang="en-US" sz="2800" dirty="0"/>
          </a:p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/>
              <a:t>나무경영아카데미 </a:t>
            </a:r>
            <a:r>
              <a:rPr lang="en-US" altLang="ko-KR" sz="2800" b="1" dirty="0"/>
              <a:t>www.namucpa.com</a:t>
            </a:r>
            <a:endParaRPr lang="ko-KR" altLang="en-US" sz="2800" dirty="0"/>
          </a:p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 err="1"/>
              <a:t>우리경영아카데미</a:t>
            </a:r>
            <a:r>
              <a:rPr lang="ko-KR" altLang="en-US" sz="2800" b="1" dirty="0"/>
              <a:t> </a:t>
            </a:r>
            <a:r>
              <a:rPr lang="en-US" altLang="ko-KR" sz="2800" b="1" dirty="0"/>
              <a:t>www.uricpa.com</a:t>
            </a:r>
            <a:endParaRPr lang="ko-KR" altLang="en-US" sz="2800" dirty="0"/>
          </a:p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 err="1"/>
              <a:t>위너스경영아카데미</a:t>
            </a:r>
            <a:r>
              <a:rPr lang="ko-KR" altLang="en-US" sz="2800" b="1" dirty="0"/>
              <a:t> </a:t>
            </a:r>
            <a:r>
              <a:rPr lang="en-US" altLang="ko-KR" sz="2800" b="1" dirty="0"/>
              <a:t>www.wcpa.co.kr</a:t>
            </a:r>
            <a:endParaRPr lang="ko-KR" altLang="en-US" sz="2800" dirty="0"/>
          </a:p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/>
              <a:t>그 외 </a:t>
            </a:r>
            <a:r>
              <a:rPr lang="ko-KR" altLang="en-US" sz="2800" b="1" dirty="0" err="1"/>
              <a:t>이그잼경영아카데미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미래경영아카데미 등이 있음</a:t>
            </a:r>
            <a:endParaRPr lang="ko-KR" altLang="en-US" sz="2800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2565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9726C8B5-A3EC-45DA-AF7B-5C70C6036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435"/>
            <a:ext cx="113218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19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   </a:t>
            </a:r>
            <a:r>
              <a:rPr lang="ko-KR" altLang="en-US" sz="2800" b="1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+mj-ea"/>
                <a:ea typeface="+mj-ea"/>
                <a:cs typeface="Arial" panose="020B0604020202020204" pitchFamily="34" charset="0"/>
              </a:rPr>
              <a:t>공인회계사 및 세무사 공부에 유용한 사이트 모음</a:t>
            </a:r>
            <a:endParaRPr lang="ko-KR" altLang="en-US" sz="1900" b="1" kern="0" spc="-9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589A"/>
                  </a:gs>
                </a:gsLst>
                <a:lin ang="5400000" scaled="0"/>
              </a:gra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D04BF9-F847-42DF-A9B6-2886E9AE4614}"/>
              </a:ext>
            </a:extLst>
          </p:cNvPr>
          <p:cNvSpPr txBox="1"/>
          <p:nvPr/>
        </p:nvSpPr>
        <p:spPr>
          <a:xfrm>
            <a:off x="215713" y="1165392"/>
            <a:ext cx="11760573" cy="417171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/>
              <a:t>독학→ </a:t>
            </a:r>
            <a:r>
              <a:rPr lang="ko-KR" altLang="en-US" sz="2800" b="1"/>
              <a:t>해보려면 한번 해보세요</a:t>
            </a:r>
            <a:r>
              <a:rPr lang="en-US" altLang="ko-KR" sz="2800" b="1" dirty="0"/>
              <a:t>^^</a:t>
            </a:r>
            <a:endParaRPr lang="ko-KR" altLang="en-US" sz="2800" dirty="0"/>
          </a:p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- </a:t>
            </a:r>
            <a:r>
              <a:rPr lang="ko-KR" altLang="en-US" sz="2800" b="1" dirty="0"/>
              <a:t>학원 </a:t>
            </a:r>
            <a:r>
              <a:rPr lang="en-US" altLang="ko-KR" sz="2800" b="1" dirty="0"/>
              <a:t>(</a:t>
            </a:r>
            <a:r>
              <a:rPr lang="ko-KR" altLang="en-US" sz="2800" b="1" dirty="0" err="1"/>
              <a:t>직강</a:t>
            </a:r>
            <a:r>
              <a:rPr lang="en-US" altLang="ko-KR" sz="2800" b="1" dirty="0"/>
              <a:t>) </a:t>
            </a:r>
            <a:r>
              <a:rPr lang="ko-KR" altLang="en-US" sz="2800" b="1" dirty="0"/>
              <a:t>수강</a:t>
            </a:r>
            <a:r>
              <a:rPr lang="en-US" altLang="ko-KR" sz="2800" b="1" dirty="0"/>
              <a:t>(</a:t>
            </a:r>
            <a:r>
              <a:rPr lang="ko-KR" altLang="en-US" sz="2800" b="1" dirty="0" err="1"/>
              <a:t>종합반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단과반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객관식반</a:t>
            </a:r>
            <a:r>
              <a:rPr lang="en-US" altLang="ko-KR" sz="2800" b="1" dirty="0"/>
              <a:t>, 2</a:t>
            </a:r>
            <a:r>
              <a:rPr lang="ko-KR" altLang="en-US" sz="2800" b="1" dirty="0"/>
              <a:t>차 </a:t>
            </a:r>
            <a:r>
              <a:rPr lang="ko-KR" altLang="en-US" sz="2800" b="1" dirty="0" err="1"/>
              <a:t>유예반</a:t>
            </a:r>
            <a:r>
              <a:rPr lang="en-US" altLang="ko-KR" sz="2800" b="1" dirty="0"/>
              <a:t>, GS </a:t>
            </a:r>
            <a:r>
              <a:rPr lang="ko-KR" altLang="en-US" sz="2800" b="1" dirty="0"/>
              <a:t>모의고사 등</a:t>
            </a:r>
            <a:r>
              <a:rPr lang="en-US" altLang="ko-KR" sz="2800" b="1" dirty="0"/>
              <a:t>)</a:t>
            </a:r>
            <a:endParaRPr lang="ko-KR" altLang="en-US" sz="2800" dirty="0"/>
          </a:p>
          <a:p>
            <a:pPr fontAlgn="base">
              <a:lnSpc>
                <a:spcPct val="200000"/>
              </a:lnSpc>
            </a:pPr>
            <a:r>
              <a:rPr lang="ko-KR" altLang="en-US" sz="2800" b="1" dirty="0"/>
              <a:t> → 휴학 </a:t>
            </a:r>
            <a:r>
              <a:rPr lang="en-US" altLang="ko-KR" sz="2800" b="1" dirty="0"/>
              <a:t>&amp; </a:t>
            </a:r>
            <a:r>
              <a:rPr lang="ko-KR" altLang="en-US" sz="2800" b="1" dirty="0"/>
              <a:t>상경이 필요</a:t>
            </a:r>
            <a:r>
              <a:rPr lang="en-US" altLang="ko-KR" sz="2800" b="1" dirty="0"/>
              <a:t>. </a:t>
            </a:r>
            <a:endParaRPr lang="ko-KR" altLang="en-US" sz="2800" dirty="0"/>
          </a:p>
          <a:p>
            <a:pPr marL="457200" indent="-457200" fontAlgn="base">
              <a:lnSpc>
                <a:spcPct val="200000"/>
              </a:lnSpc>
              <a:buFontTx/>
              <a:buChar char="-"/>
            </a:pPr>
            <a:r>
              <a:rPr lang="ko-KR" altLang="en-US" sz="2800" b="1" dirty="0"/>
              <a:t>인터넷 수강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인터넷 </a:t>
            </a:r>
            <a:r>
              <a:rPr lang="ko-KR" altLang="en-US" sz="2800" b="1" dirty="0" err="1"/>
              <a:t>종합반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인터넷 </a:t>
            </a:r>
            <a:r>
              <a:rPr lang="ko-KR" altLang="en-US" sz="2800" b="1" dirty="0" err="1"/>
              <a:t>드림팀</a:t>
            </a:r>
            <a:r>
              <a:rPr lang="ko-KR" altLang="en-US" sz="2800" b="1" dirty="0"/>
              <a:t> 강사</a:t>
            </a:r>
            <a:r>
              <a:rPr lang="en-US" altLang="ko-KR" sz="2800" b="1" dirty="0"/>
              <a:t>)</a:t>
            </a:r>
          </a:p>
          <a:p>
            <a:pPr fontAlgn="base">
              <a:lnSpc>
                <a:spcPct val="200000"/>
              </a:lnSpc>
            </a:pPr>
            <a:r>
              <a:rPr lang="en-US" altLang="ko-KR" sz="2800" b="1" dirty="0"/>
              <a:t> </a:t>
            </a:r>
            <a:r>
              <a:rPr lang="ko-KR" altLang="en-US" sz="2800" b="1" dirty="0"/>
              <a:t>→ 재학 </a:t>
            </a:r>
            <a:r>
              <a:rPr lang="en-US" altLang="ko-KR" sz="2800" b="1" dirty="0"/>
              <a:t>&amp; </a:t>
            </a:r>
            <a:r>
              <a:rPr lang="ko-KR" altLang="en-US" sz="2800" b="1" dirty="0"/>
              <a:t>휴학 반복하면서 준비 가능</a:t>
            </a:r>
            <a:r>
              <a:rPr lang="en-US" altLang="ko-KR" sz="2800" b="1" dirty="0"/>
              <a:t>(</a:t>
            </a:r>
            <a:r>
              <a:rPr lang="ko-KR" altLang="en-US" sz="2800" b="1" dirty="0" err="1"/>
              <a:t>고시반</a:t>
            </a:r>
            <a:r>
              <a:rPr lang="ko-KR" altLang="en-US" sz="2800" b="1" dirty="0"/>
              <a:t> 활용</a:t>
            </a:r>
            <a:r>
              <a:rPr lang="en-US" altLang="ko-KR" sz="2800" b="1" dirty="0"/>
              <a:t>)</a:t>
            </a:r>
            <a:endParaRPr lang="ko-KR" altLang="en-US" sz="2800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D1D165D-DE69-412D-A0DE-D35D8F3B7920}"/>
              </a:ext>
            </a:extLst>
          </p:cNvPr>
          <p:cNvSpPr/>
          <p:nvPr/>
        </p:nvSpPr>
        <p:spPr>
          <a:xfrm>
            <a:off x="33556" y="659114"/>
            <a:ext cx="11450972" cy="13748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49132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1316</Words>
  <Application>Microsoft Office PowerPoint</Application>
  <PresentationFormat>와이드스크린</PresentationFormat>
  <Paragraphs>167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8" baseType="lpstr">
      <vt:lpstr>맑은 고딕</vt:lpstr>
      <vt:lpstr>Arial</vt:lpstr>
      <vt:lpstr>Office 테마</vt:lpstr>
      <vt:lpstr>공인회계사 및 세무사 특강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공인회계사 및 세무사 고시반  오리엔테이션</dc:title>
  <dc:creator>이현진</dc:creator>
  <cp:lastModifiedBy>test</cp:lastModifiedBy>
  <cp:revision>20</cp:revision>
  <dcterms:created xsi:type="dcterms:W3CDTF">2020-09-22T13:03:50Z</dcterms:created>
  <dcterms:modified xsi:type="dcterms:W3CDTF">2021-09-28T01:46:40Z</dcterms:modified>
</cp:coreProperties>
</file>