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  <Override PartName="/ppt/charts/colors3.xml" ContentType="application/vnd.ms-office.chartcolorstyle+xml"/>
  <Override PartName="/ppt/charts/style3.xml" ContentType="application/vnd.ms-office.chartstyle+xml"/>
  <Override PartName="/ppt/charts/colors4.xml" ContentType="application/vnd.ms-office.chartcolorstyle+xml"/>
  <Override PartName="/ppt/charts/style4.xml" ContentType="application/vnd.ms-office.chartstyle+xml"/>
  <Override PartName="/ppt/charts/colors5.xml" ContentType="application/vnd.ms-office.chartcolorstyle+xml"/>
  <Override PartName="/ppt/charts/style5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21"/>
  </p:notesMasterIdLst>
  <p:sldIdLst>
    <p:sldId id="259" r:id="rId3"/>
    <p:sldId id="263" r:id="rId4"/>
    <p:sldId id="265" r:id="rId5"/>
    <p:sldId id="287" r:id="rId6"/>
    <p:sldId id="285" r:id="rId7"/>
    <p:sldId id="288" r:id="rId8"/>
    <p:sldId id="264" r:id="rId9"/>
    <p:sldId id="266" r:id="rId10"/>
    <p:sldId id="267" r:id="rId11"/>
    <p:sldId id="268" r:id="rId12"/>
    <p:sldId id="274" r:id="rId13"/>
    <p:sldId id="269" r:id="rId14"/>
    <p:sldId id="276" r:id="rId15"/>
    <p:sldId id="270" r:id="rId16"/>
    <p:sldId id="277" r:id="rId17"/>
    <p:sldId id="271" r:id="rId18"/>
    <p:sldId id="278" r:id="rId19"/>
    <p:sldId id="286" r:id="rId2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7EA2"/>
    <a:srgbClr val="95D6E7"/>
    <a:srgbClr val="7671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81" d="100"/>
          <a:sy n="81" d="100"/>
        </p:scale>
        <p:origin x="-78" y="-7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oleObject" Target="file:///C:\Users\yx\Documents\tencent%20files\76663861\filerecv\01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oleObject" Target="file:///C:\Users\yx\Documents\tencent%20files\76663861\filerecv\01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microsoft.com/office/2011/relationships/chartStyle" Target="style3.xml"/><Relationship Id="rId1" Type="http://schemas.openxmlformats.org/officeDocument/2006/relationships/oleObject" Target="file:///C:\Users\yx\Documents\tencent%20files\76663861\filerecv\01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ColorStyle" Target="colors4.xml"/><Relationship Id="rId2" Type="http://schemas.microsoft.com/office/2011/relationships/chartStyle" Target="style4.xml"/><Relationship Id="rId1" Type="http://schemas.openxmlformats.org/officeDocument/2006/relationships/oleObject" Target="file:///C:\Users\yx\Documents\tencent%20files\76663861\filerecv\01.xlsx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ColorStyle" Target="colors5.xml"/><Relationship Id="rId2" Type="http://schemas.microsoft.com/office/2011/relationships/chartStyle" Target="style5.xml"/><Relationship Id="rId1" Type="http://schemas.openxmlformats.org/officeDocument/2006/relationships/oleObject" Target="file:///C:\Users\yx\Documents\tencent%20files\76663861\filerecv\0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0" vertOverflow="ellipsis" vert="horz" wrap="square" anchor="ctr" anchorCtr="1"/>
          <a:lstStyle/>
          <a:p>
            <a:pPr defTabSz="914400">
              <a:defRPr lang="zh-CN"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zh-CN" sz="1600" b="1">
                <a:latin typeface="Batang" panose="02030600000101010101" charset="-127"/>
                <a:ea typeface="Batang" panose="02030600000101010101" charset="-127"/>
              </a:rPr>
              <a:t>수익성분석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lineChart>
        <c:grouping val="stacked"/>
        <c:varyColors val="0"/>
        <c:ser>
          <c:idx val="0"/>
          <c:order val="0"/>
          <c:tx>
            <c:strRef>
              <c:f>[01.xlsx]Sheet1!$K$5</c:f>
              <c:strCache>
                <c:ptCount val="1"/>
                <c:pt idx="0">
                  <c:v>총자산순이익률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[01.xlsx]Sheet1!$L$4:$P$4</c:f>
              <c:strCache>
                <c:ptCount val="5"/>
                <c:pt idx="0">
                  <c:v>列1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[01.xlsx]Sheet1!$L$5:$P$5</c:f>
              <c:numCache>
                <c:formatCode>0.00_ </c:formatCode>
                <c:ptCount val="5"/>
                <c:pt idx="1">
                  <c:v>-0.49349034359253702</c:v>
                </c:pt>
                <c:pt idx="2">
                  <c:v>-0.59078033336692604</c:v>
                </c:pt>
                <c:pt idx="3">
                  <c:v>-0.57839681456653103</c:v>
                </c:pt>
                <c:pt idx="4">
                  <c:v>0.82490852425654204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[01.xlsx]Sheet1!$K$6</c:f>
              <c:strCache>
                <c:ptCount val="1"/>
                <c:pt idx="0">
                  <c:v>총자산영업이익률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[01.xlsx]Sheet1!$L$4:$P$4</c:f>
              <c:strCache>
                <c:ptCount val="5"/>
                <c:pt idx="0">
                  <c:v>列1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[01.xlsx]Sheet1!$L$6:$P$6</c:f>
              <c:numCache>
                <c:formatCode>0.00_ </c:formatCode>
                <c:ptCount val="5"/>
                <c:pt idx="1">
                  <c:v>1.6835084116846299</c:v>
                </c:pt>
                <c:pt idx="2">
                  <c:v>3.6520903957247999</c:v>
                </c:pt>
                <c:pt idx="3">
                  <c:v>4.6785112099483204</c:v>
                </c:pt>
                <c:pt idx="4">
                  <c:v>3.8127091336412802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[01.xlsx]Sheet1!$K$7</c:f>
              <c:strCache>
                <c:ptCount val="1"/>
                <c:pt idx="0">
                  <c:v>자기자본순이익률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[01.xlsx]Sheet1!$L$4:$P$4</c:f>
              <c:strCache>
                <c:ptCount val="5"/>
                <c:pt idx="0">
                  <c:v>列1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[01.xlsx]Sheet1!$L$7:$P$7</c:f>
              <c:numCache>
                <c:formatCode>0.00_ </c:formatCode>
                <c:ptCount val="5"/>
                <c:pt idx="1">
                  <c:v>-4.6325442688127998</c:v>
                </c:pt>
                <c:pt idx="2">
                  <c:v>-5.9887667894342398</c:v>
                </c:pt>
                <c:pt idx="3">
                  <c:v>-6.3662860937412598</c:v>
                </c:pt>
                <c:pt idx="4">
                  <c:v>7.1273992570523301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[01.xlsx]Sheet1!$K$8</c:f>
              <c:strCache>
                <c:ptCount val="1"/>
                <c:pt idx="0">
                  <c:v>매출액순이익률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[01.xlsx]Sheet1!$L$4:$P$4</c:f>
              <c:strCache>
                <c:ptCount val="5"/>
                <c:pt idx="0">
                  <c:v>列1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[01.xlsx]Sheet1!$L$8:$P$8</c:f>
              <c:numCache>
                <c:formatCode>0.00_ </c:formatCode>
                <c:ptCount val="5"/>
                <c:pt idx="1">
                  <c:v>-3.8440984592146701</c:v>
                </c:pt>
                <c:pt idx="2">
                  <c:v>-4.8763578482582597</c:v>
                </c:pt>
                <c:pt idx="3">
                  <c:v>-4.7464322141817297</c:v>
                </c:pt>
                <c:pt idx="4">
                  <c:v>6.63151669965902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60017024"/>
        <c:axId val="161423744"/>
      </c:lineChart>
      <c:catAx>
        <c:axId val="16001702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61423744"/>
        <c:crosses val="autoZero"/>
        <c:auto val="1"/>
        <c:lblAlgn val="ctr"/>
        <c:lblOffset val="100"/>
        <c:noMultiLvlLbl val="0"/>
      </c:catAx>
      <c:valAx>
        <c:axId val="1614237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600170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0" vertOverflow="ellipsis" vert="horz" wrap="square" anchor="ctr" anchorCtr="1"/>
        <a:lstStyle/>
        <a:p>
          <a:pPr>
            <a:defRPr lang="zh-CN"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zero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lang="zh-CN"/>
      </a:pPr>
      <a:endParaRPr lang="ko-K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0" vertOverflow="ellipsis" vert="horz" wrap="square" anchor="ctr" anchorCtr="1"/>
          <a:lstStyle/>
          <a:p>
            <a:pPr defTabSz="914400">
              <a:defRPr lang="zh-CN"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600" b="1">
                <a:latin typeface="Batang" panose="02030600000101010101" charset="-127"/>
                <a:ea typeface="Batang" panose="02030600000101010101" charset="-127"/>
              </a:rPr>
              <a:t>성장성분석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lineChart>
        <c:grouping val="percentStacked"/>
        <c:varyColors val="0"/>
        <c:ser>
          <c:idx val="0"/>
          <c:order val="0"/>
          <c:tx>
            <c:strRef>
              <c:f>[01.xlsx]Sheet1!$K$11</c:f>
              <c:strCache>
                <c:ptCount val="1"/>
                <c:pt idx="0">
                  <c:v>매출액증가율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[01.xlsx]Sheet1!$L$10:$P$10</c:f>
              <c:strCache>
                <c:ptCount val="5"/>
                <c:pt idx="0">
                  <c:v>列1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[01.xlsx]Sheet1!$L$11:$P$11</c:f>
              <c:numCache>
                <c:formatCode>0.00_ </c:formatCode>
                <c:ptCount val="5"/>
                <c:pt idx="1">
                  <c:v>0.51516846726089505</c:v>
                </c:pt>
                <c:pt idx="2">
                  <c:v>-3.0640222335214902</c:v>
                </c:pt>
                <c:pt idx="3">
                  <c:v>1.6199568676067999</c:v>
                </c:pt>
                <c:pt idx="4">
                  <c:v>3.0716283396134298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[01.xlsx]Sheet1!$K$12</c:f>
              <c:strCache>
                <c:ptCount val="1"/>
                <c:pt idx="0">
                  <c:v>총자산증가율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[01.xlsx]Sheet1!$L$10:$P$10</c:f>
              <c:strCache>
                <c:ptCount val="5"/>
                <c:pt idx="0">
                  <c:v>列1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[01.xlsx]Sheet1!$L$12:$P$12</c:f>
              <c:numCache>
                <c:formatCode>0.00_ </c:formatCode>
                <c:ptCount val="5"/>
                <c:pt idx="1">
                  <c:v>2.3790399116851901</c:v>
                </c:pt>
                <c:pt idx="2">
                  <c:v>3.0454066748610602</c:v>
                </c:pt>
                <c:pt idx="3">
                  <c:v>-0.92561194757138299</c:v>
                </c:pt>
                <c:pt idx="4">
                  <c:v>2.8891458284088198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[01.xlsx]Sheet1!$K$13</c:f>
              <c:strCache>
                <c:ptCount val="1"/>
                <c:pt idx="0">
                  <c:v>순이익증가율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[01.xlsx]Sheet1!$L$10:$P$10</c:f>
              <c:strCache>
                <c:ptCount val="5"/>
                <c:pt idx="0">
                  <c:v>列1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[01.xlsx]Sheet1!$L$13:$P$13</c:f>
              <c:numCache>
                <c:formatCode>0.00_ </c:formatCode>
                <c:ptCount val="5"/>
                <c:pt idx="1">
                  <c:v>19.362810519655</c:v>
                </c:pt>
                <c:pt idx="2">
                  <c:v>22.966287407925801</c:v>
                </c:pt>
                <c:pt idx="3">
                  <c:v>-1.08760433723164</c:v>
                </c:pt>
                <c:pt idx="4">
                  <c:v>-244.00737095811101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61467392"/>
        <c:axId val="161473280"/>
      </c:lineChart>
      <c:catAx>
        <c:axId val="16146739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61473280"/>
        <c:crosses val="autoZero"/>
        <c:auto val="1"/>
        <c:lblAlgn val="ctr"/>
        <c:lblOffset val="100"/>
        <c:noMultiLvlLbl val="0"/>
      </c:catAx>
      <c:valAx>
        <c:axId val="1614732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614673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0" vertOverflow="ellipsis" vert="horz" wrap="square" anchor="ctr" anchorCtr="1"/>
        <a:lstStyle/>
        <a:p>
          <a:pPr>
            <a:defRPr lang="zh-CN"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zero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lang="zh-CN"/>
      </a:pPr>
      <a:endParaRPr lang="ko-KR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0" vertOverflow="ellipsis" vert="horz" wrap="square" anchor="ctr" anchorCtr="1"/>
          <a:lstStyle/>
          <a:p>
            <a:pPr defTabSz="914400">
              <a:defRPr lang="zh-CN"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600" b="1">
                <a:latin typeface="Batang" panose="02030600000101010101" charset="-127"/>
                <a:ea typeface="Batang" panose="02030600000101010101" charset="-127"/>
              </a:rPr>
              <a:t>활동성분석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lineChart>
        <c:grouping val="percentStacked"/>
        <c:varyColors val="0"/>
        <c:ser>
          <c:idx val="0"/>
          <c:order val="0"/>
          <c:tx>
            <c:strRef>
              <c:f>[01.xlsx]Sheet1!$K$16</c:f>
              <c:strCache>
                <c:ptCount val="1"/>
                <c:pt idx="0">
                  <c:v>매출채권회전율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[01.xlsx]Sheet1!$L$15:$P$15</c:f>
              <c:strCache>
                <c:ptCount val="5"/>
                <c:pt idx="0">
                  <c:v>列1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[01.xlsx]Sheet1!$L$16:$P$16</c:f>
              <c:numCache>
                <c:formatCode>0.00_ </c:formatCode>
                <c:ptCount val="5"/>
                <c:pt idx="1">
                  <c:v>2.94219538465279</c:v>
                </c:pt>
                <c:pt idx="2">
                  <c:v>2.9395312957240698</c:v>
                </c:pt>
                <c:pt idx="3">
                  <c:v>3.49508990125425</c:v>
                </c:pt>
                <c:pt idx="4">
                  <c:v>4.0743986040007201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[01.xlsx]Sheet1!$K$17</c:f>
              <c:strCache>
                <c:ptCount val="1"/>
                <c:pt idx="0">
                  <c:v>재고자산회전율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[01.xlsx]Sheet1!$L$15:$P$15</c:f>
              <c:strCache>
                <c:ptCount val="5"/>
                <c:pt idx="0">
                  <c:v>列1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[01.xlsx]Sheet1!$L$17:$P$17</c:f>
              <c:numCache>
                <c:formatCode>0.00_ </c:formatCode>
                <c:ptCount val="5"/>
                <c:pt idx="1">
                  <c:v>13.5475494048549</c:v>
                </c:pt>
                <c:pt idx="2">
                  <c:v>6.2687253680246204</c:v>
                </c:pt>
                <c:pt idx="3">
                  <c:v>5.55826102967485</c:v>
                </c:pt>
                <c:pt idx="4">
                  <c:v>4.8469967183033802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[01.xlsx]Sheet1!$K$18</c:f>
              <c:strCache>
                <c:ptCount val="1"/>
                <c:pt idx="0">
                  <c:v>유동자산회전율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[01.xlsx]Sheet1!$L$15:$P$15</c:f>
              <c:strCache>
                <c:ptCount val="5"/>
                <c:pt idx="0">
                  <c:v>列1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[01.xlsx]Sheet1!$L$18:$P$18</c:f>
              <c:numCache>
                <c:formatCode>0.00_ </c:formatCode>
                <c:ptCount val="5"/>
                <c:pt idx="1">
                  <c:v>0.19036127076562401</c:v>
                </c:pt>
                <c:pt idx="2">
                  <c:v>0.17165107271514299</c:v>
                </c:pt>
                <c:pt idx="3">
                  <c:v>0.16420134485205701</c:v>
                </c:pt>
                <c:pt idx="4">
                  <c:v>0.16438311983366299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[01.xlsx]Sheet1!$K$19</c:f>
              <c:strCache>
                <c:ptCount val="1"/>
                <c:pt idx="0">
                  <c:v>총자산회전율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[01.xlsx]Sheet1!$L$15:$P$15</c:f>
              <c:strCache>
                <c:ptCount val="5"/>
                <c:pt idx="0">
                  <c:v>列1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[01.xlsx]Sheet1!$L$19:$P$19</c:f>
              <c:numCache>
                <c:formatCode>0.00_ </c:formatCode>
                <c:ptCount val="5"/>
                <c:pt idx="1">
                  <c:v>0.12837609359603999</c:v>
                </c:pt>
                <c:pt idx="2">
                  <c:v>0.121151964591348</c:v>
                </c:pt>
                <c:pt idx="3">
                  <c:v>0.12185928050091099</c:v>
                </c:pt>
                <c:pt idx="4">
                  <c:v>0.12439213555761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68235008"/>
        <c:axId val="168236544"/>
      </c:lineChart>
      <c:catAx>
        <c:axId val="16823500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68236544"/>
        <c:crosses val="autoZero"/>
        <c:auto val="1"/>
        <c:lblAlgn val="ctr"/>
        <c:lblOffset val="100"/>
        <c:noMultiLvlLbl val="0"/>
      </c:catAx>
      <c:valAx>
        <c:axId val="1682365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682350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0" vertOverflow="ellipsis" vert="horz" wrap="square" anchor="ctr" anchorCtr="1"/>
        <a:lstStyle/>
        <a:p>
          <a:pPr>
            <a:defRPr lang="zh-CN"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zero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lang="zh-CN"/>
      </a:pPr>
      <a:endParaRPr lang="ko-KR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0" vertOverflow="ellipsis" vert="horz" wrap="square" anchor="ctr" anchorCtr="1"/>
          <a:lstStyle/>
          <a:p>
            <a:pPr defTabSz="914400">
              <a:defRPr lang="zh-CN"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600" b="1">
                <a:latin typeface="Batang" panose="02030600000101010101" charset="-127"/>
                <a:ea typeface="Batang" panose="02030600000101010101" charset="-127"/>
              </a:rPr>
              <a:t>유동성분석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lineChart>
        <c:grouping val="percentStacked"/>
        <c:varyColors val="0"/>
        <c:ser>
          <c:idx val="0"/>
          <c:order val="0"/>
          <c:tx>
            <c:strRef>
              <c:f>[01.xlsx]Sheet1!$K$22</c:f>
              <c:strCache>
                <c:ptCount val="1"/>
                <c:pt idx="0">
                  <c:v>유동비율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[01.xlsx]Sheet1!$L$21:$P$21</c:f>
              <c:strCache>
                <c:ptCount val="5"/>
                <c:pt idx="0">
                  <c:v>列1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[01.xlsx]Sheet1!$L$22:$P$22</c:f>
              <c:numCache>
                <c:formatCode>0.00_ </c:formatCode>
                <c:ptCount val="5"/>
                <c:pt idx="1">
                  <c:v>66.489058382778097</c:v>
                </c:pt>
                <c:pt idx="2">
                  <c:v>38.922824035583297</c:v>
                </c:pt>
                <c:pt idx="3">
                  <c:v>36.446671797136602</c:v>
                </c:pt>
                <c:pt idx="4">
                  <c:v>53.965592416526299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[01.xlsx]Sheet1!$K$23</c:f>
              <c:strCache>
                <c:ptCount val="1"/>
                <c:pt idx="0">
                  <c:v>당좌비율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[01.xlsx]Sheet1!$L$21:$P$21</c:f>
              <c:strCache>
                <c:ptCount val="5"/>
                <c:pt idx="0">
                  <c:v>列1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[01.xlsx]Sheet1!$L$23:$P$23</c:f>
              <c:numCache>
                <c:formatCode>0.00_ </c:formatCode>
                <c:ptCount val="5"/>
                <c:pt idx="1">
                  <c:v>54.314168961987903</c:v>
                </c:pt>
                <c:pt idx="2">
                  <c:v>26.6047517346619</c:v>
                </c:pt>
                <c:pt idx="3">
                  <c:v>24.241779296588302</c:v>
                </c:pt>
                <c:pt idx="4">
                  <c:v>36.716656911943403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[01.xlsx]Sheet1!$K$24</c:f>
              <c:strCache>
                <c:ptCount val="1"/>
                <c:pt idx="0">
                  <c:v>순운전자본구성비율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[01.xlsx]Sheet1!$L$21:$P$21</c:f>
              <c:strCache>
                <c:ptCount val="5"/>
                <c:pt idx="0">
                  <c:v>列1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[01.xlsx]Sheet1!$L$24:$P$24</c:f>
              <c:numCache>
                <c:formatCode>0.00_ </c:formatCode>
                <c:ptCount val="5"/>
                <c:pt idx="1">
                  <c:v>-10.6276120050375</c:v>
                </c:pt>
                <c:pt idx="2">
                  <c:v>-21.344827655707601</c:v>
                </c:pt>
                <c:pt idx="3">
                  <c:v>-24.223576166478502</c:v>
                </c:pt>
                <c:pt idx="4">
                  <c:v>-12.397505475002101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61247232"/>
        <c:axId val="161248768"/>
      </c:lineChart>
      <c:catAx>
        <c:axId val="16124723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61248768"/>
        <c:crosses val="autoZero"/>
        <c:auto val="1"/>
        <c:lblAlgn val="ctr"/>
        <c:lblOffset val="100"/>
        <c:noMultiLvlLbl val="0"/>
      </c:catAx>
      <c:valAx>
        <c:axId val="1612487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612472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0" vertOverflow="ellipsis" vert="horz" wrap="square" anchor="ctr" anchorCtr="1"/>
        <a:lstStyle/>
        <a:p>
          <a:pPr>
            <a:defRPr lang="zh-CN"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zero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lang="zh-CN"/>
      </a:pPr>
      <a:endParaRPr lang="ko-KR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0" vertOverflow="ellipsis" vert="horz" wrap="square" anchor="ctr" anchorCtr="1"/>
          <a:lstStyle/>
          <a:p>
            <a:pPr defTabSz="914400">
              <a:defRPr lang="zh-CN"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zh-CN" sz="1600" b="1">
                <a:latin typeface="Batang" panose="02030600000101010101" charset="-127"/>
                <a:ea typeface="Batang" panose="02030600000101010101" charset="-127"/>
              </a:rPr>
              <a:t>레버리지분석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[01.xlsx]Sheet1!$K$27</c:f>
              <c:strCache>
                <c:ptCount val="1"/>
                <c:pt idx="0">
                  <c:v>부채비율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[01.xlsx]Sheet1!$L$26:$P$26</c:f>
              <c:strCache>
                <c:ptCount val="5"/>
                <c:pt idx="0">
                  <c:v>列1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[01.xlsx]Sheet1!$L$27:$P$27</c:f>
              <c:numCache>
                <c:formatCode>0.00_ </c:formatCode>
                <c:ptCount val="5"/>
                <c:pt idx="1">
                  <c:v>966.06239355387299</c:v>
                </c:pt>
                <c:pt idx="2">
                  <c:v>867.58747859426001</c:v>
                </c:pt>
                <c:pt idx="3">
                  <c:v>1178.12488842519</c:v>
                </c:pt>
                <c:pt idx="4">
                  <c:v>557.10467258130097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[01.xlsx]Sheet1!$K$28</c:f>
              <c:strCache>
                <c:ptCount val="1"/>
                <c:pt idx="0">
                  <c:v>자기자본비율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[01.xlsx]Sheet1!$L$26:$P$26</c:f>
              <c:strCache>
                <c:ptCount val="5"/>
                <c:pt idx="0">
                  <c:v>列1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[01.xlsx]Sheet1!$L$28:$P$28</c:f>
              <c:numCache>
                <c:formatCode>0.00_ </c:formatCode>
                <c:ptCount val="5"/>
                <c:pt idx="1">
                  <c:v>9.3803140045711206</c:v>
                </c:pt>
                <c:pt idx="2">
                  <c:v>10.334982852949199</c:v>
                </c:pt>
                <c:pt idx="3">
                  <c:v>7.82396156319375</c:v>
                </c:pt>
                <c:pt idx="4">
                  <c:v>15.218275591797401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[01.xlsx]Sheet1!$K$29</c:f>
              <c:strCache>
                <c:ptCount val="1"/>
                <c:pt idx="0">
                  <c:v>이자보상비율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[01.xlsx]Sheet1!$L$26:$P$26</c:f>
              <c:strCache>
                <c:ptCount val="5"/>
                <c:pt idx="0">
                  <c:v>列1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[01.xlsx]Sheet1!$L$29:$P$29</c:f>
              <c:numCache>
                <c:formatCode>0.00_ </c:formatCode>
                <c:ptCount val="5"/>
                <c:pt idx="1">
                  <c:v>-0.455631244702984</c:v>
                </c:pt>
                <c:pt idx="2">
                  <c:v>-0.73554744076696799</c:v>
                </c:pt>
                <c:pt idx="3">
                  <c:v>-0.71401153501464099</c:v>
                </c:pt>
                <c:pt idx="4">
                  <c:v>-0.51116003372578001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[01.xlsx]Sheet1!$K$30</c:f>
              <c:strCache>
                <c:ptCount val="1"/>
                <c:pt idx="0">
                  <c:v>비유동비율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[01.xlsx]Sheet1!$L$26:$P$26</c:f>
              <c:strCache>
                <c:ptCount val="5"/>
                <c:pt idx="0">
                  <c:v>列1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[01.xlsx]Sheet1!$L$30:$P$30</c:f>
              <c:numCache>
                <c:formatCode>0.00_ </c:formatCode>
                <c:ptCount val="5"/>
                <c:pt idx="1">
                  <c:v>841.26986859305805</c:v>
                </c:pt>
                <c:pt idx="2">
                  <c:v>835.971600164047</c:v>
                </c:pt>
                <c:pt idx="3">
                  <c:v>1100.5706156108099</c:v>
                </c:pt>
                <c:pt idx="4">
                  <c:v>561.60469831853004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[01.xlsx]Sheet1!$K$31</c:f>
              <c:strCache>
                <c:ptCount val="1"/>
                <c:pt idx="0">
                  <c:v>비유동장기적합률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[01.xlsx]Sheet1!$L$26:$P$26</c:f>
              <c:strCache>
                <c:ptCount val="5"/>
                <c:pt idx="0">
                  <c:v>列1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[01.xlsx]Sheet1!$L$31:$P$31</c:f>
              <c:numCache>
                <c:formatCode>0.00_ </c:formatCode>
                <c:ptCount val="5"/>
                <c:pt idx="1">
                  <c:v>115.563350765252</c:v>
                </c:pt>
                <c:pt idx="2">
                  <c:v>132.811596851225</c:v>
                </c:pt>
                <c:pt idx="3">
                  <c:v>139.14311193549</c:v>
                </c:pt>
                <c:pt idx="4">
                  <c:v>116.966836547973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72104320"/>
        <c:axId val="172110208"/>
      </c:lineChart>
      <c:catAx>
        <c:axId val="17210432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72110208"/>
        <c:crosses val="autoZero"/>
        <c:auto val="1"/>
        <c:lblAlgn val="ctr"/>
        <c:lblOffset val="100"/>
        <c:noMultiLvlLbl val="0"/>
      </c:catAx>
      <c:valAx>
        <c:axId val="1721102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721043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0" vertOverflow="ellipsis" vert="horz" wrap="square" anchor="ctr" anchorCtr="1"/>
        <a:lstStyle/>
        <a:p>
          <a:pPr>
            <a:defRPr lang="zh-CN"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lang="zh-CN"/>
      </a:pPr>
      <a:endParaRPr lang="ko-KR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E736A6-4428-4FBF-AD60-57236E5FB4F6}" type="datetimeFigureOut">
              <a:rPr lang="ko-KR" altLang="en-US" smtClean="0"/>
              <a:t>2018-12-27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B332C2-E5BF-4725-BB68-0BB0F3081B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7471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CAEC-AF3C-480B-B5A5-19A98BB939FD}" type="datetimeFigureOut">
              <a:rPr lang="ko-KR" altLang="en-US" smtClean="0"/>
              <a:t>2018-12-27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84A69-48EB-41BC-A025-4568F474EF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CAEC-AF3C-480B-B5A5-19A98BB939FD}" type="datetimeFigureOut">
              <a:rPr lang="ko-KR" altLang="en-US" smtClean="0"/>
              <a:t>2018-12-27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84A69-48EB-41BC-A025-4568F474EF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CAEC-AF3C-480B-B5A5-19A98BB939FD}" type="datetimeFigureOut">
              <a:rPr lang="ko-KR" altLang="en-US" smtClean="0"/>
              <a:t>2018-12-27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84A69-48EB-41BC-A025-4568F474EF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CAEC-AF3C-480B-B5A5-19A98BB939FD}" type="datetimeFigureOut">
              <a:rPr lang="ko-KR" altLang="en-US" smtClean="0"/>
              <a:t>2018-12-27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84A69-48EB-41BC-A025-4568F474EF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CAEC-AF3C-480B-B5A5-19A98BB939FD}" type="datetimeFigureOut">
              <a:rPr lang="ko-KR" altLang="en-US" smtClean="0"/>
              <a:t>2018-12-27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84A69-48EB-41BC-A025-4568F474EF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CAEC-AF3C-480B-B5A5-19A98BB939FD}" type="datetimeFigureOut">
              <a:rPr lang="ko-KR" altLang="en-US" smtClean="0"/>
              <a:t>2018-12-27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84A69-48EB-41BC-A025-4568F474EF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CAEC-AF3C-480B-B5A5-19A98BB939FD}" type="datetimeFigureOut">
              <a:rPr lang="ko-KR" altLang="en-US" smtClean="0"/>
              <a:t>2018-12-27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84A69-48EB-41BC-A025-4568F474EF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CAEC-AF3C-480B-B5A5-19A98BB939FD}" type="datetimeFigureOut">
              <a:rPr lang="ko-KR" altLang="en-US" smtClean="0"/>
              <a:t>2018-12-27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84A69-48EB-41BC-A025-4568F474EF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CAEC-AF3C-480B-B5A5-19A98BB939FD}" type="datetimeFigureOut">
              <a:rPr lang="ko-KR" altLang="en-US" smtClean="0"/>
              <a:t>2018-12-27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84A69-48EB-41BC-A025-4568F474EF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CAEC-AF3C-480B-B5A5-19A98BB939FD}" type="datetimeFigureOut">
              <a:rPr lang="ko-KR" altLang="en-US" smtClean="0"/>
              <a:t>2018-12-27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84A69-48EB-41BC-A025-4568F474EF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hasCustomPrompt="1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CAEC-AF3C-480B-B5A5-19A98BB939FD}" type="datetimeFigureOut">
              <a:rPr lang="ko-KR" altLang="en-US" smtClean="0"/>
              <a:t>2018-12-27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84A69-48EB-41BC-A025-4568F474EF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CAEC-AF3C-480B-B5A5-19A98BB939FD}" type="datetimeFigureOut">
              <a:rPr lang="ko-KR" altLang="en-US" smtClean="0"/>
              <a:t>2018-12-27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84A69-48EB-41BC-A025-4568F474EF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CAEC-AF3C-480B-B5A5-19A98BB939FD}" type="datetimeFigureOut">
              <a:rPr lang="ko-KR" altLang="en-US" smtClean="0"/>
              <a:t>2018-12-27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84A69-48EB-41BC-A025-4568F474EF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CAEC-AF3C-480B-B5A5-19A98BB939FD}" type="datetimeFigureOut">
              <a:rPr lang="ko-KR" altLang="en-US" smtClean="0"/>
              <a:t>2018-12-27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84A69-48EB-41BC-A025-4568F474EF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CAEC-AF3C-480B-B5A5-19A98BB939FD}" type="datetimeFigureOut">
              <a:rPr lang="ko-KR" altLang="en-US" smtClean="0"/>
              <a:t>2018-12-27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84A69-48EB-41BC-A025-4568F474EF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CAEC-AF3C-480B-B5A5-19A98BB939FD}" type="datetimeFigureOut">
              <a:rPr lang="ko-KR" altLang="en-US" smtClean="0"/>
              <a:t>2018-12-27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84A69-48EB-41BC-A025-4568F474EF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CAEC-AF3C-480B-B5A5-19A98BB939FD}" type="datetimeFigureOut">
              <a:rPr lang="ko-KR" altLang="en-US" smtClean="0"/>
              <a:t>2018-12-27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84A69-48EB-41BC-A025-4568F474EF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CAEC-AF3C-480B-B5A5-19A98BB939FD}" type="datetimeFigureOut">
              <a:rPr lang="ko-KR" altLang="en-US" smtClean="0"/>
              <a:t>2018-12-27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84A69-48EB-41BC-A025-4568F474EF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CAEC-AF3C-480B-B5A5-19A98BB939FD}" type="datetimeFigureOut">
              <a:rPr lang="ko-KR" altLang="en-US" smtClean="0"/>
              <a:t>2018-12-27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84A69-48EB-41BC-A025-4568F474EF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CAEC-AF3C-480B-B5A5-19A98BB939FD}" type="datetimeFigureOut">
              <a:rPr lang="ko-KR" altLang="en-US" smtClean="0"/>
              <a:t>2018-12-27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84A69-48EB-41BC-A025-4568F474EF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CAEC-AF3C-480B-B5A5-19A98BB939FD}" type="datetimeFigureOut">
              <a:rPr lang="ko-KR" altLang="en-US" smtClean="0"/>
              <a:t>2018-12-27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84A69-48EB-41BC-A025-4568F474EF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hasCustomPrompt="1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CAEC-AF3C-480B-B5A5-19A98BB939FD}" type="datetimeFigureOut">
              <a:rPr lang="ko-KR" altLang="en-US" smtClean="0"/>
              <a:t>2018-12-27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84A69-48EB-41BC-A025-4568F474EF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8000">
              <a:schemeClr val="accent1">
                <a:lumMod val="5000"/>
                <a:lumOff val="95000"/>
              </a:schemeClr>
            </a:gs>
            <a:gs pos="84000">
              <a:schemeClr val="accent1">
                <a:lumMod val="45000"/>
                <a:lumOff val="55000"/>
              </a:schemeClr>
            </a:gs>
            <a:gs pos="51000">
              <a:schemeClr val="accent1">
                <a:lumMod val="30000"/>
                <a:lumOff val="7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55CAEC-AF3C-480B-B5A5-19A98BB939FD}" type="datetimeFigureOut">
              <a:rPr lang="ko-KR" altLang="en-US" smtClean="0"/>
              <a:t>2018-12-27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84A69-48EB-41BC-A025-4568F474EF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8000">
              <a:schemeClr val="accent1">
                <a:lumMod val="5000"/>
                <a:lumOff val="95000"/>
              </a:schemeClr>
            </a:gs>
            <a:gs pos="84000">
              <a:schemeClr val="accent1">
                <a:lumMod val="45000"/>
                <a:lumOff val="55000"/>
              </a:schemeClr>
            </a:gs>
            <a:gs pos="51000">
              <a:schemeClr val="accent1">
                <a:lumMod val="30000"/>
                <a:lumOff val="7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55CAEC-AF3C-480B-B5A5-19A98BB939FD}" type="datetimeFigureOut">
              <a:rPr lang="ko-KR" altLang="en-US" smtClean="0"/>
              <a:t>2018-12-27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84A69-48EB-41BC-A025-4568F474EF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m.cndic.naver.com/user/entry?entryID=8cae6e8aa8b95ba1c4d95a0f913fc539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ë¹íê¸°ì ëí ì´ë¯¸ì§ ê²ìê²°ê³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0580" cy="677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22" t="41111" r="10530" b="47500"/>
          <a:stretch>
            <a:fillRect/>
          </a:stretch>
        </p:blipFill>
        <p:spPr>
          <a:xfrm>
            <a:off x="3005137" y="5200650"/>
            <a:ext cx="6181725" cy="781050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7053611" y="3515558"/>
            <a:ext cx="14093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 dirty="0">
                <a:latin typeface="Adobe Garamond Pro Bold" panose="02020702060506020403" pitchFamily="18" charset="0"/>
              </a:rPr>
              <a:t>大韩航空</a:t>
            </a:r>
            <a:endParaRPr lang="ko-KR" altLang="en-US" sz="2400" dirty="0">
              <a:latin typeface="Adobe Garamond Pro Bold" panose="02020702060506020403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7170" name="Picture 2" descr="ì¤í¼ì¤ 365 ëª¨íì íì©í ëíí­ê³µ PPTííë¦¿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08204" y="5566634"/>
            <a:ext cx="1107996" cy="369332"/>
          </a:xfrm>
          <a:prstGeom prst="rect">
            <a:avLst/>
          </a:prstGeom>
          <a:solidFill>
            <a:srgbClr val="FFFFFF"/>
          </a:solidFill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기업소개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36511" y="5566634"/>
            <a:ext cx="2605200" cy="369332"/>
          </a:xfrm>
          <a:prstGeom prst="rect">
            <a:avLst/>
          </a:prstGeom>
          <a:solidFill>
            <a:srgbClr val="FFFFFF"/>
          </a:solidFill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손익계산서</a:t>
            </a:r>
            <a:r>
              <a:rPr lang="en-US" altLang="ko-KR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, </a:t>
            </a:r>
            <a:r>
              <a:rPr lang="ko-KR" altLang="en-US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재무상태표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232534" y="5566634"/>
            <a:ext cx="2311851" cy="369332"/>
          </a:xfrm>
          <a:prstGeom prst="rect">
            <a:avLst/>
          </a:prstGeom>
          <a:solidFill>
            <a:srgbClr val="FFFFFF"/>
          </a:solidFill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재무제표의 재무분석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952880" y="5566634"/>
            <a:ext cx="646331" cy="369332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평가</a:t>
            </a:r>
          </a:p>
        </p:txBody>
      </p:sp>
      <p:sp>
        <p:nvSpPr>
          <p:cNvPr id="5" name="사각형: 둥근 모서리 4"/>
          <p:cNvSpPr/>
          <p:nvPr/>
        </p:nvSpPr>
        <p:spPr>
          <a:xfrm>
            <a:off x="10457895" y="4367813"/>
            <a:ext cx="1500326" cy="1809149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8001635" y="4413250"/>
            <a:ext cx="3888740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ZHANG KUN  LIU YAXIAN</a:t>
            </a:r>
            <a:r>
              <a:rPr lang="en-US" altLang="ko-KR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  </a:t>
            </a:r>
            <a:r>
              <a:rPr lang="ko-KR" altLang="en-US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최지현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404236" y="0"/>
            <a:ext cx="14093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 dirty="0">
                <a:latin typeface="Adobe Garamond Pro Bold" panose="02020702060506020403" pitchFamily="18" charset="0"/>
              </a:rPr>
              <a:t>大韩航空</a:t>
            </a:r>
            <a:endParaRPr lang="ko-KR" altLang="en-US" sz="2400" dirty="0">
              <a:latin typeface="Adobe Garamond Pro Bold" panose="02020702060506020403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2308194" cy="1882066"/>
          </a:xfrm>
          <a:prstGeom prst="rect">
            <a:avLst/>
          </a:prstGeom>
          <a:solidFill>
            <a:srgbClr val="95D6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/>
          <p:cNvCxnSpPr/>
          <p:nvPr/>
        </p:nvCxnSpPr>
        <p:spPr>
          <a:xfrm>
            <a:off x="2308194" y="0"/>
            <a:ext cx="0" cy="6840245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타원 11"/>
          <p:cNvSpPr/>
          <p:nvPr/>
        </p:nvSpPr>
        <p:spPr>
          <a:xfrm>
            <a:off x="220986" y="272646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191166" y="3394546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190500" y="4093829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190500" y="480322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90500" y="1361747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2400" b="1" dirty="0">
              <a:solidFill>
                <a:srgbClr val="007EA2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65540" y="2648479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기업소개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0825" y="3286192"/>
            <a:ext cx="1082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손익계산서</a:t>
            </a:r>
            <a:endParaRPr lang="en-US" altLang="ko-KR" sz="1400" dirty="0">
              <a:ln w="0"/>
              <a:solidFill>
                <a:schemeClr val="bg2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재무상대표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3825" y="4093829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재무분석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30899" y="4803225"/>
            <a:ext cx="6463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평가</a:t>
            </a: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08194" cy="183941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93369" y="1954746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2400" b="1" dirty="0">
              <a:solidFill>
                <a:srgbClr val="007EA2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576830" y="155984"/>
            <a:ext cx="9394184" cy="6509992"/>
          </a:xfrm>
          <a:prstGeom prst="rect">
            <a:avLst/>
          </a:prstGeom>
          <a:gradFill>
            <a:gsLst>
              <a:gs pos="73000">
                <a:srgbClr val="95D6E7"/>
              </a:gs>
              <a:gs pos="100000">
                <a:srgbClr val="95D6E7"/>
              </a:gs>
              <a:gs pos="58000">
                <a:srgbClr val="B4E1EE"/>
              </a:gs>
              <a:gs pos="44000">
                <a:schemeClr val="accent1">
                  <a:lumMod val="5000"/>
                  <a:lumOff val="95000"/>
                </a:schemeClr>
              </a:gs>
              <a:gs pos="74000">
                <a:srgbClr val="95D6E7"/>
              </a:gs>
              <a:gs pos="100000">
                <a:srgbClr val="95D6E7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5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5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010885" y="517850"/>
            <a:ext cx="30380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1. </a:t>
            </a:r>
            <a:r>
              <a:rPr lang="ko-KR" altLang="en-US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대한항공 기업소개</a:t>
            </a:r>
          </a:p>
        </p:txBody>
      </p:sp>
      <p:sp>
        <p:nvSpPr>
          <p:cNvPr id="28" name="직사각형 27"/>
          <p:cNvSpPr/>
          <p:nvPr/>
        </p:nvSpPr>
        <p:spPr>
          <a:xfrm>
            <a:off x="2751258" y="155984"/>
            <a:ext cx="142862" cy="78504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사각형: 둥근 모서리 10"/>
          <p:cNvSpPr/>
          <p:nvPr/>
        </p:nvSpPr>
        <p:spPr>
          <a:xfrm>
            <a:off x="3283409" y="1165707"/>
            <a:ext cx="7981025" cy="1578078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대한항공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(Korean Air Lines Co., Ltd.)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은 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1969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년에 설립되었으며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, 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전신은 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1946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년에 설립된 한국 국가항공공사이다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. 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대한민국 최대 항공사이자 아시아 최대 규모의 항공사 중 하나이다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.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세계 최대 규모 항공사 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20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곳 중 하나이다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.</a:t>
            </a:r>
            <a:endParaRPr lang="ko-KR" altLang="en-US" dirty="0">
              <a:solidFill>
                <a:schemeClr val="tx1"/>
              </a:solidFill>
              <a:latin typeface="Adobe Garamond Pro Bold" panose="02020702060506020403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283409" y="3496675"/>
            <a:ext cx="15872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- </a:t>
            </a:r>
            <a:r>
              <a:rPr lang="ko-KR" altLang="en-US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운영전략</a:t>
            </a:r>
            <a:endParaRPr lang="en-US" altLang="ko-KR" sz="2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31" name="사각형: 둥근 모서리 30"/>
          <p:cNvSpPr/>
          <p:nvPr/>
        </p:nvSpPr>
        <p:spPr>
          <a:xfrm>
            <a:off x="3283409" y="4093829"/>
            <a:ext cx="3667807" cy="1578078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1.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올림픽의 계기를 잡아라</a:t>
            </a:r>
          </a:p>
          <a:p>
            <a:pPr algn="ctr"/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2.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다각화된 시각의 우세</a:t>
            </a:r>
          </a:p>
          <a:p>
            <a:pPr algn="ctr"/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3. 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지속적으로 화물 투입</a:t>
            </a:r>
          </a:p>
          <a:p>
            <a:pPr algn="ctr"/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4. 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글로벌 마켓 중국시장 진출</a:t>
            </a:r>
          </a:p>
        </p:txBody>
      </p:sp>
      <p:sp>
        <p:nvSpPr>
          <p:cNvPr id="32" name="사각형: 둥근 모서리 31"/>
          <p:cNvSpPr/>
          <p:nvPr/>
        </p:nvSpPr>
        <p:spPr>
          <a:xfrm>
            <a:off x="7386372" y="4073006"/>
            <a:ext cx="3667807" cy="1578078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시가총액</a:t>
            </a:r>
          </a:p>
          <a:p>
            <a:pPr algn="ctr"/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2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조 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8,453 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억원 </a:t>
            </a:r>
          </a:p>
          <a:p>
            <a:pPr algn="ctr"/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액면가 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l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매매 단위</a:t>
            </a:r>
          </a:p>
          <a:p>
            <a:pPr algn="ctr"/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5,000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원 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l 1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주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2308194" cy="1882066"/>
          </a:xfrm>
          <a:prstGeom prst="rect">
            <a:avLst/>
          </a:prstGeom>
          <a:solidFill>
            <a:srgbClr val="95D6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/>
          <p:cNvCxnSpPr/>
          <p:nvPr/>
        </p:nvCxnSpPr>
        <p:spPr>
          <a:xfrm>
            <a:off x="2308194" y="0"/>
            <a:ext cx="0" cy="6840245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타원 11"/>
          <p:cNvSpPr/>
          <p:nvPr/>
        </p:nvSpPr>
        <p:spPr>
          <a:xfrm>
            <a:off x="220986" y="272646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191166" y="3394546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190500" y="4093829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190500" y="480322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90500" y="1361747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2400" b="1" dirty="0">
              <a:solidFill>
                <a:srgbClr val="007EA2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65540" y="2648479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기업소개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0825" y="3286192"/>
            <a:ext cx="1082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손익계산서</a:t>
            </a:r>
            <a:endParaRPr lang="en-US" altLang="ko-KR" sz="1400" dirty="0">
              <a:ln w="0"/>
              <a:solidFill>
                <a:schemeClr val="bg2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재무상대표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3825" y="4093829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재무분석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30899" y="4803225"/>
            <a:ext cx="6463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평가</a:t>
            </a: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08194" cy="183941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93369" y="1954746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2400" b="1" dirty="0">
              <a:solidFill>
                <a:srgbClr val="007EA2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576830" y="155984"/>
            <a:ext cx="9394184" cy="6509992"/>
          </a:xfrm>
          <a:prstGeom prst="rect">
            <a:avLst/>
          </a:prstGeom>
          <a:gradFill>
            <a:gsLst>
              <a:gs pos="73000">
                <a:srgbClr val="95D6E7"/>
              </a:gs>
              <a:gs pos="100000">
                <a:srgbClr val="95D6E7"/>
              </a:gs>
              <a:gs pos="58000">
                <a:srgbClr val="B4E1EE"/>
              </a:gs>
              <a:gs pos="44000">
                <a:schemeClr val="accent1">
                  <a:lumMod val="5000"/>
                  <a:lumOff val="95000"/>
                </a:schemeClr>
              </a:gs>
              <a:gs pos="74000">
                <a:srgbClr val="95D6E7"/>
              </a:gs>
              <a:gs pos="100000">
                <a:srgbClr val="95D6E7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5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5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010885" y="517850"/>
            <a:ext cx="30380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1. </a:t>
            </a:r>
            <a:r>
              <a:rPr lang="ko-KR" altLang="en-US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대한항공 기업소개</a:t>
            </a:r>
          </a:p>
        </p:txBody>
      </p:sp>
      <p:sp>
        <p:nvSpPr>
          <p:cNvPr id="28" name="직사각형 27"/>
          <p:cNvSpPr/>
          <p:nvPr/>
        </p:nvSpPr>
        <p:spPr>
          <a:xfrm>
            <a:off x="2751258" y="155984"/>
            <a:ext cx="142862" cy="78504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사각형: 둥근 모서리 10"/>
          <p:cNvSpPr/>
          <p:nvPr/>
        </p:nvSpPr>
        <p:spPr>
          <a:xfrm>
            <a:off x="3283409" y="1521682"/>
            <a:ext cx="7981025" cy="1578078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대한항공은 여객 및 화물 정기 노선을 </a:t>
            </a:r>
            <a:r>
              <a:rPr lang="ko-KR" altLang="en-US" b="1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국내외에 개설하여 고객의 편익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을 증진하기 위해 항공 운송업에 주력하고 있다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. 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항공운송사업과 더불어 항공 부품 제작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, 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정비 등을 연구 개발하는 항공우주 사업 및 기내식 제조사업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, 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호텔 사업 등 관련사업을 통해 시너지 효과를 창출하고 있다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.</a:t>
            </a:r>
            <a:endParaRPr lang="ko-KR" altLang="en-US" dirty="0">
              <a:solidFill>
                <a:schemeClr val="tx1"/>
              </a:solidFill>
              <a:latin typeface="Adobe Garamond Pro Bold" panose="02020702060506020403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139158" y="1014884"/>
            <a:ext cx="15872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- </a:t>
            </a:r>
            <a:r>
              <a:rPr lang="ko-KR" altLang="en-US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주요사업</a:t>
            </a:r>
            <a:endParaRPr lang="en-US" altLang="ko-KR" sz="2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31" name="사각형: 둥근 모서리 30"/>
          <p:cNvSpPr/>
          <p:nvPr/>
        </p:nvSpPr>
        <p:spPr>
          <a:xfrm>
            <a:off x="3221265" y="3826127"/>
            <a:ext cx="8139836" cy="2645693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  <a:latin typeface="Adobe Garamond Pro Bold" panose="02020702060506020403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139158" y="3247858"/>
            <a:ext cx="25763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-</a:t>
            </a:r>
            <a:r>
              <a:rPr lang="ko-KR" altLang="en-US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회사의 영업 현황</a:t>
            </a:r>
            <a:endParaRPr lang="en-US" altLang="ko-KR" sz="2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21265" y="4033587"/>
            <a:ext cx="820346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v"/>
            </a:pPr>
            <a:r>
              <a:rPr lang="ko-KR" altLang="en-US" sz="1600" dirty="0"/>
              <a:t>대한항공의 </a:t>
            </a:r>
            <a:r>
              <a:rPr lang="en-US" altLang="ko-KR" sz="1600" dirty="0"/>
              <a:t>3</a:t>
            </a:r>
            <a:r>
              <a:rPr lang="ko-KR" altLang="en-US" sz="1600" dirty="0"/>
              <a:t>분기 매출액은 전년동기대비 </a:t>
            </a:r>
            <a:r>
              <a:rPr lang="en-US" altLang="ko-KR" sz="1600" dirty="0"/>
              <a:t>26% </a:t>
            </a:r>
            <a:r>
              <a:rPr lang="ko-KR" altLang="en-US" sz="1600" dirty="0"/>
              <a:t>증가한 </a:t>
            </a:r>
            <a:r>
              <a:rPr lang="en-US" altLang="ko-KR" sz="1600" dirty="0"/>
              <a:t>3</a:t>
            </a:r>
            <a:r>
              <a:rPr lang="ko-KR" altLang="en-US" sz="1600" dirty="0"/>
              <a:t>조 </a:t>
            </a:r>
            <a:r>
              <a:rPr lang="en-US" altLang="ko-KR" sz="1600" dirty="0"/>
              <a:t>1,262</a:t>
            </a:r>
            <a:r>
              <a:rPr lang="ko-KR" altLang="en-US" sz="1600" dirty="0"/>
              <a:t>억 원</a:t>
            </a:r>
            <a:r>
              <a:rPr lang="en-US" altLang="ko-KR" sz="1600" dirty="0"/>
              <a:t>, </a:t>
            </a:r>
            <a:r>
              <a:rPr lang="ko-KR" altLang="en-US" sz="1600" b="1" dirty="0">
                <a:solidFill>
                  <a:srgbClr val="FF0000"/>
                </a:solidFill>
              </a:rPr>
              <a:t>영업이익은 분기 기준 사상 최대</a:t>
            </a:r>
            <a:r>
              <a:rPr lang="ko-KR" altLang="en-US" sz="1600" dirty="0"/>
              <a:t>인 </a:t>
            </a:r>
            <a:r>
              <a:rPr lang="en-US" altLang="ko-KR" sz="1600" dirty="0"/>
              <a:t>3,581</a:t>
            </a:r>
            <a:r>
              <a:rPr lang="ko-KR" altLang="en-US" sz="1600" dirty="0"/>
              <a:t>억 원을 시현하였다</a:t>
            </a:r>
            <a:r>
              <a:rPr lang="en-US" altLang="ko-KR" sz="1600" dirty="0"/>
              <a:t>. 3</a:t>
            </a:r>
            <a:r>
              <a:rPr lang="ko-KR" altLang="en-US" sz="1600" dirty="0"/>
              <a:t>분기 누계로는 매출액 </a:t>
            </a:r>
            <a:r>
              <a:rPr lang="en-US" altLang="ko-KR" sz="1600" dirty="0"/>
              <a:t>8</a:t>
            </a:r>
            <a:r>
              <a:rPr lang="ko-KR" altLang="en-US" sz="1600" dirty="0"/>
              <a:t>조 </a:t>
            </a:r>
            <a:r>
              <a:rPr lang="en-US" altLang="ko-KR" sz="1600" dirty="0"/>
              <a:t>5,616</a:t>
            </a:r>
            <a:r>
              <a:rPr lang="ko-KR" altLang="en-US" sz="1600" dirty="0"/>
              <a:t>억 원</a:t>
            </a:r>
            <a:r>
              <a:rPr lang="en-US" altLang="ko-KR" sz="1600" dirty="0"/>
              <a:t>, </a:t>
            </a:r>
            <a:r>
              <a:rPr lang="ko-KR" altLang="en-US" sz="1600" dirty="0"/>
              <a:t>영업이익 </a:t>
            </a:r>
            <a:r>
              <a:rPr lang="en-US" altLang="ko-KR" sz="1600" dirty="0"/>
              <a:t>9,304</a:t>
            </a:r>
            <a:r>
              <a:rPr lang="ko-KR" altLang="en-US" sz="1600" dirty="0"/>
              <a:t>억 원으로 전년대비 매출액 </a:t>
            </a:r>
            <a:r>
              <a:rPr lang="en-US" altLang="ko-KR" sz="1600" dirty="0"/>
              <a:t>26%, </a:t>
            </a:r>
            <a:r>
              <a:rPr lang="ko-KR" altLang="en-US" sz="1600" dirty="0"/>
              <a:t>영업이익은 </a:t>
            </a:r>
            <a:r>
              <a:rPr lang="en-US" altLang="ko-KR" sz="1600" dirty="0"/>
              <a:t>9,510</a:t>
            </a:r>
            <a:r>
              <a:rPr lang="ko-KR" altLang="en-US" sz="1600" dirty="0"/>
              <a:t>억 원이 각각 증가하였다</a:t>
            </a:r>
            <a:r>
              <a:rPr lang="en-US" altLang="ko-KR" sz="1600" dirty="0"/>
              <a:t>. </a:t>
            </a:r>
            <a:r>
              <a:rPr lang="ko-KR" altLang="en-US" sz="1600" dirty="0"/>
              <a:t>경기회복에 따른 수요 증가</a:t>
            </a:r>
            <a:r>
              <a:rPr lang="en-US" altLang="ko-KR" sz="1600" dirty="0"/>
              <a:t>, </a:t>
            </a:r>
            <a:r>
              <a:rPr lang="ko-KR" altLang="en-US" sz="1600" dirty="0"/>
              <a:t>유가와 환율 안정</a:t>
            </a:r>
            <a:r>
              <a:rPr lang="en-US" altLang="ko-KR" sz="1600" dirty="0"/>
              <a:t>, </a:t>
            </a:r>
            <a:r>
              <a:rPr lang="ko-KR" altLang="en-US" sz="1600" dirty="0"/>
              <a:t>수익노선 부정기 운항을 통한 이익 개선 노력 등이 실적 호전의 원동력이 되었다</a:t>
            </a:r>
            <a:r>
              <a:rPr lang="en-US" altLang="ko-KR" sz="1600" dirty="0"/>
              <a:t>.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ko-KR" altLang="en-US" sz="1600" dirty="0"/>
              <a:t>대한항공은 지속적인 투자를 통해 기재를 고급화하고</a:t>
            </a:r>
            <a:r>
              <a:rPr lang="en-US" altLang="ko-KR" sz="1600" dirty="0"/>
              <a:t>, </a:t>
            </a:r>
            <a:r>
              <a:rPr lang="ko-KR" altLang="en-US" sz="1600" dirty="0"/>
              <a:t>항공사간 협력을 통하여 </a:t>
            </a:r>
            <a:r>
              <a:rPr lang="en-US" altLang="ko-KR" sz="1600" dirty="0"/>
              <a:t>Network</a:t>
            </a:r>
            <a:r>
              <a:rPr lang="ko-KR" altLang="en-US" sz="1600" dirty="0"/>
              <a:t>를 강화하다</a:t>
            </a:r>
            <a:r>
              <a:rPr lang="en-US" altLang="ko-KR" sz="1600" dirty="0"/>
              <a:t>. </a:t>
            </a:r>
            <a:r>
              <a:rPr lang="ko-KR" altLang="en-US" sz="1600" dirty="0"/>
              <a:t>뿐만 아니라</a:t>
            </a:r>
            <a:r>
              <a:rPr lang="en-US" altLang="ko-KR" sz="1600" dirty="0"/>
              <a:t>, </a:t>
            </a:r>
            <a:r>
              <a:rPr lang="ko-KR" altLang="en-US" sz="1600" dirty="0"/>
              <a:t>스마트폰 어플리케이션 개발 등 다방면에서 </a:t>
            </a:r>
            <a:r>
              <a:rPr lang="ko-KR" altLang="en-US" sz="1600" b="1" dirty="0"/>
              <a:t>고객 편의를 증진을 위해 주력하고 있으며</a:t>
            </a:r>
            <a:r>
              <a:rPr lang="en-US" altLang="ko-KR" sz="1600" b="1" dirty="0"/>
              <a:t>, </a:t>
            </a:r>
            <a:r>
              <a:rPr lang="ko-KR" altLang="en-US" sz="1600" b="1" dirty="0"/>
              <a:t>친환경 캠페인을 지속 전개하는 등 사회공헌활동에도 관심을 기울이고 있다</a:t>
            </a:r>
            <a:r>
              <a:rPr lang="en-US" altLang="ko-KR" sz="1600" b="1" dirty="0"/>
              <a:t>. </a:t>
            </a:r>
            <a:endParaRPr lang="ko-KR" altLang="en-US" sz="16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2308194" cy="1882066"/>
          </a:xfrm>
          <a:prstGeom prst="rect">
            <a:avLst/>
          </a:prstGeom>
          <a:solidFill>
            <a:srgbClr val="95D6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/>
          <p:cNvCxnSpPr/>
          <p:nvPr/>
        </p:nvCxnSpPr>
        <p:spPr>
          <a:xfrm>
            <a:off x="2308194" y="0"/>
            <a:ext cx="0" cy="6840245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타원 11"/>
          <p:cNvSpPr/>
          <p:nvPr/>
        </p:nvSpPr>
        <p:spPr>
          <a:xfrm>
            <a:off x="220986" y="272646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191166" y="3394546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190500" y="4093829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190500" y="480322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2576830" y="155984"/>
            <a:ext cx="9394184" cy="6509992"/>
          </a:xfrm>
          <a:prstGeom prst="rect">
            <a:avLst/>
          </a:prstGeom>
          <a:gradFill>
            <a:gsLst>
              <a:gs pos="73000">
                <a:srgbClr val="95D6E7"/>
              </a:gs>
              <a:gs pos="100000">
                <a:srgbClr val="95D6E7"/>
              </a:gs>
              <a:gs pos="58000">
                <a:srgbClr val="B4E1EE"/>
              </a:gs>
              <a:gs pos="44000">
                <a:schemeClr val="accent1">
                  <a:lumMod val="5000"/>
                  <a:lumOff val="95000"/>
                </a:schemeClr>
              </a:gs>
              <a:gs pos="74000">
                <a:srgbClr val="95D6E7"/>
              </a:gs>
              <a:gs pos="100000">
                <a:srgbClr val="95D6E7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5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5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65540" y="2648479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기업소개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30899" y="4803225"/>
            <a:ext cx="6463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평가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08194" cy="183941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293369" y="1954746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2400" b="1" dirty="0">
              <a:solidFill>
                <a:srgbClr val="007EA2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751258" y="155984"/>
            <a:ext cx="142862" cy="78504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3010885" y="517850"/>
            <a:ext cx="33313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1. </a:t>
            </a:r>
            <a:r>
              <a:rPr lang="ko-KR" altLang="en-US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대한항공 </a:t>
            </a:r>
            <a:r>
              <a:rPr lang="en-US" altLang="ko-KR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SWOT </a:t>
            </a:r>
            <a:r>
              <a:rPr lang="ko-KR" altLang="en-US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분석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3195156" y="1342016"/>
            <a:ext cx="8156262" cy="483833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9" name="직선 연결선 18"/>
          <p:cNvCxnSpPr>
            <a:stCxn id="17" idx="0"/>
          </p:cNvCxnSpPr>
          <p:nvPr/>
        </p:nvCxnSpPr>
        <p:spPr>
          <a:xfrm>
            <a:off x="7273922" y="1342016"/>
            <a:ext cx="0" cy="4838330"/>
          </a:xfrm>
          <a:prstGeom prst="line">
            <a:avLst/>
          </a:prstGeom>
          <a:ln w="571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>
            <a:stCxn id="17" idx="3"/>
          </p:cNvCxnSpPr>
          <p:nvPr/>
        </p:nvCxnSpPr>
        <p:spPr>
          <a:xfrm flipH="1">
            <a:off x="3195791" y="3761181"/>
            <a:ext cx="8156262" cy="0"/>
          </a:xfrm>
          <a:prstGeom prst="line">
            <a:avLst/>
          </a:prstGeom>
          <a:ln w="571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3370728" y="1462657"/>
            <a:ext cx="2611674" cy="2187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항공기 보유 우위</a:t>
            </a:r>
            <a:endParaRPr lang="en-US" altLang="ko-KR" sz="1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다양한 항공노선</a:t>
            </a:r>
            <a:endParaRPr lang="en-US" altLang="ko-KR" sz="1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국제적 인지도</a:t>
            </a:r>
            <a:endParaRPr lang="en-US" altLang="ko-KR" sz="1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강한 </a:t>
            </a:r>
            <a:r>
              <a:rPr lang="ko-KR" altLang="en-US" sz="1400" dirty="0" err="1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동맹체</a:t>
            </a:r>
            <a:r>
              <a:rPr lang="ko-KR" altLang="en-US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 구성</a:t>
            </a:r>
            <a:endParaRPr lang="en-US" altLang="ko-KR" sz="1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화물부문 노하우 보유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448859" y="1537901"/>
            <a:ext cx="2611674" cy="17570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낮은 정비 수준</a:t>
            </a:r>
            <a:endParaRPr lang="en-US" altLang="ko-KR" sz="1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비교적 고가격</a:t>
            </a:r>
            <a:endParaRPr lang="en-US" altLang="ko-KR" sz="1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자원조달의 해외 의존도</a:t>
            </a:r>
            <a:endParaRPr lang="en-US" altLang="ko-KR" sz="1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사고 항공사 이미지</a:t>
            </a:r>
            <a:endParaRPr lang="en-US" altLang="ko-KR" sz="1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453973" y="3871900"/>
            <a:ext cx="3005951" cy="21879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국제환경의 위협 </a:t>
            </a:r>
            <a:r>
              <a:rPr lang="en-US" altLang="ko-KR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(</a:t>
            </a:r>
            <a:r>
              <a:rPr lang="ko-KR" altLang="en-US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테러</a:t>
            </a:r>
            <a:r>
              <a:rPr lang="en-US" altLang="ko-KR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 </a:t>
            </a:r>
            <a:r>
              <a:rPr lang="ko-KR" altLang="en-US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등</a:t>
            </a:r>
            <a:r>
              <a:rPr lang="en-US" altLang="ko-KR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)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세계 경제 불황 </a:t>
            </a:r>
            <a:r>
              <a:rPr lang="en-US" altLang="ko-KR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(</a:t>
            </a:r>
            <a:r>
              <a:rPr lang="ko-KR" altLang="en-US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고유가</a:t>
            </a:r>
            <a:r>
              <a:rPr lang="en-US" altLang="ko-KR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, </a:t>
            </a:r>
            <a:r>
              <a:rPr lang="ko-KR" altLang="en-US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고환율</a:t>
            </a:r>
            <a:r>
              <a:rPr lang="en-US" altLang="ko-KR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)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고속철도개통</a:t>
            </a:r>
            <a:endParaRPr lang="en-US" altLang="ko-KR" sz="1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저가 항공사의 진입</a:t>
            </a:r>
            <a:endParaRPr lang="en-US" altLang="ko-KR" sz="1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대체재의 등장</a:t>
            </a:r>
            <a:endParaRPr lang="en-US" altLang="ko-KR" sz="1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389186" y="4035604"/>
            <a:ext cx="2185214" cy="17570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한류열풍</a:t>
            </a:r>
            <a:endParaRPr lang="en-US" altLang="ko-KR" sz="1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중국의 경제성장</a:t>
            </a:r>
            <a:endParaRPr lang="en-US" altLang="ko-KR" sz="1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정부의 관광진흥정책</a:t>
            </a:r>
            <a:endParaRPr lang="en-US" altLang="ko-KR" sz="1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주 </a:t>
            </a:r>
            <a:r>
              <a:rPr lang="en-US" altLang="ko-KR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5</a:t>
            </a:r>
            <a:r>
              <a:rPr lang="ko-KR" altLang="en-US" sz="1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일제의 확산</a:t>
            </a:r>
            <a:endParaRPr lang="en-US" altLang="ko-KR" sz="1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601363" y="1416137"/>
            <a:ext cx="486410" cy="7683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US" altLang="ko-KR" sz="4400" dirty="0">
                <a:solidFill>
                  <a:schemeClr val="accent4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S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0576095" y="1454689"/>
            <a:ext cx="705642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en-US" altLang="ko-KR" sz="44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dobe 고딕 Std B" panose="020B0800000000000000" pitchFamily="34" charset="-127"/>
                <a:ea typeface="Adobe 고딕 Std B" panose="020B0800000000000000" pitchFamily="34" charset="-127"/>
              </a:rPr>
              <a:t>W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602290" y="3813790"/>
            <a:ext cx="590226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en-US" altLang="ko-KR" sz="44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O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0679494" y="3873854"/>
            <a:ext cx="495649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en-US" altLang="ko-KR" sz="4400" dirty="0"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T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336030" y="2157730"/>
            <a:ext cx="91059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(</a:t>
            </a:r>
            <a:r>
              <a:rPr lang="ko-KR" altLang="zh-CN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우세</a:t>
            </a:r>
            <a:r>
              <a:rPr lang="en-US" altLang="ko-KR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)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0490835" y="2157730"/>
            <a:ext cx="790575" cy="36830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en-US" altLang="ko-KR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(</a:t>
            </a:r>
            <a:r>
              <a:rPr lang="ko-KR" altLang="zh-CN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열세)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445885" y="4526915"/>
            <a:ext cx="7689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(</a:t>
            </a:r>
            <a:r>
              <a:rPr lang="ko-KR" altLang="en-US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기회</a:t>
            </a:r>
            <a:r>
              <a:rPr lang="en-US" altLang="zh-CN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)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0545445" y="4583430"/>
            <a:ext cx="76644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(</a:t>
            </a:r>
            <a:r>
              <a:rPr lang="ko-KR" altLang="en-US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위협</a:t>
            </a:r>
            <a:r>
              <a:rPr lang="en-US" altLang="zh-CN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)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55146" y="3286192"/>
            <a:ext cx="1082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손익계산서</a:t>
            </a:r>
            <a:endParaRPr lang="en-US" altLang="ko-KR" sz="1400" dirty="0">
              <a:ln w="0"/>
              <a:solidFill>
                <a:schemeClr val="bg2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재무상대표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73825" y="4093829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재무분석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2308194" cy="1882066"/>
          </a:xfrm>
          <a:prstGeom prst="rect">
            <a:avLst/>
          </a:prstGeom>
          <a:solidFill>
            <a:srgbClr val="95D6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/>
          <p:cNvCxnSpPr/>
          <p:nvPr/>
        </p:nvCxnSpPr>
        <p:spPr>
          <a:xfrm>
            <a:off x="2308194" y="0"/>
            <a:ext cx="0" cy="6840245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타원 11"/>
          <p:cNvSpPr/>
          <p:nvPr/>
        </p:nvSpPr>
        <p:spPr>
          <a:xfrm>
            <a:off x="220986" y="272646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191166" y="3394546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190500" y="4093829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190500" y="480322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2576830" y="155984"/>
            <a:ext cx="9394184" cy="6509992"/>
          </a:xfrm>
          <a:prstGeom prst="rect">
            <a:avLst/>
          </a:prstGeom>
          <a:gradFill>
            <a:gsLst>
              <a:gs pos="73000">
                <a:srgbClr val="95D6E7"/>
              </a:gs>
              <a:gs pos="100000">
                <a:srgbClr val="95D6E7"/>
              </a:gs>
              <a:gs pos="58000">
                <a:srgbClr val="B4E1EE"/>
              </a:gs>
              <a:gs pos="44000">
                <a:schemeClr val="accent1">
                  <a:lumMod val="5000"/>
                  <a:lumOff val="95000"/>
                </a:schemeClr>
              </a:gs>
              <a:gs pos="74000">
                <a:srgbClr val="95D6E7"/>
              </a:gs>
              <a:gs pos="100000">
                <a:srgbClr val="95D6E7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5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5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65540" y="2648479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기업소개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30899" y="4803225"/>
            <a:ext cx="6463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평가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08194" cy="183941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293369" y="1954746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2400" b="1" dirty="0">
              <a:solidFill>
                <a:srgbClr val="007EA2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751258" y="155984"/>
            <a:ext cx="142862" cy="78504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3010885" y="517850"/>
            <a:ext cx="30380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1. </a:t>
            </a:r>
            <a:r>
              <a:rPr lang="ko-KR" altLang="en-US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대한항공 기업소개</a:t>
            </a:r>
          </a:p>
        </p:txBody>
      </p:sp>
      <p:cxnSp>
        <p:nvCxnSpPr>
          <p:cNvPr id="28" name="직선 연결선 27"/>
          <p:cNvCxnSpPr/>
          <p:nvPr/>
        </p:nvCxnSpPr>
        <p:spPr>
          <a:xfrm flipH="1">
            <a:off x="3195791" y="3761181"/>
            <a:ext cx="8156262" cy="0"/>
          </a:xfrm>
          <a:prstGeom prst="line">
            <a:avLst/>
          </a:prstGeom>
          <a:ln w="571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655146" y="3286192"/>
            <a:ext cx="1082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손익계산서</a:t>
            </a:r>
            <a:endParaRPr lang="en-US" altLang="ko-KR" sz="1400" dirty="0">
              <a:ln w="0"/>
              <a:solidFill>
                <a:schemeClr val="bg2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재무상대표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73825" y="4093829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재무분석</a:t>
            </a:r>
          </a:p>
        </p:txBody>
      </p:sp>
      <p:pic>
        <p:nvPicPr>
          <p:cNvPr id="41" name="그림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0885" y="1111298"/>
            <a:ext cx="8707639" cy="3867150"/>
          </a:xfrm>
          <a:prstGeom prst="rect">
            <a:avLst/>
          </a:prstGeom>
        </p:spPr>
      </p:pic>
      <p:sp>
        <p:nvSpPr>
          <p:cNvPr id="42" name="사각형: 둥근 모서리 41"/>
          <p:cNvSpPr/>
          <p:nvPr/>
        </p:nvSpPr>
        <p:spPr>
          <a:xfrm>
            <a:off x="3374191" y="5250721"/>
            <a:ext cx="7981025" cy="1142982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저가항공을 추구하는 추세로 자회사 </a:t>
            </a:r>
            <a:r>
              <a:rPr lang="ko-KR" altLang="en-US" b="1" dirty="0" err="1">
                <a:solidFill>
                  <a:srgbClr val="FF0000"/>
                </a:solidFill>
                <a:latin typeface="Adobe Garamond Pro Bold" panose="02020702060506020403" pitchFamily="18" charset="0"/>
              </a:rPr>
              <a:t>진에어</a:t>
            </a:r>
            <a:r>
              <a:rPr lang="ko-KR" altLang="en-US" dirty="0" err="1">
                <a:solidFill>
                  <a:schemeClr val="tx1"/>
                </a:solidFill>
                <a:latin typeface="Adobe Garamond Pro Bold" panose="02020702060506020403" pitchFamily="18" charset="0"/>
              </a:rPr>
              <a:t>의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 투자를 높임으로써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, </a:t>
            </a:r>
          </a:p>
          <a:p>
            <a:pPr algn="ctr"/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다른 저가항공에 비해 </a:t>
            </a:r>
            <a:r>
              <a:rPr lang="ko-KR" altLang="en-US" b="1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높은 시장  점유율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을 가지고 있음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.</a:t>
            </a:r>
          </a:p>
        </p:txBody>
      </p:sp>
      <p:sp>
        <p:nvSpPr>
          <p:cNvPr id="43" name="타원 42"/>
          <p:cNvSpPr/>
          <p:nvPr/>
        </p:nvSpPr>
        <p:spPr>
          <a:xfrm>
            <a:off x="9496553" y="1667960"/>
            <a:ext cx="2221971" cy="573572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2576830" y="155984"/>
            <a:ext cx="9394184" cy="6509992"/>
          </a:xfrm>
          <a:prstGeom prst="rect">
            <a:avLst/>
          </a:prstGeom>
          <a:gradFill>
            <a:gsLst>
              <a:gs pos="73000">
                <a:srgbClr val="95D6E7"/>
              </a:gs>
              <a:gs pos="100000">
                <a:srgbClr val="95D6E7"/>
              </a:gs>
              <a:gs pos="58000">
                <a:srgbClr val="B4E1EE"/>
              </a:gs>
              <a:gs pos="44000">
                <a:schemeClr val="accent1">
                  <a:lumMod val="5000"/>
                  <a:lumOff val="95000"/>
                </a:schemeClr>
              </a:gs>
              <a:gs pos="74000">
                <a:srgbClr val="95D6E7"/>
              </a:gs>
              <a:gs pos="100000">
                <a:srgbClr val="95D6E7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5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5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0"/>
            <a:ext cx="2308194" cy="1882066"/>
          </a:xfrm>
          <a:prstGeom prst="rect">
            <a:avLst/>
          </a:prstGeom>
          <a:solidFill>
            <a:srgbClr val="95D6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/>
          <p:cNvCxnSpPr/>
          <p:nvPr/>
        </p:nvCxnSpPr>
        <p:spPr>
          <a:xfrm>
            <a:off x="2308194" y="0"/>
            <a:ext cx="0" cy="6840245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타원 11"/>
          <p:cNvSpPr/>
          <p:nvPr/>
        </p:nvSpPr>
        <p:spPr>
          <a:xfrm>
            <a:off x="220986" y="272646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191166" y="3394546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190500" y="4093829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190500" y="480322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90500" y="1361747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2400" b="1" dirty="0">
              <a:solidFill>
                <a:srgbClr val="007EA2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65540" y="2648479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기업소개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30899" y="4803225"/>
            <a:ext cx="6463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평가</a:t>
            </a: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08194" cy="183941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93369" y="1954746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2400" b="1" dirty="0">
              <a:solidFill>
                <a:srgbClr val="007EA2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010885" y="517850"/>
            <a:ext cx="20489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2. </a:t>
            </a:r>
            <a:r>
              <a:rPr lang="ko-KR" altLang="en-US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손익계산서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2751258" y="155984"/>
            <a:ext cx="142862" cy="78504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565" y="1029102"/>
            <a:ext cx="9246066" cy="547726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83360" y="3255414"/>
            <a:ext cx="13388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손익계산서</a:t>
            </a:r>
            <a:endParaRPr lang="en-US" altLang="ko-KR" dirty="0">
              <a:ln w="0"/>
              <a:solidFill>
                <a:schemeClr val="bg2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r>
              <a:rPr lang="ko-KR" altLang="en-US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재무상대표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73825" y="4093829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재무분석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2576830" y="155984"/>
            <a:ext cx="9394184" cy="6509992"/>
          </a:xfrm>
          <a:prstGeom prst="rect">
            <a:avLst/>
          </a:prstGeom>
          <a:gradFill>
            <a:gsLst>
              <a:gs pos="73000">
                <a:srgbClr val="95D6E7"/>
              </a:gs>
              <a:gs pos="100000">
                <a:srgbClr val="95D6E7"/>
              </a:gs>
              <a:gs pos="58000">
                <a:srgbClr val="B4E1EE"/>
              </a:gs>
              <a:gs pos="44000">
                <a:schemeClr val="accent1">
                  <a:lumMod val="5000"/>
                  <a:lumOff val="95000"/>
                </a:schemeClr>
              </a:gs>
              <a:gs pos="74000">
                <a:srgbClr val="95D6E7"/>
              </a:gs>
              <a:gs pos="100000">
                <a:srgbClr val="95D6E7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5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5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0"/>
            <a:ext cx="2308194" cy="1882066"/>
          </a:xfrm>
          <a:prstGeom prst="rect">
            <a:avLst/>
          </a:prstGeom>
          <a:solidFill>
            <a:srgbClr val="95D6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/>
          <p:cNvCxnSpPr/>
          <p:nvPr/>
        </p:nvCxnSpPr>
        <p:spPr>
          <a:xfrm>
            <a:off x="2308194" y="0"/>
            <a:ext cx="0" cy="6840245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타원 11"/>
          <p:cNvSpPr/>
          <p:nvPr/>
        </p:nvSpPr>
        <p:spPr>
          <a:xfrm>
            <a:off x="220986" y="272646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191166" y="3394546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190500" y="4093829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190500" y="480322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90500" y="1361747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2400" b="1" dirty="0">
              <a:solidFill>
                <a:srgbClr val="007EA2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65540" y="2648479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기업소개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30899" y="4803225"/>
            <a:ext cx="6463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평가</a:t>
            </a: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08194" cy="183941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93369" y="1954746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2400" b="1" dirty="0">
              <a:solidFill>
                <a:srgbClr val="007EA2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010885" y="517850"/>
            <a:ext cx="20489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2. </a:t>
            </a:r>
            <a:r>
              <a:rPr lang="ko-KR" altLang="en-US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재무상태표</a:t>
            </a:r>
          </a:p>
        </p:txBody>
      </p:sp>
      <p:sp>
        <p:nvSpPr>
          <p:cNvPr id="28" name="직사각형 27"/>
          <p:cNvSpPr/>
          <p:nvPr/>
        </p:nvSpPr>
        <p:spPr>
          <a:xfrm>
            <a:off x="2751258" y="155984"/>
            <a:ext cx="142862" cy="78504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9" name="그림 2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48"/>
          <a:stretch>
            <a:fillRect/>
          </a:stretch>
        </p:blipFill>
        <p:spPr>
          <a:xfrm>
            <a:off x="2742855" y="968982"/>
            <a:ext cx="9045750" cy="3655064"/>
          </a:xfrm>
          <a:prstGeom prst="rect">
            <a:avLst/>
          </a:prstGeom>
        </p:spPr>
      </p:pic>
      <p:pic>
        <p:nvPicPr>
          <p:cNvPr id="30" name="그림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684" y="4526392"/>
            <a:ext cx="9045750" cy="3558848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53884" y="3243813"/>
            <a:ext cx="13388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손익계산서</a:t>
            </a:r>
            <a:endParaRPr lang="en-US" altLang="ko-KR" dirty="0">
              <a:ln w="0"/>
              <a:solidFill>
                <a:schemeClr val="bg2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r>
              <a:rPr lang="ko-KR" altLang="en-US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재무상태표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73825" y="4093829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재무분석</a:t>
            </a:r>
          </a:p>
        </p:txBody>
      </p:sp>
      <p:sp>
        <p:nvSpPr>
          <p:cNvPr id="2" name="타원 1"/>
          <p:cNvSpPr/>
          <p:nvPr/>
        </p:nvSpPr>
        <p:spPr>
          <a:xfrm>
            <a:off x="2723676" y="3728452"/>
            <a:ext cx="396303" cy="323384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타원 23"/>
          <p:cNvSpPr/>
          <p:nvPr/>
        </p:nvSpPr>
        <p:spPr>
          <a:xfrm>
            <a:off x="2751258" y="6579870"/>
            <a:ext cx="396303" cy="323384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타원 24"/>
          <p:cNvSpPr/>
          <p:nvPr/>
        </p:nvSpPr>
        <p:spPr>
          <a:xfrm>
            <a:off x="2742855" y="979515"/>
            <a:ext cx="396303" cy="323384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2576830" y="155984"/>
            <a:ext cx="9394184" cy="6509992"/>
          </a:xfrm>
          <a:prstGeom prst="rect">
            <a:avLst/>
          </a:prstGeom>
          <a:gradFill>
            <a:gsLst>
              <a:gs pos="73000">
                <a:srgbClr val="95D6E7"/>
              </a:gs>
              <a:gs pos="100000">
                <a:srgbClr val="95D6E7"/>
              </a:gs>
              <a:gs pos="58000">
                <a:srgbClr val="B4E1EE"/>
              </a:gs>
              <a:gs pos="44000">
                <a:schemeClr val="accent1">
                  <a:lumMod val="5000"/>
                  <a:lumOff val="95000"/>
                </a:schemeClr>
              </a:gs>
              <a:gs pos="74000">
                <a:srgbClr val="95D6E7"/>
              </a:gs>
              <a:gs pos="100000">
                <a:srgbClr val="95D6E7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5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5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0"/>
            <a:ext cx="2308194" cy="1882066"/>
          </a:xfrm>
          <a:prstGeom prst="rect">
            <a:avLst/>
          </a:prstGeom>
          <a:solidFill>
            <a:srgbClr val="95D6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/>
          <p:cNvCxnSpPr/>
          <p:nvPr/>
        </p:nvCxnSpPr>
        <p:spPr>
          <a:xfrm>
            <a:off x="2308194" y="0"/>
            <a:ext cx="0" cy="6840245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타원 11"/>
          <p:cNvSpPr/>
          <p:nvPr/>
        </p:nvSpPr>
        <p:spPr>
          <a:xfrm>
            <a:off x="220986" y="272646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191166" y="3394546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190500" y="4093829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190500" y="480322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90500" y="1361747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2400" b="1" dirty="0">
              <a:solidFill>
                <a:srgbClr val="007EA2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65540" y="2648479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기업소개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30899" y="4803225"/>
            <a:ext cx="6463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평가</a:t>
            </a: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08194" cy="183941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93369" y="1954746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2400" b="1" dirty="0">
              <a:solidFill>
                <a:srgbClr val="007EA2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703007" y="1636060"/>
            <a:ext cx="9541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수익성</a:t>
            </a:r>
            <a:endParaRPr lang="en-US" altLang="ko-KR" sz="20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pPr algn="ctr"/>
            <a:r>
              <a:rPr lang="ko-KR" altLang="en-US" sz="20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분석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10885" y="517850"/>
            <a:ext cx="30380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3. </a:t>
            </a:r>
            <a:r>
              <a:rPr lang="ko-KR" altLang="en-US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대한항공 재무분석</a:t>
            </a:r>
          </a:p>
        </p:txBody>
      </p:sp>
      <p:sp>
        <p:nvSpPr>
          <p:cNvPr id="28" name="직사각형 27"/>
          <p:cNvSpPr/>
          <p:nvPr/>
        </p:nvSpPr>
        <p:spPr>
          <a:xfrm>
            <a:off x="2751258" y="155984"/>
            <a:ext cx="142862" cy="78504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사각형: 둥근 모서리 28"/>
          <p:cNvSpPr/>
          <p:nvPr/>
        </p:nvSpPr>
        <p:spPr>
          <a:xfrm>
            <a:off x="3790190" y="1383255"/>
            <a:ext cx="7981025" cy="1142982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수익성비율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(profitability ratio)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은 이익창출능력을 측정하는 지표이다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.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ko-KR" altLang="en-US" dirty="0" err="1">
                <a:solidFill>
                  <a:schemeClr val="tx1"/>
                </a:solidFill>
                <a:latin typeface="Adobe Garamond Pro Bold" panose="02020702060506020403" pitchFamily="18" charset="0"/>
              </a:rPr>
              <a:t>총자산순이익률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(ROA), </a:t>
            </a:r>
            <a:r>
              <a:rPr lang="ko-KR" altLang="en-US" dirty="0" err="1">
                <a:solidFill>
                  <a:schemeClr val="tx1"/>
                </a:solidFill>
                <a:latin typeface="Adobe Garamond Pro Bold" panose="02020702060506020403" pitchFamily="18" charset="0"/>
              </a:rPr>
              <a:t>자기자본순이익률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(ROE), </a:t>
            </a:r>
            <a:r>
              <a:rPr lang="ko-KR" altLang="en-US" dirty="0" err="1">
                <a:solidFill>
                  <a:schemeClr val="tx1"/>
                </a:solidFill>
                <a:latin typeface="Adobe Garamond Pro Bold" panose="02020702060506020403" pitchFamily="18" charset="0"/>
              </a:rPr>
              <a:t>매출액순이익률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(ROS).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95573" y="3280154"/>
            <a:ext cx="1082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손익계산서</a:t>
            </a:r>
            <a:endParaRPr lang="en-US" altLang="ko-KR" sz="1400" dirty="0">
              <a:ln w="0"/>
              <a:solidFill>
                <a:schemeClr val="bg2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재무상대표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14822" y="401584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재무분석</a:t>
            </a:r>
          </a:p>
        </p:txBody>
      </p:sp>
      <p:pic>
        <p:nvPicPr>
          <p:cNvPr id="24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8447" y="2821002"/>
            <a:ext cx="8870950" cy="1687458"/>
          </a:xfrm>
          <a:prstGeom prst="rect">
            <a:avLst/>
          </a:prstGeom>
        </p:spPr>
      </p:pic>
      <p:sp>
        <p:nvSpPr>
          <p:cNvPr id="25" name="직사각형 24"/>
          <p:cNvSpPr/>
          <p:nvPr/>
        </p:nvSpPr>
        <p:spPr>
          <a:xfrm>
            <a:off x="2751258" y="4874580"/>
            <a:ext cx="540890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 err="1">
                <a:latin typeface="Adobe Garamond Pro Bold" panose="02020702060506020403" pitchFamily="18" charset="0"/>
              </a:rPr>
              <a:t>총자산순이익률</a:t>
            </a:r>
            <a:r>
              <a:rPr lang="en-US" altLang="ko-KR" dirty="0">
                <a:latin typeface="Adobe Garamond Pro Bold" panose="02020702060506020403" pitchFamily="18" charset="0"/>
              </a:rPr>
              <a:t>(ROA) = </a:t>
            </a:r>
            <a:r>
              <a:rPr lang="ko-KR" altLang="en-US" dirty="0">
                <a:latin typeface="Adobe Garamond Pro Bold" panose="02020702060506020403" pitchFamily="18" charset="0"/>
              </a:rPr>
              <a:t>당기순이익 </a:t>
            </a:r>
            <a:r>
              <a:rPr lang="en-US" altLang="ko-KR" dirty="0">
                <a:latin typeface="Adobe Garamond Pro Bold" panose="02020702060506020403" pitchFamily="18" charset="0"/>
              </a:rPr>
              <a:t>/ </a:t>
            </a:r>
            <a:r>
              <a:rPr lang="ko-KR" altLang="en-US" dirty="0">
                <a:latin typeface="Adobe Garamond Pro Bold" panose="02020702060506020403" pitchFamily="18" charset="0"/>
              </a:rPr>
              <a:t>총자산</a:t>
            </a:r>
            <a:endParaRPr lang="en-US" altLang="ko-KR" dirty="0">
              <a:latin typeface="Adobe Garamond Pro Bold" panose="020207020605060204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 err="1">
                <a:latin typeface="Adobe Garamond Pro Bold" panose="02020702060506020403" pitchFamily="18" charset="0"/>
              </a:rPr>
              <a:t>자기자본순이익률</a:t>
            </a:r>
            <a:r>
              <a:rPr lang="en-US" altLang="ko-KR" dirty="0">
                <a:latin typeface="Adobe Garamond Pro Bold" panose="02020702060506020403" pitchFamily="18" charset="0"/>
              </a:rPr>
              <a:t>(ROE) = </a:t>
            </a:r>
            <a:r>
              <a:rPr lang="ko-KR" altLang="en-US" dirty="0">
                <a:latin typeface="Adobe Garamond Pro Bold" panose="02020702060506020403" pitchFamily="18" charset="0"/>
              </a:rPr>
              <a:t>당기순이익 </a:t>
            </a:r>
            <a:r>
              <a:rPr lang="en-US" altLang="ko-KR" dirty="0">
                <a:latin typeface="Adobe Garamond Pro Bold" panose="02020702060506020403" pitchFamily="18" charset="0"/>
              </a:rPr>
              <a:t>/ </a:t>
            </a:r>
            <a:r>
              <a:rPr lang="ko-KR" altLang="en-US" dirty="0">
                <a:latin typeface="Adobe Garamond Pro Bold" panose="02020702060506020403" pitchFamily="18" charset="0"/>
              </a:rPr>
              <a:t>자기자본</a:t>
            </a:r>
            <a:endParaRPr lang="en-US" altLang="ko-KR" dirty="0">
              <a:latin typeface="Adobe Garamond Pro Bold" panose="020207020605060204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 err="1">
                <a:latin typeface="Adobe Garamond Pro Bold" panose="02020702060506020403" pitchFamily="18" charset="0"/>
              </a:rPr>
              <a:t>매출액순이익률</a:t>
            </a:r>
            <a:r>
              <a:rPr lang="en-US" altLang="ko-KR" dirty="0">
                <a:latin typeface="Adobe Garamond Pro Bold" panose="02020702060506020403" pitchFamily="18" charset="0"/>
              </a:rPr>
              <a:t>(ROS) = </a:t>
            </a:r>
            <a:r>
              <a:rPr lang="ko-KR" altLang="en-US" dirty="0">
                <a:latin typeface="Adobe Garamond Pro Bold" panose="02020702060506020403" pitchFamily="18" charset="0"/>
              </a:rPr>
              <a:t>당기순이익</a:t>
            </a:r>
            <a:r>
              <a:rPr lang="en-US" altLang="ko-KR" dirty="0">
                <a:latin typeface="Adobe Garamond Pro Bold" panose="02020702060506020403" pitchFamily="18" charset="0"/>
              </a:rPr>
              <a:t> / </a:t>
            </a:r>
            <a:r>
              <a:rPr lang="ko-KR" altLang="en-US" dirty="0">
                <a:latin typeface="Adobe Garamond Pro Bold" panose="02020702060506020403" pitchFamily="18" charset="0"/>
              </a:rPr>
              <a:t>매출액</a:t>
            </a:r>
            <a:endParaRPr lang="en-US" altLang="ko-KR" dirty="0">
              <a:latin typeface="Adobe Garamond Pro Bold" panose="020207020605060204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>
                <a:latin typeface="Adobe Garamond Pro Bold" panose="02020702060506020403" pitchFamily="18" charset="0"/>
              </a:rPr>
              <a:t>총자산영업이익률</a:t>
            </a:r>
            <a:r>
              <a:rPr lang="en-US" altLang="ko-KR" dirty="0">
                <a:latin typeface="Adobe Garamond Pro Bold" panose="02020702060506020403" pitchFamily="18" charset="0"/>
              </a:rPr>
              <a:t> = </a:t>
            </a:r>
            <a:r>
              <a:rPr lang="ko-KR" altLang="en-US" dirty="0">
                <a:latin typeface="Adobe Garamond Pro Bold" panose="02020702060506020403" pitchFamily="18" charset="0"/>
              </a:rPr>
              <a:t>영업이익 </a:t>
            </a:r>
            <a:r>
              <a:rPr lang="en-US" altLang="ko-KR" dirty="0">
                <a:latin typeface="Adobe Garamond Pro Bold" panose="02020702060506020403" pitchFamily="18" charset="0"/>
              </a:rPr>
              <a:t>/ </a:t>
            </a:r>
            <a:r>
              <a:rPr lang="ko-KR" altLang="en-US" dirty="0">
                <a:latin typeface="Adobe Garamond Pro Bold" panose="02020702060506020403" pitchFamily="18" charset="0"/>
              </a:rPr>
              <a:t>총자산</a:t>
            </a:r>
            <a:endParaRPr lang="ko-KR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2576830" y="155984"/>
            <a:ext cx="9394184" cy="6509992"/>
          </a:xfrm>
          <a:prstGeom prst="rect">
            <a:avLst/>
          </a:prstGeom>
          <a:gradFill>
            <a:gsLst>
              <a:gs pos="73000">
                <a:srgbClr val="95D6E7"/>
              </a:gs>
              <a:gs pos="100000">
                <a:srgbClr val="95D6E7"/>
              </a:gs>
              <a:gs pos="58000">
                <a:srgbClr val="B4E1EE"/>
              </a:gs>
              <a:gs pos="44000">
                <a:schemeClr val="accent1">
                  <a:lumMod val="5000"/>
                  <a:lumOff val="95000"/>
                </a:schemeClr>
              </a:gs>
              <a:gs pos="74000">
                <a:srgbClr val="95D6E7"/>
              </a:gs>
              <a:gs pos="100000">
                <a:srgbClr val="95D6E7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5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5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0"/>
            <a:ext cx="2308194" cy="1882066"/>
          </a:xfrm>
          <a:prstGeom prst="rect">
            <a:avLst/>
          </a:prstGeom>
          <a:solidFill>
            <a:srgbClr val="95D6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/>
          <p:cNvCxnSpPr/>
          <p:nvPr/>
        </p:nvCxnSpPr>
        <p:spPr>
          <a:xfrm>
            <a:off x="2308194" y="0"/>
            <a:ext cx="0" cy="6840245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타원 11"/>
          <p:cNvSpPr/>
          <p:nvPr/>
        </p:nvSpPr>
        <p:spPr>
          <a:xfrm>
            <a:off x="220986" y="272646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191166" y="3394546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190500" y="4093829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190500" y="480322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90500" y="1361747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2400" b="1" dirty="0">
              <a:solidFill>
                <a:srgbClr val="007EA2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65540" y="2648479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기업소개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30899" y="4803225"/>
            <a:ext cx="6463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평가</a:t>
            </a: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08194" cy="183941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93369" y="1954746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2400" b="1" dirty="0">
              <a:solidFill>
                <a:srgbClr val="007EA2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709906" y="1866892"/>
            <a:ext cx="9541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성장성</a:t>
            </a:r>
            <a:endParaRPr lang="en-US" altLang="ko-KR" sz="20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pPr algn="ctr"/>
            <a:r>
              <a:rPr lang="ko-KR" altLang="en-US" sz="20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분석</a:t>
            </a:r>
          </a:p>
        </p:txBody>
      </p:sp>
      <p:sp>
        <p:nvSpPr>
          <p:cNvPr id="28" name="직사각형 27"/>
          <p:cNvSpPr/>
          <p:nvPr/>
        </p:nvSpPr>
        <p:spPr>
          <a:xfrm>
            <a:off x="2751258" y="155984"/>
            <a:ext cx="142862" cy="78504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사각형: 둥근 모서리 28"/>
          <p:cNvSpPr/>
          <p:nvPr/>
        </p:nvSpPr>
        <p:spPr>
          <a:xfrm>
            <a:off x="3797089" y="1614087"/>
            <a:ext cx="7981025" cy="1142982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성장성비율은 기업의 성장성을 측정하는 지표이다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.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성장의 주체를 매출액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, 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총자산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, 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순이익으로 구분하여 종합적으로 평가한다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.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2822689" y="4670552"/>
            <a:ext cx="597631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>
                <a:latin typeface="Adobe Garamond Pro Bold" panose="02020702060506020403" pitchFamily="18" charset="0"/>
              </a:rPr>
              <a:t>매출액증가율 </a:t>
            </a:r>
            <a:r>
              <a:rPr lang="en-US" altLang="ko-KR" dirty="0">
                <a:latin typeface="Adobe Garamond Pro Bold" panose="02020702060506020403" pitchFamily="18" charset="0"/>
              </a:rPr>
              <a:t>= (</a:t>
            </a:r>
            <a:r>
              <a:rPr lang="ko-KR" altLang="en-US" dirty="0">
                <a:latin typeface="Adobe Garamond Pro Bold" panose="02020702060506020403" pitchFamily="18" charset="0"/>
              </a:rPr>
              <a:t>당기매출액</a:t>
            </a:r>
            <a:r>
              <a:rPr lang="en-US" altLang="ko-KR" dirty="0">
                <a:latin typeface="Adobe Garamond Pro Bold" panose="02020702060506020403" pitchFamily="18" charset="0"/>
              </a:rPr>
              <a:t>-</a:t>
            </a:r>
            <a:r>
              <a:rPr lang="ko-KR" altLang="en-US" dirty="0">
                <a:latin typeface="Adobe Garamond Pro Bold" panose="02020702060506020403" pitchFamily="18" charset="0"/>
              </a:rPr>
              <a:t>전기매출액</a:t>
            </a:r>
            <a:r>
              <a:rPr lang="en-US" altLang="ko-KR" dirty="0">
                <a:latin typeface="Adobe Garamond Pro Bold" panose="02020702060506020403" pitchFamily="18" charset="0"/>
              </a:rPr>
              <a:t>) / </a:t>
            </a:r>
            <a:r>
              <a:rPr lang="ko-KR" altLang="en-US" dirty="0">
                <a:latin typeface="Adobe Garamond Pro Bold" panose="02020702060506020403" pitchFamily="18" charset="0"/>
              </a:rPr>
              <a:t>전기매출액</a:t>
            </a:r>
            <a:endParaRPr lang="en-US" altLang="ko-KR" dirty="0">
              <a:latin typeface="Adobe Garamond Pro Bold" panose="020207020605060204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>
                <a:latin typeface="Adobe Garamond Pro Bold" panose="02020702060506020403" pitchFamily="18" charset="0"/>
              </a:rPr>
              <a:t>총자산증가율 </a:t>
            </a:r>
            <a:r>
              <a:rPr lang="en-US" altLang="ko-KR" dirty="0">
                <a:latin typeface="Adobe Garamond Pro Bold" panose="02020702060506020403" pitchFamily="18" charset="0"/>
              </a:rPr>
              <a:t>= (</a:t>
            </a:r>
            <a:r>
              <a:rPr lang="ko-KR" altLang="en-US" dirty="0" err="1">
                <a:latin typeface="Adobe Garamond Pro Bold" panose="02020702060506020403" pitchFamily="18" charset="0"/>
              </a:rPr>
              <a:t>기말총자산</a:t>
            </a:r>
            <a:r>
              <a:rPr lang="en-US" altLang="ko-KR" dirty="0">
                <a:latin typeface="Adobe Garamond Pro Bold" panose="02020702060506020403" pitchFamily="18" charset="0"/>
              </a:rPr>
              <a:t>-</a:t>
            </a:r>
            <a:r>
              <a:rPr lang="ko-KR" altLang="en-US" dirty="0" err="1">
                <a:latin typeface="Adobe Garamond Pro Bold" panose="02020702060506020403" pitchFamily="18" charset="0"/>
              </a:rPr>
              <a:t>기초총자산</a:t>
            </a:r>
            <a:r>
              <a:rPr lang="en-US" altLang="ko-KR" dirty="0">
                <a:latin typeface="Adobe Garamond Pro Bold" panose="02020702060506020403" pitchFamily="18" charset="0"/>
              </a:rPr>
              <a:t>) / </a:t>
            </a:r>
            <a:r>
              <a:rPr lang="ko-KR" altLang="en-US" dirty="0" err="1">
                <a:latin typeface="Adobe Garamond Pro Bold" panose="02020702060506020403" pitchFamily="18" charset="0"/>
              </a:rPr>
              <a:t>기초총자산</a:t>
            </a:r>
            <a:endParaRPr lang="en-US" altLang="ko-KR" dirty="0">
              <a:latin typeface="Adobe Garamond Pro Bold" panose="020207020605060204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>
                <a:latin typeface="Adobe Garamond Pro Bold" panose="02020702060506020403" pitchFamily="18" charset="0"/>
              </a:rPr>
              <a:t>순이익증가율 </a:t>
            </a:r>
            <a:r>
              <a:rPr lang="en-US" altLang="ko-KR" dirty="0">
                <a:latin typeface="Adobe Garamond Pro Bold" panose="02020702060506020403" pitchFamily="18" charset="0"/>
              </a:rPr>
              <a:t>= (</a:t>
            </a:r>
            <a:r>
              <a:rPr lang="ko-KR" altLang="en-US" dirty="0">
                <a:latin typeface="Adobe Garamond Pro Bold" panose="02020702060506020403" pitchFamily="18" charset="0"/>
              </a:rPr>
              <a:t>당기순이익</a:t>
            </a:r>
            <a:r>
              <a:rPr lang="en-US" altLang="ko-KR" dirty="0">
                <a:latin typeface="Adobe Garamond Pro Bold" panose="02020702060506020403" pitchFamily="18" charset="0"/>
              </a:rPr>
              <a:t>-</a:t>
            </a:r>
            <a:r>
              <a:rPr lang="ko-KR" altLang="en-US" dirty="0">
                <a:latin typeface="Adobe Garamond Pro Bold" panose="02020702060506020403" pitchFamily="18" charset="0"/>
              </a:rPr>
              <a:t>전기순이익</a:t>
            </a:r>
            <a:r>
              <a:rPr lang="en-US" altLang="ko-KR" dirty="0">
                <a:latin typeface="Adobe Garamond Pro Bold" panose="02020702060506020403" pitchFamily="18" charset="0"/>
              </a:rPr>
              <a:t>) / </a:t>
            </a:r>
            <a:r>
              <a:rPr lang="ko-KR" altLang="en-US" dirty="0">
                <a:latin typeface="Adobe Garamond Pro Bold" panose="02020702060506020403" pitchFamily="18" charset="0"/>
              </a:rPr>
              <a:t>전기순이익</a:t>
            </a:r>
            <a:endParaRPr lang="ko-KR" alt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ko-KR" alt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586801" y="3262792"/>
            <a:ext cx="1082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손익계산서</a:t>
            </a:r>
            <a:endParaRPr lang="en-US" altLang="ko-KR" sz="1400" dirty="0">
              <a:ln w="0"/>
              <a:solidFill>
                <a:schemeClr val="bg2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재무상대표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95086" y="401383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재무분석</a:t>
            </a:r>
            <a:endParaRPr lang="ko-KR" altLang="en-US" sz="1400" dirty="0">
              <a:ln w="0"/>
              <a:solidFill>
                <a:schemeClr val="bg2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10885" y="517850"/>
            <a:ext cx="30380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3. </a:t>
            </a:r>
            <a:r>
              <a:rPr lang="ko-KR" altLang="en-US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대한항공 재무분석</a:t>
            </a:r>
          </a:p>
        </p:txBody>
      </p:sp>
      <p:pic>
        <p:nvPicPr>
          <p:cNvPr id="25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4120" y="3075289"/>
            <a:ext cx="8754110" cy="139268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2576830" y="155984"/>
            <a:ext cx="9394184" cy="6509992"/>
          </a:xfrm>
          <a:prstGeom prst="rect">
            <a:avLst/>
          </a:prstGeom>
          <a:gradFill>
            <a:gsLst>
              <a:gs pos="73000">
                <a:srgbClr val="95D6E7"/>
              </a:gs>
              <a:gs pos="100000">
                <a:srgbClr val="95D6E7"/>
              </a:gs>
              <a:gs pos="58000">
                <a:srgbClr val="B4E1EE"/>
              </a:gs>
              <a:gs pos="44000">
                <a:schemeClr val="accent1">
                  <a:lumMod val="5000"/>
                  <a:lumOff val="95000"/>
                </a:schemeClr>
              </a:gs>
              <a:gs pos="74000">
                <a:srgbClr val="95D6E7"/>
              </a:gs>
              <a:gs pos="100000">
                <a:srgbClr val="95D6E7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5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5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0"/>
            <a:ext cx="2308194" cy="1882066"/>
          </a:xfrm>
          <a:prstGeom prst="rect">
            <a:avLst/>
          </a:prstGeom>
          <a:solidFill>
            <a:srgbClr val="95D6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/>
          <p:cNvCxnSpPr/>
          <p:nvPr/>
        </p:nvCxnSpPr>
        <p:spPr>
          <a:xfrm>
            <a:off x="2308194" y="0"/>
            <a:ext cx="0" cy="6840245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타원 11"/>
          <p:cNvSpPr/>
          <p:nvPr/>
        </p:nvSpPr>
        <p:spPr>
          <a:xfrm>
            <a:off x="220986" y="272646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191166" y="3394546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190500" y="4093829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190500" y="480322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90500" y="1361747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2400" b="1" dirty="0">
              <a:solidFill>
                <a:srgbClr val="007EA2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65540" y="2648479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기업소개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30899" y="4803225"/>
            <a:ext cx="6463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평가</a:t>
            </a: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08194" cy="183941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93369" y="1954746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2400" b="1" dirty="0">
              <a:solidFill>
                <a:srgbClr val="007EA2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2751258" y="155984"/>
            <a:ext cx="142862" cy="78504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" name="图表 1"/>
          <p:cNvGraphicFramePr/>
          <p:nvPr/>
        </p:nvGraphicFramePr>
        <p:xfrm>
          <a:off x="2576829" y="1199171"/>
          <a:ext cx="4673922" cy="2636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594907" y="3277748"/>
            <a:ext cx="1082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손익계산서</a:t>
            </a:r>
            <a:endParaRPr lang="en-US" altLang="ko-KR" sz="1400" dirty="0">
              <a:ln w="0"/>
              <a:solidFill>
                <a:schemeClr val="bg2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재무상대표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03192" y="402879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재무분석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010885" y="517850"/>
            <a:ext cx="30380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3. </a:t>
            </a:r>
            <a:r>
              <a:rPr lang="ko-KR" altLang="en-US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대한항공 재무분석</a:t>
            </a:r>
          </a:p>
        </p:txBody>
      </p:sp>
      <p:graphicFrame>
        <p:nvGraphicFramePr>
          <p:cNvPr id="37" name="图表 2"/>
          <p:cNvGraphicFramePr/>
          <p:nvPr/>
        </p:nvGraphicFramePr>
        <p:xfrm>
          <a:off x="7297092" y="1199171"/>
          <a:ext cx="4673922" cy="2636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8" name="TextBox 37"/>
          <p:cNvSpPr txBox="1"/>
          <p:nvPr/>
        </p:nvSpPr>
        <p:spPr>
          <a:xfrm>
            <a:off x="2822689" y="4093829"/>
            <a:ext cx="922045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latin typeface="+mj-ea"/>
                <a:ea typeface="+mj-ea"/>
              </a:rPr>
              <a:t>총자산 순이익</a:t>
            </a:r>
            <a:r>
              <a:rPr lang="ko-KR" altLang="en-US" dirty="0">
                <a:latin typeface="+mj-ea"/>
              </a:rPr>
              <a:t> ↑</a:t>
            </a:r>
            <a:r>
              <a:rPr lang="ko-KR" altLang="en-US" dirty="0">
                <a:latin typeface="+mj-ea"/>
                <a:ea typeface="+mj-ea"/>
              </a:rPr>
              <a:t> </a:t>
            </a:r>
            <a:r>
              <a:rPr lang="en-US" altLang="ko-KR" dirty="0">
                <a:latin typeface="+mj-ea"/>
                <a:ea typeface="+mj-ea"/>
              </a:rPr>
              <a:t>: </a:t>
            </a:r>
            <a:r>
              <a:rPr lang="ko-KR" altLang="en-US" dirty="0">
                <a:latin typeface="+mj-ea"/>
                <a:ea typeface="+mj-ea"/>
              </a:rPr>
              <a:t>순이익의 크기 </a:t>
            </a:r>
            <a:r>
              <a:rPr lang="ko-KR" altLang="en-US" dirty="0">
                <a:latin typeface="+mj-ea"/>
              </a:rPr>
              <a:t>↑</a:t>
            </a:r>
            <a:r>
              <a:rPr lang="ko-KR" altLang="en-US" dirty="0">
                <a:latin typeface="+mj-ea"/>
                <a:ea typeface="+mj-ea"/>
              </a:rPr>
              <a:t>  즉</a:t>
            </a:r>
            <a:r>
              <a:rPr lang="en-US" altLang="ko-KR" dirty="0">
                <a:latin typeface="+mj-ea"/>
                <a:ea typeface="+mj-ea"/>
              </a:rPr>
              <a:t>, </a:t>
            </a:r>
            <a:r>
              <a:rPr lang="ko-KR" altLang="en-US" dirty="0">
                <a:latin typeface="+mj-ea"/>
                <a:ea typeface="+mj-ea"/>
              </a:rPr>
              <a:t>영업활동에 대한 효율성 </a:t>
            </a:r>
            <a:r>
              <a:rPr lang="ko-KR" altLang="en-US" dirty="0">
                <a:latin typeface="+mj-ea"/>
              </a:rPr>
              <a:t>↑</a:t>
            </a:r>
            <a:r>
              <a:rPr lang="ko-KR" altLang="en-US" dirty="0">
                <a:latin typeface="+mj-ea"/>
                <a:ea typeface="+mj-ea"/>
              </a:rPr>
              <a:t> </a:t>
            </a:r>
            <a:endParaRPr lang="en-US" altLang="ko-KR" dirty="0">
              <a:latin typeface="+mj-ea"/>
              <a:ea typeface="+mj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latin typeface="+mj-ea"/>
                <a:ea typeface="+mj-ea"/>
              </a:rPr>
              <a:t>자기자본 순이익 </a:t>
            </a:r>
            <a:r>
              <a:rPr lang="ko-KR" altLang="en-US" dirty="0">
                <a:latin typeface="+mj-ea"/>
              </a:rPr>
              <a:t>↑</a:t>
            </a:r>
            <a:r>
              <a:rPr lang="ko-KR" altLang="en-US" dirty="0">
                <a:latin typeface="+mj-ea"/>
                <a:ea typeface="+mj-ea"/>
              </a:rPr>
              <a:t> </a:t>
            </a:r>
            <a:r>
              <a:rPr lang="en-US" altLang="ko-KR" dirty="0">
                <a:latin typeface="+mj-ea"/>
                <a:ea typeface="+mj-ea"/>
              </a:rPr>
              <a:t>: </a:t>
            </a:r>
            <a:r>
              <a:rPr lang="ko-KR" altLang="en-US" dirty="0">
                <a:latin typeface="+mj-ea"/>
                <a:ea typeface="+mj-ea"/>
              </a:rPr>
              <a:t>대체적으로 기업의 자산이 잘 이용되고 있다</a:t>
            </a:r>
            <a:r>
              <a:rPr lang="en-US" altLang="ko-KR" dirty="0">
                <a:latin typeface="+mj-ea"/>
                <a:ea typeface="+mj-ea"/>
              </a:rPr>
              <a:t>..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latin typeface="+mj-ea"/>
                <a:ea typeface="+mj-ea"/>
              </a:rPr>
              <a:t>매출액 순이익 </a:t>
            </a:r>
            <a:r>
              <a:rPr lang="ko-KR" altLang="en-US" dirty="0">
                <a:latin typeface="+mj-ea"/>
              </a:rPr>
              <a:t>↑</a:t>
            </a:r>
            <a:r>
              <a:rPr lang="ko-KR" altLang="en-US" dirty="0">
                <a:latin typeface="+mj-ea"/>
                <a:ea typeface="+mj-ea"/>
              </a:rPr>
              <a:t> </a:t>
            </a:r>
            <a:r>
              <a:rPr lang="en-US" altLang="ko-KR" dirty="0">
                <a:latin typeface="+mj-ea"/>
                <a:ea typeface="+mj-ea"/>
              </a:rPr>
              <a:t>: </a:t>
            </a:r>
            <a:r>
              <a:rPr lang="ko-KR" altLang="en-US" dirty="0">
                <a:latin typeface="+mj-ea"/>
                <a:ea typeface="+mj-ea"/>
              </a:rPr>
              <a:t>원가 통제가 잘 이루어지지 않다가 효율적으로 이용되고 있다</a:t>
            </a:r>
            <a:r>
              <a:rPr lang="en-US" altLang="ko-KR" dirty="0">
                <a:latin typeface="+mj-ea"/>
                <a:ea typeface="+mj-ea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latin typeface="+mj-ea"/>
                <a:ea typeface="+mj-ea"/>
              </a:rPr>
              <a:t>매출액 증가율 ↓ </a:t>
            </a:r>
            <a:r>
              <a:rPr lang="en-US" altLang="ko-KR" dirty="0">
                <a:latin typeface="+mj-ea"/>
                <a:ea typeface="+mj-ea"/>
              </a:rPr>
              <a:t>: 2015</a:t>
            </a:r>
            <a:r>
              <a:rPr lang="ko-KR" altLang="en-US" dirty="0">
                <a:latin typeface="+mj-ea"/>
                <a:ea typeface="+mj-ea"/>
              </a:rPr>
              <a:t>년 </a:t>
            </a:r>
            <a:r>
              <a:rPr lang="en-US" altLang="ko-KR" dirty="0">
                <a:latin typeface="+mj-ea"/>
                <a:ea typeface="+mj-ea"/>
              </a:rPr>
              <a:t>~ 2016</a:t>
            </a:r>
            <a:r>
              <a:rPr lang="ko-KR" altLang="en-US" dirty="0">
                <a:latin typeface="+mj-ea"/>
                <a:ea typeface="+mj-ea"/>
              </a:rPr>
              <a:t>년 사이에 증가율을 보이나</a:t>
            </a:r>
            <a:r>
              <a:rPr lang="en-US" altLang="ko-KR" dirty="0">
                <a:latin typeface="+mj-ea"/>
                <a:ea typeface="+mj-ea"/>
              </a:rPr>
              <a:t>, </a:t>
            </a:r>
            <a:r>
              <a:rPr lang="ko-KR" altLang="en-US" dirty="0">
                <a:latin typeface="+mj-ea"/>
                <a:ea typeface="+mj-ea"/>
              </a:rPr>
              <a:t>대체적으로 감소하여 시장점유율이 낮아지고 </a:t>
            </a:r>
            <a:r>
              <a:rPr lang="ko-KR" altLang="en-US" dirty="0">
                <a:solidFill>
                  <a:srgbClr val="FF0000"/>
                </a:solidFill>
                <a:latin typeface="+mj-ea"/>
                <a:ea typeface="+mj-ea"/>
              </a:rPr>
              <a:t>외형적인 성장이 감소</a:t>
            </a:r>
            <a:r>
              <a:rPr lang="ko-KR" altLang="en-US" dirty="0">
                <a:latin typeface="+mj-ea"/>
                <a:ea typeface="+mj-ea"/>
              </a:rPr>
              <a:t>하는 추세</a:t>
            </a:r>
            <a:endParaRPr lang="en-US" altLang="ko-KR" dirty="0">
              <a:latin typeface="+mj-ea"/>
              <a:ea typeface="+mj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latin typeface="+mj-ea"/>
                <a:ea typeface="+mj-ea"/>
              </a:rPr>
              <a:t> 총자산 증가율↑ </a:t>
            </a:r>
            <a:r>
              <a:rPr lang="en-US" altLang="ko-KR" dirty="0">
                <a:latin typeface="+mj-ea"/>
                <a:ea typeface="+mj-ea"/>
              </a:rPr>
              <a:t>: </a:t>
            </a:r>
            <a:r>
              <a:rPr lang="ko-KR" altLang="en-US" dirty="0">
                <a:latin typeface="+mj-ea"/>
                <a:ea typeface="+mj-ea"/>
              </a:rPr>
              <a:t>매출액 증가율과 비교해서 분석하면 총자산 증가율</a:t>
            </a:r>
            <a:r>
              <a:rPr lang="en-US" altLang="ko-KR" dirty="0">
                <a:latin typeface="+mj-ea"/>
                <a:ea typeface="+mj-ea"/>
              </a:rPr>
              <a:t>&gt;</a:t>
            </a:r>
            <a:r>
              <a:rPr lang="ko-KR" altLang="en-US" dirty="0">
                <a:latin typeface="+mj-ea"/>
                <a:ea typeface="+mj-ea"/>
              </a:rPr>
              <a:t>매출액 증가율임으로 매출액 증가에 비해 </a:t>
            </a:r>
            <a:r>
              <a:rPr lang="ko-KR" altLang="en-US" dirty="0">
                <a:solidFill>
                  <a:srgbClr val="FF0000"/>
                </a:solidFill>
                <a:latin typeface="+mj-ea"/>
                <a:ea typeface="+mj-ea"/>
              </a:rPr>
              <a:t>자산에 대한 투자가 상대적으로 과대하다</a:t>
            </a:r>
            <a:r>
              <a:rPr lang="en-US" altLang="ko-KR" dirty="0">
                <a:solidFill>
                  <a:srgbClr val="FF0000"/>
                </a:solidFill>
                <a:latin typeface="+mj-ea"/>
                <a:ea typeface="+mj-ea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latin typeface="+mj-ea"/>
                <a:ea typeface="+mj-ea"/>
              </a:rPr>
              <a:t>순이익 증가율 ↓ </a:t>
            </a:r>
            <a:r>
              <a:rPr lang="en-US" altLang="ko-KR" dirty="0">
                <a:latin typeface="+mj-ea"/>
                <a:ea typeface="+mj-ea"/>
              </a:rPr>
              <a:t>: </a:t>
            </a:r>
            <a:r>
              <a:rPr lang="ko-KR" altLang="en-US" dirty="0">
                <a:latin typeface="+mj-ea"/>
                <a:ea typeface="+mj-ea"/>
              </a:rPr>
              <a:t>마이너스의 값을 가진다</a:t>
            </a:r>
            <a:r>
              <a:rPr lang="en-US" altLang="ko-KR" dirty="0">
                <a:latin typeface="+mj-ea"/>
                <a:ea typeface="+mj-ea"/>
              </a:rPr>
              <a:t>. </a:t>
            </a:r>
            <a:r>
              <a:rPr lang="ko-KR" altLang="en-US" dirty="0">
                <a:solidFill>
                  <a:srgbClr val="FF0000"/>
                </a:solidFill>
                <a:latin typeface="+mj-ea"/>
                <a:ea typeface="+mj-ea"/>
              </a:rPr>
              <a:t>실질적인 성장이 정체된다</a:t>
            </a:r>
            <a:r>
              <a:rPr lang="en-US" altLang="ko-KR" dirty="0">
                <a:solidFill>
                  <a:srgbClr val="FF0000"/>
                </a:solidFill>
                <a:latin typeface="+mj-ea"/>
                <a:ea typeface="+mj-ea"/>
              </a:rPr>
              <a:t>.</a:t>
            </a:r>
            <a:endParaRPr lang="en-US" altLang="ko-KR" dirty="0"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2576830" y="155984"/>
            <a:ext cx="9394184" cy="6509992"/>
          </a:xfrm>
          <a:prstGeom prst="rect">
            <a:avLst/>
          </a:prstGeom>
          <a:gradFill>
            <a:gsLst>
              <a:gs pos="73000">
                <a:srgbClr val="95D6E7"/>
              </a:gs>
              <a:gs pos="100000">
                <a:srgbClr val="95D6E7"/>
              </a:gs>
              <a:gs pos="58000">
                <a:srgbClr val="B4E1EE"/>
              </a:gs>
              <a:gs pos="44000">
                <a:schemeClr val="accent1">
                  <a:lumMod val="5000"/>
                  <a:lumOff val="95000"/>
                </a:schemeClr>
              </a:gs>
              <a:gs pos="74000">
                <a:srgbClr val="95D6E7"/>
              </a:gs>
              <a:gs pos="100000">
                <a:srgbClr val="95D6E7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5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5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0"/>
            <a:ext cx="2308194" cy="1882066"/>
          </a:xfrm>
          <a:prstGeom prst="rect">
            <a:avLst/>
          </a:prstGeom>
          <a:solidFill>
            <a:srgbClr val="95D6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/>
          <p:cNvCxnSpPr/>
          <p:nvPr/>
        </p:nvCxnSpPr>
        <p:spPr>
          <a:xfrm>
            <a:off x="2308194" y="0"/>
            <a:ext cx="0" cy="6840245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타원 11"/>
          <p:cNvSpPr/>
          <p:nvPr/>
        </p:nvSpPr>
        <p:spPr>
          <a:xfrm>
            <a:off x="220986" y="272646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191166" y="3394546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190500" y="4093829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190500" y="480322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90500" y="1361747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2400" b="1" dirty="0">
              <a:solidFill>
                <a:srgbClr val="007EA2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65540" y="2648479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기업소개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30899" y="4803225"/>
            <a:ext cx="6463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평가</a:t>
            </a: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08194" cy="183941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93369" y="1954746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2400" b="1" dirty="0">
              <a:solidFill>
                <a:srgbClr val="007EA2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709906" y="1866892"/>
            <a:ext cx="9541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활동성</a:t>
            </a:r>
            <a:endParaRPr lang="en-US" altLang="ko-KR" sz="20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pPr algn="ctr"/>
            <a:r>
              <a:rPr lang="ko-KR" altLang="en-US" sz="20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분석</a:t>
            </a:r>
          </a:p>
        </p:txBody>
      </p:sp>
      <p:sp>
        <p:nvSpPr>
          <p:cNvPr id="28" name="직사각형 27"/>
          <p:cNvSpPr/>
          <p:nvPr/>
        </p:nvSpPr>
        <p:spPr>
          <a:xfrm>
            <a:off x="2751258" y="155984"/>
            <a:ext cx="142862" cy="78504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사각형: 둥근 모서리 28"/>
          <p:cNvSpPr/>
          <p:nvPr/>
        </p:nvSpPr>
        <p:spPr>
          <a:xfrm>
            <a:off x="3797089" y="1614087"/>
            <a:ext cx="7981025" cy="1142982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활동성분석은 기업이 자산을 활용하여 얼마나 효율적으로 매출을 실현하는지를 측정하는 것이다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. 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매출실현 자산으로는 매출채권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, 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재고자산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, 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유동자산이 있다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.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2843554" y="4957112"/>
            <a:ext cx="4366901" cy="20313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>
                <a:latin typeface="Adobe Garamond Pro Bold" panose="02020702060506020403" pitchFamily="18" charset="0"/>
              </a:rPr>
              <a:t>매출채권회전율 </a:t>
            </a:r>
            <a:r>
              <a:rPr lang="en-US" altLang="ko-KR" dirty="0">
                <a:latin typeface="Adobe Garamond Pro Bold" panose="02020702060506020403" pitchFamily="18" charset="0"/>
              </a:rPr>
              <a:t>= </a:t>
            </a:r>
            <a:r>
              <a:rPr lang="ko-KR" altLang="en-US" dirty="0">
                <a:latin typeface="Adobe Garamond Pro Bold" panose="02020702060506020403" pitchFamily="18" charset="0"/>
              </a:rPr>
              <a:t>매출액 </a:t>
            </a:r>
            <a:r>
              <a:rPr lang="en-US" altLang="ko-KR" dirty="0">
                <a:latin typeface="Adobe Garamond Pro Bold" panose="02020702060506020403" pitchFamily="18" charset="0"/>
              </a:rPr>
              <a:t>/ </a:t>
            </a:r>
            <a:r>
              <a:rPr lang="ko-KR" altLang="en-US" dirty="0">
                <a:latin typeface="Adobe Garamond Pro Bold" panose="02020702060506020403" pitchFamily="18" charset="0"/>
              </a:rPr>
              <a:t>매출채권</a:t>
            </a:r>
            <a:endParaRPr lang="en-US" altLang="ko-KR" dirty="0">
              <a:latin typeface="Adobe Garamond Pro Bold" panose="020207020605060204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/>
              <a:t>재고자산 회전율 </a:t>
            </a:r>
            <a:r>
              <a:rPr lang="en-US" altLang="ko-KR" dirty="0"/>
              <a:t>= </a:t>
            </a:r>
            <a:r>
              <a:rPr lang="ko-KR" altLang="en-US" dirty="0"/>
              <a:t>매출액 </a:t>
            </a:r>
            <a:r>
              <a:rPr lang="en-US" altLang="ko-KR" dirty="0"/>
              <a:t>/ </a:t>
            </a:r>
            <a:r>
              <a:rPr lang="ko-KR" altLang="en-US" dirty="0"/>
              <a:t>재고자산</a:t>
            </a:r>
            <a:endParaRPr lang="en-US" altLang="ko-KR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>
                <a:latin typeface="Adobe Garamond Pro Bold" panose="02020702060506020403" pitchFamily="18" charset="0"/>
              </a:rPr>
              <a:t>유형자산 회전율 </a:t>
            </a:r>
            <a:r>
              <a:rPr lang="en-US" altLang="ko-KR" dirty="0">
                <a:latin typeface="Adobe Garamond Pro Bold" panose="02020702060506020403" pitchFamily="18" charset="0"/>
              </a:rPr>
              <a:t>= </a:t>
            </a:r>
            <a:r>
              <a:rPr lang="ko-KR" altLang="en-US" dirty="0">
                <a:latin typeface="Adobe Garamond Pro Bold" panose="02020702060506020403" pitchFamily="18" charset="0"/>
              </a:rPr>
              <a:t>매출액 </a:t>
            </a:r>
            <a:r>
              <a:rPr lang="en-US" altLang="ko-KR" dirty="0">
                <a:latin typeface="Adobe Garamond Pro Bold" panose="02020702060506020403" pitchFamily="18" charset="0"/>
              </a:rPr>
              <a:t>/ </a:t>
            </a:r>
            <a:r>
              <a:rPr lang="ko-KR" altLang="en-US" dirty="0">
                <a:latin typeface="Adobe Garamond Pro Bold" panose="02020702060506020403" pitchFamily="18" charset="0"/>
              </a:rPr>
              <a:t>유형자산</a:t>
            </a:r>
            <a:endParaRPr lang="en-US" altLang="ko-KR" dirty="0">
              <a:latin typeface="Adobe Garamond Pro Bold" panose="020207020605060204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>
                <a:latin typeface="Adobe Garamond Pro Bold" panose="02020702060506020403" pitchFamily="18" charset="0"/>
              </a:rPr>
              <a:t>총자산회전율 </a:t>
            </a:r>
            <a:r>
              <a:rPr lang="en-US" altLang="ko-KR" dirty="0">
                <a:latin typeface="Adobe Garamond Pro Bold" panose="02020702060506020403" pitchFamily="18" charset="0"/>
              </a:rPr>
              <a:t>= </a:t>
            </a:r>
            <a:r>
              <a:rPr lang="ko-KR" altLang="en-US" dirty="0">
                <a:latin typeface="Adobe Garamond Pro Bold" panose="02020702060506020403" pitchFamily="18" charset="0"/>
              </a:rPr>
              <a:t>매출액 </a:t>
            </a:r>
            <a:r>
              <a:rPr lang="en-US" altLang="ko-KR" dirty="0">
                <a:latin typeface="Adobe Garamond Pro Bold" panose="02020702060506020403" pitchFamily="18" charset="0"/>
              </a:rPr>
              <a:t>/ </a:t>
            </a:r>
            <a:r>
              <a:rPr lang="ko-KR" altLang="en-US" dirty="0">
                <a:latin typeface="Adobe Garamond Pro Bold" panose="02020702060506020403" pitchFamily="18" charset="0"/>
              </a:rPr>
              <a:t>총자산</a:t>
            </a:r>
            <a:endParaRPr lang="ko-KR" alt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ko-KR" alt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ko-KR" alt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ko-KR" alt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601838" y="3288460"/>
            <a:ext cx="1082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손익계산서</a:t>
            </a:r>
            <a:endParaRPr lang="en-US" altLang="ko-KR" sz="1400" dirty="0">
              <a:ln w="0"/>
              <a:solidFill>
                <a:schemeClr val="bg2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재무상대표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10123" y="403950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재무분석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010885" y="517850"/>
            <a:ext cx="30380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3. </a:t>
            </a:r>
            <a:r>
              <a:rPr lang="ko-KR" altLang="en-US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대한항공 재무분석</a:t>
            </a:r>
          </a:p>
        </p:txBody>
      </p:sp>
      <p:pic>
        <p:nvPicPr>
          <p:cNvPr id="25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7184" y="2978448"/>
            <a:ext cx="8753475" cy="175728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2576830" y="155984"/>
            <a:ext cx="9394184" cy="6509992"/>
          </a:xfrm>
          <a:prstGeom prst="rect">
            <a:avLst/>
          </a:prstGeom>
          <a:gradFill>
            <a:gsLst>
              <a:gs pos="73000">
                <a:srgbClr val="95D6E7"/>
              </a:gs>
              <a:gs pos="100000">
                <a:srgbClr val="95D6E7"/>
              </a:gs>
              <a:gs pos="58000">
                <a:srgbClr val="B4E1EE"/>
              </a:gs>
              <a:gs pos="44000">
                <a:schemeClr val="accent1">
                  <a:lumMod val="5000"/>
                  <a:lumOff val="95000"/>
                </a:schemeClr>
              </a:gs>
              <a:gs pos="74000">
                <a:srgbClr val="95D6E7"/>
              </a:gs>
              <a:gs pos="100000">
                <a:srgbClr val="95D6E7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5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5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0"/>
            <a:ext cx="2308194" cy="1882066"/>
          </a:xfrm>
          <a:prstGeom prst="rect">
            <a:avLst/>
          </a:prstGeom>
          <a:solidFill>
            <a:srgbClr val="95D6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/>
          <p:cNvCxnSpPr/>
          <p:nvPr/>
        </p:nvCxnSpPr>
        <p:spPr>
          <a:xfrm>
            <a:off x="2308194" y="0"/>
            <a:ext cx="0" cy="6840245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타원 11"/>
          <p:cNvSpPr/>
          <p:nvPr/>
        </p:nvSpPr>
        <p:spPr>
          <a:xfrm>
            <a:off x="220986" y="272646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191166" y="3394546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190500" y="4093829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190500" y="480322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90500" y="1361747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2400" b="1" dirty="0">
              <a:solidFill>
                <a:srgbClr val="007EA2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65540" y="2648479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기업소개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30899" y="4803225"/>
            <a:ext cx="6463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평가</a:t>
            </a: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08194" cy="183941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93369" y="1954746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2400" b="1" dirty="0">
              <a:solidFill>
                <a:srgbClr val="007EA2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2751258" y="155984"/>
            <a:ext cx="142862" cy="78504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/>
          <p:cNvSpPr txBox="1"/>
          <p:nvPr/>
        </p:nvSpPr>
        <p:spPr>
          <a:xfrm>
            <a:off x="2820323" y="1197215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활동성분석</a:t>
            </a:r>
          </a:p>
        </p:txBody>
      </p:sp>
      <p:graphicFrame>
        <p:nvGraphicFramePr>
          <p:cNvPr id="8" name="图表 7"/>
          <p:cNvGraphicFramePr/>
          <p:nvPr/>
        </p:nvGraphicFramePr>
        <p:xfrm>
          <a:off x="2897184" y="1755399"/>
          <a:ext cx="8753475" cy="22913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619593" y="3295675"/>
            <a:ext cx="1082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손익계산서</a:t>
            </a:r>
            <a:endParaRPr lang="en-US" altLang="ko-KR" sz="1400" dirty="0">
              <a:ln w="0"/>
              <a:solidFill>
                <a:schemeClr val="bg2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재무상대표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27878" y="404671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재무분석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010885" y="517850"/>
            <a:ext cx="30380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3. </a:t>
            </a:r>
            <a:r>
              <a:rPr lang="ko-KR" altLang="en-US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대한항공 재무분석</a:t>
            </a:r>
          </a:p>
        </p:txBody>
      </p:sp>
      <p:sp>
        <p:nvSpPr>
          <p:cNvPr id="25" name="사각형: 둥근 모서리 24"/>
          <p:cNvSpPr/>
          <p:nvPr/>
        </p:nvSpPr>
        <p:spPr>
          <a:xfrm>
            <a:off x="3048038" y="4307189"/>
            <a:ext cx="8736211" cy="1925087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매출채권회전율</a:t>
            </a:r>
            <a:r>
              <a:rPr lang="ko-KR" altLang="en-US" dirty="0">
                <a:solidFill>
                  <a:schemeClr val="tx1"/>
                </a:solidFill>
                <a:latin typeface="+mj-ea"/>
              </a:rPr>
              <a:t>이 증가하고 있다</a:t>
            </a:r>
            <a:r>
              <a:rPr lang="en-US" altLang="ko-KR" dirty="0">
                <a:solidFill>
                  <a:schemeClr val="tx1"/>
                </a:solidFill>
                <a:latin typeface="+mj-ea"/>
              </a:rPr>
              <a:t>. </a:t>
            </a:r>
            <a:r>
              <a:rPr lang="ko-KR" altLang="en-US" dirty="0">
                <a:solidFill>
                  <a:schemeClr val="tx1"/>
                </a:solidFill>
                <a:latin typeface="+mj-ea"/>
              </a:rPr>
              <a:t>즉</a:t>
            </a:r>
            <a:r>
              <a:rPr lang="en-US" altLang="ko-KR" dirty="0">
                <a:solidFill>
                  <a:schemeClr val="tx1"/>
                </a:solidFill>
                <a:latin typeface="+mj-ea"/>
              </a:rPr>
              <a:t>, </a:t>
            </a:r>
            <a:r>
              <a:rPr lang="ko-KR" altLang="en-US" dirty="0">
                <a:solidFill>
                  <a:schemeClr val="tx1"/>
                </a:solidFill>
                <a:latin typeface="+mj-ea"/>
              </a:rPr>
              <a:t>적은 매출채권으로 많은 매출을 실현시키어 자산이 효율적으로 이용되고 있다</a:t>
            </a:r>
            <a:r>
              <a:rPr lang="en-US" altLang="ko-KR" dirty="0">
                <a:solidFill>
                  <a:schemeClr val="tx1"/>
                </a:solidFill>
                <a:latin typeface="+mj-ea"/>
              </a:rPr>
              <a:t>. 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/>
                </a:solidFill>
                <a:latin typeface="+mj-ea"/>
              </a:rPr>
              <a:t>재고자산회전율이 떨어지고 있다</a:t>
            </a:r>
            <a:r>
              <a:rPr lang="en-US" altLang="ko-KR" dirty="0">
                <a:solidFill>
                  <a:schemeClr val="tx1"/>
                </a:solidFill>
                <a:latin typeface="+mj-ea"/>
              </a:rPr>
              <a:t>. </a:t>
            </a:r>
            <a:r>
              <a:rPr lang="ko-KR" altLang="en-US" dirty="0">
                <a:solidFill>
                  <a:schemeClr val="tx1"/>
                </a:solidFill>
                <a:latin typeface="+mj-ea"/>
              </a:rPr>
              <a:t>즉</a:t>
            </a:r>
            <a:r>
              <a:rPr lang="en-US" altLang="ko-KR" dirty="0">
                <a:solidFill>
                  <a:schemeClr val="tx1"/>
                </a:solidFill>
                <a:latin typeface="+mj-ea"/>
              </a:rPr>
              <a:t>, </a:t>
            </a:r>
            <a:r>
              <a:rPr lang="ko-KR" altLang="en-US" dirty="0">
                <a:solidFill>
                  <a:schemeClr val="tx1"/>
                </a:solidFill>
                <a:latin typeface="+mj-ea"/>
              </a:rPr>
              <a:t>재고자산이 판매활동에 효율적으로 이용되고 없다</a:t>
            </a:r>
            <a:r>
              <a:rPr lang="en-US" altLang="ko-KR" dirty="0">
                <a:solidFill>
                  <a:schemeClr val="tx1"/>
                </a:solidFill>
                <a:latin typeface="+mj-ea"/>
              </a:rPr>
              <a:t>. 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유형자산과 총자산회전율 계속 유지하여 큰 변화 없다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2576830" y="155984"/>
            <a:ext cx="9394184" cy="6509992"/>
          </a:xfrm>
          <a:prstGeom prst="rect">
            <a:avLst/>
          </a:prstGeom>
          <a:gradFill>
            <a:gsLst>
              <a:gs pos="73000">
                <a:srgbClr val="95D6E7"/>
              </a:gs>
              <a:gs pos="100000">
                <a:srgbClr val="95D6E7"/>
              </a:gs>
              <a:gs pos="58000">
                <a:srgbClr val="B4E1EE"/>
              </a:gs>
              <a:gs pos="44000">
                <a:schemeClr val="accent1">
                  <a:lumMod val="5000"/>
                  <a:lumOff val="95000"/>
                </a:schemeClr>
              </a:gs>
              <a:gs pos="74000">
                <a:srgbClr val="95D6E7"/>
              </a:gs>
              <a:gs pos="100000">
                <a:srgbClr val="95D6E7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5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5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0"/>
            <a:ext cx="2308194" cy="1882066"/>
          </a:xfrm>
          <a:prstGeom prst="rect">
            <a:avLst/>
          </a:prstGeom>
          <a:solidFill>
            <a:srgbClr val="95D6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/>
          <p:cNvCxnSpPr/>
          <p:nvPr/>
        </p:nvCxnSpPr>
        <p:spPr>
          <a:xfrm>
            <a:off x="2308194" y="0"/>
            <a:ext cx="0" cy="6840245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타원 11"/>
          <p:cNvSpPr/>
          <p:nvPr/>
        </p:nvSpPr>
        <p:spPr>
          <a:xfrm>
            <a:off x="220986" y="272646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191166" y="3394546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190500" y="4093829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190500" y="480322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90500" y="1361747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2400" b="1" dirty="0">
              <a:solidFill>
                <a:srgbClr val="007EA2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65540" y="2648479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기업소개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30899" y="4803225"/>
            <a:ext cx="6463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평가</a:t>
            </a: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08194" cy="183941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93369" y="1954746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2400" b="1" dirty="0">
              <a:solidFill>
                <a:srgbClr val="007EA2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709906" y="1866892"/>
            <a:ext cx="9541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유동성</a:t>
            </a:r>
            <a:endParaRPr lang="en-US" altLang="ko-KR" sz="20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pPr algn="ctr"/>
            <a:r>
              <a:rPr lang="ko-KR" altLang="en-US" sz="20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분석</a:t>
            </a:r>
          </a:p>
        </p:txBody>
      </p:sp>
      <p:sp>
        <p:nvSpPr>
          <p:cNvPr id="28" name="직사각형 27"/>
          <p:cNvSpPr/>
          <p:nvPr/>
        </p:nvSpPr>
        <p:spPr>
          <a:xfrm>
            <a:off x="2751258" y="155984"/>
            <a:ext cx="142862" cy="78504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사각형: 둥근 모서리 28"/>
          <p:cNvSpPr/>
          <p:nvPr/>
        </p:nvSpPr>
        <p:spPr>
          <a:xfrm>
            <a:off x="3797089" y="1614087"/>
            <a:ext cx="7981025" cy="1142982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유동성분석은 기업의 단기채무지급능력을 측정하는 것이다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.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만기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 1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년 미만인 유동부채를 효율적으로 상환하려면 현금화가 가능한 유동자산을 충분히 보유해야 하며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, 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유동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, 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당좌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, </a:t>
            </a:r>
            <a:r>
              <a:rPr lang="ko-KR" altLang="en-US" dirty="0" err="1">
                <a:solidFill>
                  <a:schemeClr val="tx1"/>
                </a:solidFill>
                <a:latin typeface="Adobe Garamond Pro Bold" panose="02020702060506020403" pitchFamily="18" charset="0"/>
              </a:rPr>
              <a:t>순운전자본구성비율이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 있다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.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2751258" y="4674599"/>
            <a:ext cx="8409674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>
                <a:latin typeface="Adobe Garamond Pro Bold" panose="02020702060506020403" pitchFamily="18" charset="0"/>
              </a:rPr>
              <a:t>유동비율 </a:t>
            </a:r>
            <a:r>
              <a:rPr lang="en-US" altLang="ko-KR" dirty="0">
                <a:latin typeface="Adobe Garamond Pro Bold" panose="02020702060506020403" pitchFamily="18" charset="0"/>
              </a:rPr>
              <a:t>= </a:t>
            </a:r>
            <a:r>
              <a:rPr lang="ko-KR" altLang="en-US" dirty="0">
                <a:latin typeface="Adobe Garamond Pro Bold" panose="02020702060506020403" pitchFamily="18" charset="0"/>
              </a:rPr>
              <a:t>유동자산 </a:t>
            </a:r>
            <a:r>
              <a:rPr lang="en-US" altLang="ko-KR" dirty="0">
                <a:latin typeface="Adobe Garamond Pro Bold" panose="02020702060506020403" pitchFamily="18" charset="0"/>
              </a:rPr>
              <a:t>/ </a:t>
            </a:r>
            <a:r>
              <a:rPr lang="ko-KR" altLang="en-US" dirty="0">
                <a:latin typeface="Adobe Garamond Pro Bold" panose="02020702060506020403" pitchFamily="18" charset="0"/>
              </a:rPr>
              <a:t>유동부채</a:t>
            </a:r>
            <a:endParaRPr lang="en-US" altLang="ko-KR" dirty="0">
              <a:latin typeface="Adobe Garamond Pro Bold" panose="020207020605060204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>
                <a:latin typeface="Adobe Garamond Pro Bold" panose="02020702060506020403" pitchFamily="18" charset="0"/>
              </a:rPr>
              <a:t>당좌비율 </a:t>
            </a:r>
            <a:r>
              <a:rPr lang="en-US" altLang="ko-KR" dirty="0">
                <a:latin typeface="Adobe Garamond Pro Bold" panose="02020702060506020403" pitchFamily="18" charset="0"/>
              </a:rPr>
              <a:t>= </a:t>
            </a:r>
            <a:r>
              <a:rPr lang="ko-KR" altLang="en-US" dirty="0">
                <a:latin typeface="Adobe Garamond Pro Bold" panose="02020702060506020403" pitchFamily="18" charset="0"/>
              </a:rPr>
              <a:t>당좌자산 </a:t>
            </a:r>
            <a:r>
              <a:rPr lang="en-US" altLang="ko-KR" dirty="0">
                <a:latin typeface="Adobe Garamond Pro Bold" panose="02020702060506020403" pitchFamily="18" charset="0"/>
              </a:rPr>
              <a:t>/ </a:t>
            </a:r>
            <a:r>
              <a:rPr lang="ko-KR" altLang="en-US" dirty="0">
                <a:latin typeface="Adobe Garamond Pro Bold" panose="02020702060506020403" pitchFamily="18" charset="0"/>
              </a:rPr>
              <a:t>유동부채   </a:t>
            </a:r>
            <a:r>
              <a:rPr lang="en-US" altLang="ko-KR" dirty="0">
                <a:latin typeface="Adobe Garamond Pro Bold" panose="02020702060506020403" pitchFamily="18" charset="0"/>
              </a:rPr>
              <a:t>*</a:t>
            </a:r>
            <a:r>
              <a:rPr lang="ko-KR" altLang="en-US" dirty="0">
                <a:latin typeface="Adobe Garamond Pro Bold" panose="02020702060506020403" pitchFamily="18" charset="0"/>
              </a:rPr>
              <a:t>당좌자산</a:t>
            </a:r>
            <a:r>
              <a:rPr lang="en-US" altLang="ko-KR" dirty="0">
                <a:latin typeface="Adobe Garamond Pro Bold" panose="02020702060506020403" pitchFamily="18" charset="0"/>
              </a:rPr>
              <a:t>= </a:t>
            </a:r>
            <a:r>
              <a:rPr lang="ko-KR" altLang="en-US" dirty="0">
                <a:latin typeface="Adobe Garamond Pro Bold" panose="02020702060506020403" pitchFamily="18" charset="0"/>
              </a:rPr>
              <a:t>유동자산</a:t>
            </a:r>
            <a:r>
              <a:rPr lang="en-US" altLang="ko-KR" dirty="0">
                <a:latin typeface="Adobe Garamond Pro Bold" panose="02020702060506020403" pitchFamily="18" charset="0"/>
              </a:rPr>
              <a:t>-</a:t>
            </a:r>
            <a:r>
              <a:rPr lang="ko-KR" altLang="en-US" dirty="0">
                <a:latin typeface="Adobe Garamond Pro Bold" panose="02020702060506020403" pitchFamily="18" charset="0"/>
              </a:rPr>
              <a:t>재고자산</a:t>
            </a:r>
            <a:r>
              <a:rPr lang="en-US" altLang="ko-KR" dirty="0">
                <a:latin typeface="Adobe Garamond Pro Bold" panose="02020702060506020403" pitchFamily="18" charset="0"/>
              </a:rPr>
              <a:t>-</a:t>
            </a:r>
            <a:r>
              <a:rPr lang="ko-KR" altLang="en-US" dirty="0" err="1">
                <a:latin typeface="Adobe Garamond Pro Bold" panose="02020702060506020403" pitchFamily="18" charset="0"/>
              </a:rPr>
              <a:t>기타유동자산</a:t>
            </a:r>
            <a:endParaRPr lang="en-US" altLang="ko-KR" dirty="0">
              <a:latin typeface="Adobe Garamond Pro Bold" panose="020207020605060204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 err="1">
                <a:latin typeface="Adobe Garamond Pro Bold" panose="02020702060506020403" pitchFamily="18" charset="0"/>
              </a:rPr>
              <a:t>순운전자본구성비율</a:t>
            </a:r>
            <a:r>
              <a:rPr lang="ko-KR" altLang="en-US" dirty="0">
                <a:latin typeface="Adobe Garamond Pro Bold" panose="02020702060506020403" pitchFamily="18" charset="0"/>
              </a:rPr>
              <a:t> </a:t>
            </a:r>
            <a:r>
              <a:rPr lang="en-US" altLang="ko-KR" dirty="0">
                <a:latin typeface="Adobe Garamond Pro Bold" panose="02020702060506020403" pitchFamily="18" charset="0"/>
              </a:rPr>
              <a:t>= </a:t>
            </a:r>
            <a:r>
              <a:rPr lang="ko-KR" altLang="en-US" dirty="0">
                <a:latin typeface="Adobe Garamond Pro Bold" panose="02020702060506020403" pitchFamily="18" charset="0"/>
              </a:rPr>
              <a:t>순운전자본 </a:t>
            </a:r>
            <a:r>
              <a:rPr lang="en-US" altLang="ko-KR" dirty="0">
                <a:latin typeface="Adobe Garamond Pro Bold" panose="02020702060506020403" pitchFamily="18" charset="0"/>
              </a:rPr>
              <a:t>/ </a:t>
            </a:r>
            <a:r>
              <a:rPr lang="ko-KR" altLang="en-US" dirty="0">
                <a:latin typeface="Adobe Garamond Pro Bold" panose="02020702060506020403" pitchFamily="18" charset="0"/>
              </a:rPr>
              <a:t>총자본 </a:t>
            </a:r>
            <a:r>
              <a:rPr lang="en-US" altLang="ko-KR" dirty="0">
                <a:latin typeface="Adobe Garamond Pro Bold" panose="02020702060506020403" pitchFamily="18" charset="0"/>
              </a:rPr>
              <a:t>= (</a:t>
            </a:r>
            <a:r>
              <a:rPr lang="ko-KR" altLang="en-US" dirty="0">
                <a:latin typeface="Adobe Garamond Pro Bold" panose="02020702060506020403" pitchFamily="18" charset="0"/>
              </a:rPr>
              <a:t>유동자산</a:t>
            </a:r>
            <a:r>
              <a:rPr lang="en-US" altLang="ko-KR" dirty="0">
                <a:latin typeface="Adobe Garamond Pro Bold" panose="02020702060506020403" pitchFamily="18" charset="0"/>
              </a:rPr>
              <a:t>-</a:t>
            </a:r>
            <a:r>
              <a:rPr lang="ko-KR" altLang="en-US" dirty="0">
                <a:latin typeface="Adobe Garamond Pro Bold" panose="02020702060506020403" pitchFamily="18" charset="0"/>
              </a:rPr>
              <a:t>유동부채</a:t>
            </a:r>
            <a:r>
              <a:rPr lang="en-US" altLang="ko-KR" dirty="0">
                <a:latin typeface="Adobe Garamond Pro Bold" panose="02020702060506020403" pitchFamily="18" charset="0"/>
              </a:rPr>
              <a:t>) / </a:t>
            </a:r>
            <a:r>
              <a:rPr lang="ko-KR" altLang="en-US" dirty="0">
                <a:latin typeface="Adobe Garamond Pro Bold" panose="02020702060506020403" pitchFamily="18" charset="0"/>
              </a:rPr>
              <a:t>총자본</a:t>
            </a:r>
            <a:endParaRPr lang="ko-KR" alt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ko-KR" alt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ko-KR" alt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595957" y="3319553"/>
            <a:ext cx="1082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손익계산서</a:t>
            </a:r>
            <a:endParaRPr lang="en-US" altLang="ko-KR" sz="1400" dirty="0">
              <a:ln w="0"/>
              <a:solidFill>
                <a:schemeClr val="bg2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재무상대표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04242" y="407059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재무분석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010885" y="517850"/>
            <a:ext cx="30380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3. </a:t>
            </a:r>
            <a:r>
              <a:rPr lang="ko-KR" altLang="en-US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대한항공 재무분석</a:t>
            </a:r>
          </a:p>
        </p:txBody>
      </p:sp>
      <p:pic>
        <p:nvPicPr>
          <p:cNvPr id="25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2688" y="2991741"/>
            <a:ext cx="8955425" cy="144818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2574290" y="164874"/>
            <a:ext cx="9394184" cy="6509992"/>
          </a:xfrm>
          <a:prstGeom prst="rect">
            <a:avLst/>
          </a:prstGeom>
          <a:gradFill>
            <a:gsLst>
              <a:gs pos="73000">
                <a:srgbClr val="95D6E7"/>
              </a:gs>
              <a:gs pos="100000">
                <a:srgbClr val="95D6E7"/>
              </a:gs>
              <a:gs pos="58000">
                <a:srgbClr val="B4E1EE"/>
              </a:gs>
              <a:gs pos="44000">
                <a:schemeClr val="accent1">
                  <a:lumMod val="5000"/>
                  <a:lumOff val="95000"/>
                </a:schemeClr>
              </a:gs>
              <a:gs pos="74000">
                <a:srgbClr val="95D6E7"/>
              </a:gs>
              <a:gs pos="100000">
                <a:srgbClr val="95D6E7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5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5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0"/>
            <a:ext cx="2308194" cy="1882066"/>
          </a:xfrm>
          <a:prstGeom prst="rect">
            <a:avLst/>
          </a:prstGeom>
          <a:solidFill>
            <a:srgbClr val="95D6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/>
          <p:cNvCxnSpPr/>
          <p:nvPr/>
        </p:nvCxnSpPr>
        <p:spPr>
          <a:xfrm>
            <a:off x="2308194" y="0"/>
            <a:ext cx="0" cy="6840245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타원 11"/>
          <p:cNvSpPr/>
          <p:nvPr/>
        </p:nvSpPr>
        <p:spPr>
          <a:xfrm>
            <a:off x="220986" y="272646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191166" y="3394546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190500" y="4093829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190500" y="480322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90500" y="1361747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2400" b="1" dirty="0">
              <a:solidFill>
                <a:srgbClr val="007EA2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65540" y="2648479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기업소개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30899" y="4803225"/>
            <a:ext cx="6463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평가</a:t>
            </a: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08194" cy="183941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93369" y="1954746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2400" b="1" dirty="0">
              <a:solidFill>
                <a:srgbClr val="007EA2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2751258" y="155984"/>
            <a:ext cx="142862" cy="78504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2820322" y="1197215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유동성분석</a:t>
            </a:r>
          </a:p>
        </p:txBody>
      </p:sp>
      <p:graphicFrame>
        <p:nvGraphicFramePr>
          <p:cNvPr id="5" name="图表 4"/>
          <p:cNvGraphicFramePr/>
          <p:nvPr/>
        </p:nvGraphicFramePr>
        <p:xfrm>
          <a:off x="2960242" y="1678765"/>
          <a:ext cx="8671560" cy="27692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573798" y="3327672"/>
            <a:ext cx="1082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손익계산서</a:t>
            </a:r>
            <a:endParaRPr lang="en-US" altLang="ko-KR" sz="1400" dirty="0">
              <a:ln w="0"/>
              <a:solidFill>
                <a:schemeClr val="bg2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재무상대표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82083" y="407871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재무분석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010885" y="517850"/>
            <a:ext cx="30380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3. </a:t>
            </a:r>
            <a:r>
              <a:rPr lang="ko-KR" altLang="en-US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대한항공 재무분석</a:t>
            </a:r>
          </a:p>
        </p:txBody>
      </p:sp>
      <p:sp>
        <p:nvSpPr>
          <p:cNvPr id="25" name="사각형: 둥근 모서리 24"/>
          <p:cNvSpPr/>
          <p:nvPr/>
        </p:nvSpPr>
        <p:spPr>
          <a:xfrm>
            <a:off x="2960242" y="4803225"/>
            <a:ext cx="8671560" cy="1142982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순운전자본이 음의 값을 가져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, 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유동부채를 상환하기 어렵다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. 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유동비율이 높을 수록 채권자들에게 더 안전한 것으로 평가되며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, 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대한항공의 경우 미미한 변화를 보이고 있다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2576830" y="155984"/>
            <a:ext cx="9394184" cy="6509992"/>
          </a:xfrm>
          <a:prstGeom prst="rect">
            <a:avLst/>
          </a:prstGeom>
          <a:gradFill>
            <a:gsLst>
              <a:gs pos="73000">
                <a:srgbClr val="95D6E7"/>
              </a:gs>
              <a:gs pos="100000">
                <a:srgbClr val="95D6E7"/>
              </a:gs>
              <a:gs pos="58000">
                <a:srgbClr val="B4E1EE"/>
              </a:gs>
              <a:gs pos="44000">
                <a:schemeClr val="accent1">
                  <a:lumMod val="5000"/>
                  <a:lumOff val="95000"/>
                </a:schemeClr>
              </a:gs>
              <a:gs pos="74000">
                <a:srgbClr val="95D6E7"/>
              </a:gs>
              <a:gs pos="100000">
                <a:srgbClr val="95D6E7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5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5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0"/>
            <a:ext cx="2308194" cy="1882066"/>
          </a:xfrm>
          <a:prstGeom prst="rect">
            <a:avLst/>
          </a:prstGeom>
          <a:solidFill>
            <a:srgbClr val="95D6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/>
          <p:cNvCxnSpPr/>
          <p:nvPr/>
        </p:nvCxnSpPr>
        <p:spPr>
          <a:xfrm>
            <a:off x="2308194" y="0"/>
            <a:ext cx="0" cy="6840245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타원 11"/>
          <p:cNvSpPr/>
          <p:nvPr/>
        </p:nvSpPr>
        <p:spPr>
          <a:xfrm>
            <a:off x="220986" y="272646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191166" y="3394546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190500" y="4093829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190500" y="480322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90500" y="1361747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2400" b="1" dirty="0">
              <a:solidFill>
                <a:srgbClr val="007EA2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65540" y="2648479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기업소개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30899" y="4803225"/>
            <a:ext cx="6463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평가</a:t>
            </a: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08194" cy="183941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93369" y="1954746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2400" b="1" dirty="0">
              <a:solidFill>
                <a:srgbClr val="007EA2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581665" y="1866892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레버리지</a:t>
            </a:r>
            <a:endParaRPr lang="en-US" altLang="ko-KR" sz="20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pPr algn="ctr"/>
            <a:r>
              <a:rPr lang="ko-KR" altLang="en-US" sz="20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분석</a:t>
            </a:r>
          </a:p>
        </p:txBody>
      </p:sp>
      <p:sp>
        <p:nvSpPr>
          <p:cNvPr id="28" name="직사각형 27"/>
          <p:cNvSpPr/>
          <p:nvPr/>
        </p:nvSpPr>
        <p:spPr>
          <a:xfrm>
            <a:off x="2751258" y="155984"/>
            <a:ext cx="142862" cy="78504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사각형: 둥근 모서리 28"/>
          <p:cNvSpPr/>
          <p:nvPr/>
        </p:nvSpPr>
        <p:spPr>
          <a:xfrm>
            <a:off x="3797089" y="1614087"/>
            <a:ext cx="7981025" cy="1142982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레버리지 분석은 기업의 장기채무지급능력을 측정하는 것이다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. 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기업의 자기자본과 타인자본 간의 비율인 자본구조는 경영위험의 정도에 따라 영향을 받는다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. 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2878612" y="4741538"/>
            <a:ext cx="6434775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>
                <a:latin typeface="Adobe Garamond Pro Bold" panose="02020702060506020403" pitchFamily="18" charset="0"/>
              </a:rPr>
              <a:t>부채비율 </a:t>
            </a:r>
            <a:r>
              <a:rPr lang="en-US" altLang="ko-KR" dirty="0">
                <a:latin typeface="Adobe Garamond Pro Bold" panose="02020702060506020403" pitchFamily="18" charset="0"/>
              </a:rPr>
              <a:t>= </a:t>
            </a:r>
            <a:r>
              <a:rPr lang="ko-KR" altLang="en-US" dirty="0" err="1">
                <a:latin typeface="Adobe Garamond Pro Bold" panose="02020702060506020403" pitchFamily="18" charset="0"/>
              </a:rPr>
              <a:t>총부채</a:t>
            </a:r>
            <a:r>
              <a:rPr lang="ko-KR" altLang="en-US" dirty="0">
                <a:latin typeface="Adobe Garamond Pro Bold" panose="02020702060506020403" pitchFamily="18" charset="0"/>
              </a:rPr>
              <a:t> </a:t>
            </a:r>
            <a:r>
              <a:rPr lang="en-US" altLang="ko-KR" dirty="0">
                <a:latin typeface="Adobe Garamond Pro Bold" panose="02020702060506020403" pitchFamily="18" charset="0"/>
              </a:rPr>
              <a:t>/ </a:t>
            </a:r>
            <a:r>
              <a:rPr lang="ko-KR" altLang="en-US" dirty="0">
                <a:latin typeface="Adobe Garamond Pro Bold" panose="02020702060506020403" pitchFamily="18" charset="0"/>
              </a:rPr>
              <a:t>자기자본</a:t>
            </a:r>
            <a:endParaRPr lang="en-US" altLang="ko-KR" dirty="0">
              <a:latin typeface="Adobe Garamond Pro Bold" panose="020207020605060204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>
                <a:latin typeface="Adobe Garamond Pro Bold" panose="02020702060506020403" pitchFamily="18" charset="0"/>
              </a:rPr>
              <a:t>자기자본비율</a:t>
            </a:r>
            <a:r>
              <a:rPr lang="en-US" altLang="ko-KR" dirty="0">
                <a:latin typeface="Adobe Garamond Pro Bold" panose="02020702060506020403" pitchFamily="18" charset="0"/>
              </a:rPr>
              <a:t> = </a:t>
            </a:r>
            <a:r>
              <a:rPr lang="ko-KR" altLang="en-US" dirty="0">
                <a:latin typeface="Adobe Garamond Pro Bold" panose="02020702060506020403" pitchFamily="18" charset="0"/>
              </a:rPr>
              <a:t>자기자본 </a:t>
            </a:r>
            <a:r>
              <a:rPr lang="en-US" altLang="ko-KR" dirty="0">
                <a:latin typeface="Adobe Garamond Pro Bold" panose="02020702060506020403" pitchFamily="18" charset="0"/>
              </a:rPr>
              <a:t>/ </a:t>
            </a:r>
            <a:r>
              <a:rPr lang="ko-KR" altLang="en-US" dirty="0">
                <a:latin typeface="Adobe Garamond Pro Bold" panose="02020702060506020403" pitchFamily="18" charset="0"/>
              </a:rPr>
              <a:t>총자본</a:t>
            </a:r>
            <a:endParaRPr lang="en-US" altLang="ko-KR" dirty="0">
              <a:latin typeface="Adobe Garamond Pro Bold" panose="020207020605060204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/>
              <a:t>이자보상비율 </a:t>
            </a:r>
            <a:r>
              <a:rPr lang="en-US" altLang="ko-KR" dirty="0"/>
              <a:t>= </a:t>
            </a:r>
            <a:r>
              <a:rPr lang="ko-KR" altLang="en-US" dirty="0"/>
              <a:t>영업이익 </a:t>
            </a:r>
            <a:r>
              <a:rPr lang="en-US" altLang="ko-KR" dirty="0"/>
              <a:t>/ </a:t>
            </a:r>
            <a:r>
              <a:rPr lang="ko-KR" altLang="en-US" dirty="0"/>
              <a:t>이자비용</a:t>
            </a:r>
            <a:endParaRPr lang="en-US" altLang="ko-KR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 err="1"/>
              <a:t>비유동비율</a:t>
            </a:r>
            <a:r>
              <a:rPr lang="ko-KR" altLang="en-US" dirty="0"/>
              <a:t> </a:t>
            </a:r>
            <a:r>
              <a:rPr lang="en-US" altLang="ko-KR" dirty="0"/>
              <a:t>= </a:t>
            </a:r>
            <a:r>
              <a:rPr lang="ko-KR" altLang="en-US" dirty="0"/>
              <a:t>비유동자산 </a:t>
            </a:r>
            <a:r>
              <a:rPr lang="en-US" altLang="ko-KR" dirty="0"/>
              <a:t>/ </a:t>
            </a:r>
            <a:r>
              <a:rPr lang="ko-KR" altLang="en-US" dirty="0"/>
              <a:t>자기자본</a:t>
            </a:r>
            <a:endParaRPr lang="en-US" altLang="ko-KR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dirty="0" err="1"/>
              <a:t>비유동장기적합률</a:t>
            </a:r>
            <a:r>
              <a:rPr lang="ko-KR" altLang="en-US" dirty="0"/>
              <a:t> </a:t>
            </a:r>
            <a:r>
              <a:rPr lang="en-US" altLang="ko-KR" dirty="0"/>
              <a:t>= </a:t>
            </a:r>
            <a:r>
              <a:rPr lang="ko-KR" altLang="en-US" dirty="0"/>
              <a:t>비유동자산 </a:t>
            </a:r>
            <a:r>
              <a:rPr lang="en-US" altLang="ko-KR" dirty="0"/>
              <a:t>/ (</a:t>
            </a:r>
            <a:r>
              <a:rPr lang="ko-KR" altLang="en-US" dirty="0"/>
              <a:t>자기자본</a:t>
            </a:r>
            <a:r>
              <a:rPr lang="en-US" altLang="ko-KR" dirty="0"/>
              <a:t>+</a:t>
            </a:r>
            <a:r>
              <a:rPr lang="ko-KR" altLang="en-US" dirty="0"/>
              <a:t>비유동부채</a:t>
            </a:r>
            <a:r>
              <a:rPr lang="en-US" altLang="ko-KR" dirty="0"/>
              <a:t>)</a:t>
            </a:r>
            <a:endParaRPr lang="ko-KR" alt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ko-KR" alt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621344" y="3304553"/>
            <a:ext cx="1082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손익계산서</a:t>
            </a:r>
            <a:endParaRPr lang="en-US" altLang="ko-KR" sz="1400" dirty="0">
              <a:ln w="0"/>
              <a:solidFill>
                <a:schemeClr val="bg2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재무상대표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29629" y="405559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재무분석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010885" y="517850"/>
            <a:ext cx="30380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3. </a:t>
            </a:r>
            <a:r>
              <a:rPr lang="ko-KR" altLang="en-US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대한항공 재무분석</a:t>
            </a:r>
          </a:p>
        </p:txBody>
      </p:sp>
      <p:pic>
        <p:nvPicPr>
          <p:cNvPr id="36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5967" y="2932655"/>
            <a:ext cx="8754110" cy="165354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2576830" y="155984"/>
            <a:ext cx="9394184" cy="6509992"/>
          </a:xfrm>
          <a:prstGeom prst="rect">
            <a:avLst/>
          </a:prstGeom>
          <a:gradFill>
            <a:gsLst>
              <a:gs pos="73000">
                <a:srgbClr val="95D6E7"/>
              </a:gs>
              <a:gs pos="100000">
                <a:srgbClr val="95D6E7"/>
              </a:gs>
              <a:gs pos="58000">
                <a:srgbClr val="B4E1EE"/>
              </a:gs>
              <a:gs pos="44000">
                <a:schemeClr val="accent1">
                  <a:lumMod val="5000"/>
                  <a:lumOff val="95000"/>
                </a:schemeClr>
              </a:gs>
              <a:gs pos="74000">
                <a:srgbClr val="95D6E7"/>
              </a:gs>
              <a:gs pos="100000">
                <a:srgbClr val="95D6E7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5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54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0"/>
            <a:ext cx="2308194" cy="1882066"/>
          </a:xfrm>
          <a:prstGeom prst="rect">
            <a:avLst/>
          </a:prstGeom>
          <a:solidFill>
            <a:srgbClr val="95D6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/>
          <p:cNvCxnSpPr/>
          <p:nvPr/>
        </p:nvCxnSpPr>
        <p:spPr>
          <a:xfrm>
            <a:off x="2308194" y="0"/>
            <a:ext cx="0" cy="6840245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타원 11"/>
          <p:cNvSpPr/>
          <p:nvPr/>
        </p:nvSpPr>
        <p:spPr>
          <a:xfrm>
            <a:off x="220986" y="272646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191166" y="3394546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190500" y="4093829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190500" y="4803225"/>
            <a:ext cx="205738" cy="21336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90500" y="1361747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2400" b="1" dirty="0">
              <a:solidFill>
                <a:srgbClr val="007EA2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65540" y="2648479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기업소개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30899" y="4803225"/>
            <a:ext cx="6463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평가</a:t>
            </a: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08194" cy="183941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93369" y="1954746"/>
            <a:ext cx="19271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007EA2"/>
                </a:solidFill>
                <a:latin typeface="Adobe 고딕 Std B" panose="020B0800000000000000" pitchFamily="34" charset="-127"/>
                <a:ea typeface="Adobe 고딕 Std B" panose="020B0800000000000000" pitchFamily="34" charset="-127"/>
              </a:rPr>
              <a:t>KOREAN AIR</a:t>
            </a:r>
            <a:endParaRPr lang="ko-KR" altLang="en-US" sz="2400" b="1" dirty="0">
              <a:solidFill>
                <a:srgbClr val="007EA2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2751258" y="155984"/>
            <a:ext cx="142862" cy="78504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/>
          <p:cNvSpPr txBox="1"/>
          <p:nvPr/>
        </p:nvSpPr>
        <p:spPr>
          <a:xfrm>
            <a:off x="2692082" y="11972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dirty="0" err="1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레버리지분석</a:t>
            </a:r>
            <a:endParaRPr lang="ko-KR" altLang="en-US" sz="2000" dirty="0"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</p:txBody>
      </p:sp>
      <p:graphicFrame>
        <p:nvGraphicFramePr>
          <p:cNvPr id="2" name="图表 1"/>
          <p:cNvGraphicFramePr/>
          <p:nvPr/>
        </p:nvGraphicFramePr>
        <p:xfrm>
          <a:off x="2894120" y="1833185"/>
          <a:ext cx="8754745" cy="25488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595957" y="3321216"/>
            <a:ext cx="1082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손익계산서</a:t>
            </a:r>
            <a:endParaRPr lang="en-US" altLang="ko-KR" sz="1400" dirty="0">
              <a:ln w="0"/>
              <a:solidFill>
                <a:schemeClr val="bg2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r>
              <a:rPr lang="ko-KR" altLang="en-US" sz="1400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재무상대표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04242" y="407225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n w="0"/>
                <a:solidFill>
                  <a:schemeClr val="bg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dobe 고딕 Std B" panose="020B0800000000000000" pitchFamily="34" charset="-127"/>
                <a:ea typeface="Adobe 고딕 Std B" panose="020B0800000000000000" pitchFamily="34" charset="-127"/>
              </a:rPr>
              <a:t>재무분석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010885" y="517850"/>
            <a:ext cx="30380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3. </a:t>
            </a:r>
            <a:r>
              <a:rPr lang="ko-KR" altLang="en-US" sz="2400" dirty="0">
                <a:latin typeface="Adobe 고딕 Std B" panose="020B0800000000000000" pitchFamily="34" charset="-127"/>
                <a:ea typeface="Adobe 고딕 Std B" panose="020B0800000000000000" pitchFamily="34" charset="-127"/>
              </a:rPr>
              <a:t>대한항공 재무분석</a:t>
            </a:r>
          </a:p>
        </p:txBody>
      </p:sp>
      <p:sp>
        <p:nvSpPr>
          <p:cNvPr id="25" name="사각형: 둥근 모서리 24"/>
          <p:cNvSpPr/>
          <p:nvPr/>
        </p:nvSpPr>
        <p:spPr>
          <a:xfrm>
            <a:off x="2938084" y="4654216"/>
            <a:ext cx="8671560" cy="1739618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부채비율은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 100%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이하일 때 채권회수가 안정적이라고 본다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. 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하지만 대한항공의 경우 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100%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이상이기 때문에 불안정적이다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.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이자보상비율은 지속적으로 유지 그래프를 보여 영업이익을 잘 유지하고 있다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.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자본배분의 안정성을 측정하는 </a:t>
            </a:r>
            <a:r>
              <a:rPr lang="ko-KR" altLang="en-US" dirty="0" err="1">
                <a:solidFill>
                  <a:schemeClr val="tx1"/>
                </a:solidFill>
                <a:latin typeface="Adobe Garamond Pro Bold" panose="02020702060506020403" pitchFamily="18" charset="0"/>
              </a:rPr>
              <a:t>비유동장기적합률은</a:t>
            </a:r>
            <a:r>
              <a:rPr lang="ko-KR" altLang="en-US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 변화가 미미 하지만 감소추세를 보이기에 자본배분이 비교적 불안정하게 일어나고 있음을 알 수 있다</a:t>
            </a:r>
            <a:r>
              <a:rPr lang="en-US" altLang="ko-KR" dirty="0">
                <a:solidFill>
                  <a:schemeClr val="tx1"/>
                </a:solidFill>
                <a:latin typeface="Adobe Garamond Pro Bold" panose="02020702060506020403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ko-KR" altLang="zh-CN"/>
          </a:p>
        </p:txBody>
      </p:sp>
      <p:pic>
        <p:nvPicPr>
          <p:cNvPr id="3074" name="Picture 2" descr="ë¹íê¸°ì ëí ì´ë¯¸ì§ ê²ìê²°ê³¼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-22225"/>
            <a:ext cx="12242165" cy="6901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本框 6"/>
          <p:cNvSpPr txBox="1"/>
          <p:nvPr/>
        </p:nvSpPr>
        <p:spPr>
          <a:xfrm>
            <a:off x="2729865" y="4573270"/>
            <a:ext cx="7045325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zh-CN" sz="44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atang" panose="02030600000101010101" charset="-127"/>
                <a:ea typeface="Batang" panose="02030600000101010101" charset="-127"/>
              </a:rPr>
              <a:t>감사합니다</a:t>
            </a:r>
          </a:p>
          <a:p>
            <a:pPr algn="ctr"/>
            <a:r>
              <a:rPr lang="ko-KR" altLang="en-US" sz="4800" b="1" dirty="0"/>
              <a:t>谢谢</a:t>
            </a:r>
            <a:endParaRPr lang="ko-KR" altLang="en-US" sz="4800" b="1" dirty="0">
              <a:effectLst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696" tIns="0" rIns="12696" bIns="0" numCol="1" anchor="ctr" anchorCtr="0" compatLnSpc="1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457200" marR="0" lvl="1" indent="0" algn="ctr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ko-KR" altLang="ko-KR" sz="11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谢谢</a:t>
            </a:r>
            <a:endParaRPr kumimoji="0" lang="ko-KR" altLang="ko-KR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ko-KR" altLang="ko-KR" sz="900" b="1" i="0" u="none" strike="noStrike" cap="none" normalizeH="0" baseline="0">
                <a:ln>
                  <a:noFill/>
                </a:ln>
                <a:solidFill>
                  <a:srgbClr val="666666"/>
                </a:solidFill>
                <a:effectLst/>
                <a:latin typeface="Arial" panose="020B0604020202020204" pitchFamily="34" charset="0"/>
                <a:hlinkClick r:id="rId3"/>
              </a:rPr>
              <a:t>자세히 </a:t>
            </a:r>
            <a:endParaRPr kumimoji="0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696" tIns="0" rIns="12696" bIns="0" numCol="1" anchor="ctr" anchorCtr="0" compatLnSpc="1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457200" marR="0" lvl="1" indent="0" algn="ctr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ko-KR" altLang="ko-KR" sz="11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谢谢</a:t>
            </a:r>
            <a:endParaRPr kumimoji="0" lang="ko-KR" altLang="ko-KR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ko-KR" altLang="ko-KR" sz="900" b="1" i="0" u="none" strike="noStrike" cap="none" normalizeH="0" baseline="0">
                <a:ln>
                  <a:noFill/>
                </a:ln>
                <a:solidFill>
                  <a:srgbClr val="666666"/>
                </a:solidFill>
                <a:effectLst/>
                <a:latin typeface="Arial" panose="020B0604020202020204" pitchFamily="34" charset="0"/>
                <a:hlinkClick r:id="rId3"/>
              </a:rPr>
              <a:t>자세히 </a:t>
            </a:r>
            <a:endParaRPr kumimoji="0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1024</Words>
  <Application>Microsoft Office PowerPoint</Application>
  <PresentationFormat>사용자 지정</PresentationFormat>
  <Paragraphs>255</Paragraphs>
  <Slides>18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18</vt:i4>
      </vt:variant>
    </vt:vector>
  </HeadingPairs>
  <TitlesOfParts>
    <vt:vector size="20" baseType="lpstr">
      <vt:lpstr>Office 테마</vt:lpstr>
      <vt:lpstr>1_Office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Choi Songhwa</dc:creator>
  <cp:lastModifiedBy>user</cp:lastModifiedBy>
  <cp:revision>70</cp:revision>
  <dcterms:created xsi:type="dcterms:W3CDTF">2018-11-11T03:12:00Z</dcterms:created>
  <dcterms:modified xsi:type="dcterms:W3CDTF">2018-12-27T07:21:11Z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