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7" r:id="rId5"/>
    <p:sldId id="258" r:id="rId6"/>
    <p:sldId id="263" r:id="rId7"/>
    <p:sldId id="261" r:id="rId8"/>
    <p:sldId id="262" r:id="rId9"/>
    <p:sldId id="264" r:id="rId10"/>
    <p:sldId id="266" r:id="rId11"/>
    <p:sldId id="265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F783207-09DF-4263-870E-35B5875496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059E357-F329-4E89-A28C-A0038CB883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3E3CD15-F103-4BDC-9171-6A8B69EAE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2020-09-22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BC05A65-CE41-460B-B4A2-63EEB7F8A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A6C8BBF-7B79-4793-B11E-9F5E5A021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0603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947BBD-0C6A-4CD1-B60E-D44733B78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EC8062-80CE-4414-B933-9A095F750E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FA20EBE-3531-4EE9-8D29-2EEB3A817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2020-09-22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FC8778E-DD02-4962-AD3F-02E4F83D3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25D0BDB-A99C-4B00-9122-78D9ED958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254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30FDCB-403B-4656-AE61-45F7B4391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86D99B3-CB56-4A43-BEC4-97351EC251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74AE698-5208-41CC-907F-0F55BCB9E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2020-09-22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C822871-81EF-4A32-8B12-C81D2FB70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27F8CA8-161E-45CC-A36D-4DAD2DAEA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2530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0541A1-6FAE-4241-9959-AB983D2EE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7F68189-0DF3-4906-812F-5211E7E035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A4D0038-F292-4933-BA52-DCABA689FD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AB6CF84-D066-4C4D-8F87-A3260D7AC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2020-09-22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81D614D-0AC6-473C-BDE1-24BBD74EB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8B2450D-7AC5-4623-B67A-92F2C4532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7492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EFB1B68-EDAB-42A1-A6C9-8AF34D542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A06C5FC-9E73-412A-A043-0094F2CDDD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C503D28-7073-47FA-8890-99F88EDDF2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88F17A4-36D9-4076-9448-954E6D61BE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DD5F0EB-81BA-4786-A518-5E925E8B15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4E15B5D-45EC-448B-9827-75294E878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2020-09-22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6229C89-00C6-4700-B28C-C0C5FF32A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738331E-7B7F-408B-B35A-1C87C82BE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0284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53923F-6171-40B1-9DC2-4183412F5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036DB93-60C2-4FAE-978B-E3CB24B0D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2020-09-22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BBD67A3-4746-4C41-AF99-B9F9FBF73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20C8BDE-FFC1-4B33-9874-CD2042581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1369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593A1EE-CE12-4F01-85C0-83B7D74E9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2020-09-22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9E00E89-7D27-46CF-91C2-E901DA935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A63C298-76B3-4D28-AC0A-D14E47231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5767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AD7F08-DF69-4C1B-BC9C-3B7FC4933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49EDC4B-5AED-4FA2-AB3F-C4D5A77789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6D0D1F0-7FC2-41AF-8DD0-2FB00429AA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6ECA519-BDAD-48C0-86BC-9C912AB72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2020-09-22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FAEFC3B-19DE-4834-AA73-A899EFF96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D59F056-B52F-4148-82E6-5396C35D2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379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5A8640-48CE-4EF1-B835-1D651CA5C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C015868-E757-451D-8143-7090D54EB5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4C57BA9-686C-4F04-BD32-E4888DD220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2ABC130-7A31-4679-BE93-2F163BBC7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2020-09-22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067C51D-57E6-453D-B3EB-624A3DE95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54433AC-92ED-4B83-9F29-DF916A8B3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0000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CD1F07-CC9E-43D0-8BBF-3073DC566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F5E3591-31C7-4004-9B10-9C40387185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63428FD-5E73-41F4-A769-15EF94600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2020-09-22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DFF785A-1D2A-4AF1-AA4B-E519A4404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9FA1F89-498F-4406-A013-98E15B9E8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0913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B8A32F8-6E02-45F7-9613-A6A6F0A7E2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8CA4CE2-F70D-42A2-B281-E8CAABDA3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7FFBF5F-1112-4377-81B0-DC1BD2C2A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2020-09-22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3964979-8029-44F9-852A-8EB8DF825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FE485AD-2EA5-4B19-990A-41F115DC5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139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B997DED-3127-43AA-BE95-377AC3207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C1218CA-9B9A-41F2-941F-4D81D0751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15581A7-A9ED-491B-8F0E-FB9EA6E285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7F88EF-9E75-43BE-8651-E6CD377B1B24}" type="datetimeFigureOut">
              <a:rPr lang="ko-KR" altLang="en-US" smtClean="0"/>
              <a:t>2020-09-22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B6EA492-C0F1-4669-AB12-7D4198B714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BB238D-AF5B-46D7-878C-438996D253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4438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자유형 45">
            <a:extLst>
              <a:ext uri="{FF2B5EF4-FFF2-40B4-BE49-F238E27FC236}">
                <a16:creationId xmlns:a16="http://schemas.microsoft.com/office/drawing/2014/main" id="{10D7E7F0-4C17-4A7C-ACBD-5067A52605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flipH="1">
            <a:off x="-2" y="755009"/>
            <a:ext cx="11694254" cy="6102991"/>
          </a:xfrm>
          <a:custGeom>
            <a:avLst/>
            <a:gdLst>
              <a:gd name="connsiteX0" fmla="*/ 9144000 w 9144000"/>
              <a:gd name="connsiteY0" fmla="*/ 0 h 3688621"/>
              <a:gd name="connsiteX1" fmla="*/ 0 w 9144000"/>
              <a:gd name="connsiteY1" fmla="*/ 2639070 h 3688621"/>
              <a:gd name="connsiteX2" fmla="*/ 0 w 9144000"/>
              <a:gd name="connsiteY2" fmla="*/ 3688621 h 3688621"/>
              <a:gd name="connsiteX3" fmla="*/ 9144000 w 9144000"/>
              <a:gd name="connsiteY3" fmla="*/ 3688621 h 3688621"/>
              <a:gd name="connsiteX4" fmla="*/ 9144000 w 9144000"/>
              <a:gd name="connsiteY4" fmla="*/ 2885552 h 3688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3688621">
                <a:moveTo>
                  <a:pt x="9144000" y="0"/>
                </a:moveTo>
                <a:lnTo>
                  <a:pt x="0" y="2639070"/>
                </a:lnTo>
                <a:lnTo>
                  <a:pt x="0" y="3688621"/>
                </a:lnTo>
                <a:lnTo>
                  <a:pt x="9144000" y="3688621"/>
                </a:lnTo>
                <a:lnTo>
                  <a:pt x="9144000" y="2885552"/>
                </a:lnTo>
                <a:close/>
              </a:path>
            </a:pathLst>
          </a:custGeom>
          <a:solidFill>
            <a:srgbClr val="C0A076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</a:rPr>
              <a:t>공인회계사 및 세무사</a:t>
            </a:r>
            <a:br>
              <a:rPr lang="en-US" altLang="ko-KR" dirty="0">
                <a:solidFill>
                  <a:schemeClr val="tx1"/>
                </a:solidFill>
              </a:rPr>
            </a:br>
            <a:r>
              <a:rPr lang="ko-KR" altLang="en-US" b="1" dirty="0">
                <a:solidFill>
                  <a:schemeClr val="tx1"/>
                </a:solidFill>
              </a:rPr>
              <a:t>고 시 반 </a:t>
            </a:r>
            <a:br>
              <a:rPr lang="en-US" altLang="ko-KR" dirty="0">
                <a:solidFill>
                  <a:schemeClr val="tx1"/>
                </a:solidFill>
              </a:rPr>
            </a:br>
            <a:r>
              <a:rPr lang="ko-KR" altLang="en-US" b="1" dirty="0">
                <a:solidFill>
                  <a:schemeClr val="tx1"/>
                </a:solidFill>
              </a:rPr>
              <a:t>오리엔테이션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3EC3BB33-E010-4F77-8F70-BAF0C662BF1C}"/>
              </a:ext>
            </a:extLst>
          </p:cNvPr>
          <p:cNvCxnSpPr/>
          <p:nvPr/>
        </p:nvCxnSpPr>
        <p:spPr>
          <a:xfrm>
            <a:off x="0" y="3265480"/>
            <a:ext cx="9105900" cy="2665052"/>
          </a:xfrm>
          <a:prstGeom prst="line">
            <a:avLst/>
          </a:prstGeom>
          <a:ln>
            <a:gradFill>
              <a:gsLst>
                <a:gs pos="69000">
                  <a:schemeClr val="bg1">
                    <a:alpha val="0"/>
                  </a:schemeClr>
                </a:gs>
                <a:gs pos="29000">
                  <a:schemeClr val="bg1">
                    <a:alpha val="50000"/>
                  </a:schemeClr>
                </a:gs>
                <a:gs pos="0">
                  <a:schemeClr val="bg1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그룹 5">
            <a:extLst>
              <a:ext uri="{FF2B5EF4-FFF2-40B4-BE49-F238E27FC236}">
                <a16:creationId xmlns:a16="http://schemas.microsoft.com/office/drawing/2014/main" id="{E6180787-6269-4D0D-AA32-FB582394D2DF}"/>
              </a:ext>
            </a:extLst>
          </p:cNvPr>
          <p:cNvGrpSpPr/>
          <p:nvPr/>
        </p:nvGrpSpPr>
        <p:grpSpPr>
          <a:xfrm>
            <a:off x="9678947" y="0"/>
            <a:ext cx="2015306" cy="2314575"/>
            <a:chOff x="6075323" y="0"/>
            <a:chExt cx="2015306" cy="2314575"/>
          </a:xfrm>
        </p:grpSpPr>
        <p:sp>
          <p:nvSpPr>
            <p:cNvPr id="7" name="평행 사변형 6">
              <a:extLst>
                <a:ext uri="{FF2B5EF4-FFF2-40B4-BE49-F238E27FC236}">
                  <a16:creationId xmlns:a16="http://schemas.microsoft.com/office/drawing/2014/main" id="{55F0E55E-BF03-4BC6-B13A-666948212557}"/>
                </a:ext>
              </a:extLst>
            </p:cNvPr>
            <p:cNvSpPr/>
            <p:nvPr/>
          </p:nvSpPr>
          <p:spPr>
            <a:xfrm>
              <a:off x="6075323" y="0"/>
              <a:ext cx="2015306" cy="2314575"/>
            </a:xfrm>
            <a:prstGeom prst="parallelogram">
              <a:avLst>
                <a:gd name="adj" fmla="val 71529"/>
              </a:avLst>
            </a:prstGeom>
            <a:solidFill>
              <a:srgbClr val="C0A076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" name="평행 사변형 7">
              <a:extLst>
                <a:ext uri="{FF2B5EF4-FFF2-40B4-BE49-F238E27FC236}">
                  <a16:creationId xmlns:a16="http://schemas.microsoft.com/office/drawing/2014/main" id="{41E6F9AC-48D5-45A3-9BD8-7EE8C928D100}"/>
                </a:ext>
              </a:extLst>
            </p:cNvPr>
            <p:cNvSpPr/>
            <p:nvPr/>
          </p:nvSpPr>
          <p:spPr>
            <a:xfrm>
              <a:off x="6133282" y="243840"/>
              <a:ext cx="1752600" cy="2026920"/>
            </a:xfrm>
            <a:prstGeom prst="parallelogram">
              <a:avLst>
                <a:gd name="adj" fmla="val 71923"/>
              </a:avLst>
            </a:prstGeom>
            <a:noFill/>
            <a:ln w="6350">
              <a:gradFill>
                <a:gsLst>
                  <a:gs pos="0">
                    <a:schemeClr val="bg1">
                      <a:alpha val="0"/>
                    </a:schemeClr>
                  </a:gs>
                  <a:gs pos="7400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66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4A9217A3-BE40-4E55-8BA4-D197AAF2C8B1}"/>
              </a:ext>
            </a:extLst>
          </p:cNvPr>
          <p:cNvSpPr txBox="1"/>
          <p:nvPr/>
        </p:nvSpPr>
        <p:spPr>
          <a:xfrm>
            <a:off x="9479558" y="6383327"/>
            <a:ext cx="2214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/>
              <a:t>이현진 교수</a:t>
            </a:r>
          </a:p>
        </p:txBody>
      </p:sp>
    </p:spTree>
    <p:extLst>
      <p:ext uri="{BB962C8B-B14F-4D97-AF65-F5344CB8AC3E}">
        <p14:creationId xmlns:p14="http://schemas.microsoft.com/office/powerpoint/2010/main" val="39834531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</a:t>
            </a:r>
            <a:r>
              <a:rPr lang="ko-KR" altLang="en-US" sz="2800" b="1" kern="0" spc="-90" dirty="0" err="1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고시반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안내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357582" y="1369912"/>
              <a:ext cx="6427356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  </a:t>
              </a:r>
              <a:r>
                <a:rPr lang="ko-KR" altLang="en-US" sz="2000" dirty="0" err="1">
                  <a:latin typeface="+mj-ea"/>
                  <a:ea typeface="+mj-ea"/>
                </a:rPr>
                <a:t>우송대</a:t>
              </a:r>
              <a:r>
                <a:rPr lang="ko-KR" altLang="en-US" sz="2000" dirty="0">
                  <a:latin typeface="+mj-ea"/>
                  <a:ea typeface="+mj-ea"/>
                </a:rPr>
                <a:t> </a:t>
              </a:r>
              <a:r>
                <a:rPr lang="ko-KR" altLang="en-US" sz="2000" dirty="0" err="1">
                  <a:latin typeface="+mj-ea"/>
                  <a:ea typeface="+mj-ea"/>
                </a:rPr>
                <a:t>고시반</a:t>
              </a:r>
              <a:endParaRPr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11185" y="1650369"/>
            <a:ext cx="10984943" cy="48243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>
                <a:latin typeface="+mn-ea"/>
              </a:rPr>
              <a:t>주요대학 </a:t>
            </a:r>
            <a:r>
              <a:rPr lang="ko-KR" altLang="en-US" sz="1900" b="1" spc="-80" dirty="0" err="1">
                <a:latin typeface="+mn-ea"/>
              </a:rPr>
              <a:t>고시반</a:t>
            </a:r>
            <a:r>
              <a:rPr lang="ko-KR" altLang="en-US" sz="1900" b="1" spc="-80" dirty="0">
                <a:latin typeface="+mn-ea"/>
              </a:rPr>
              <a:t> 현황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</a:t>
            </a:r>
            <a:r>
              <a:rPr lang="ko-KR" altLang="en-US" sz="1900" b="1" spc="-80" dirty="0">
                <a:latin typeface="+mn-ea"/>
              </a:rPr>
              <a:t>① 서울 및 충청권 주요 대학 </a:t>
            </a:r>
            <a:r>
              <a:rPr lang="ko-KR" altLang="en-US" sz="1900" b="1" spc="-80" dirty="0" err="1">
                <a:latin typeface="+mn-ea"/>
              </a:rPr>
              <a:t>고시반</a:t>
            </a:r>
            <a:r>
              <a:rPr lang="ko-KR" altLang="en-US" sz="1900" b="1" spc="-80" dirty="0">
                <a:latin typeface="+mn-ea"/>
              </a:rPr>
              <a:t> 개설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>
                <a:latin typeface="+mn-ea"/>
              </a:rPr>
              <a:t>학업 능력 고취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</a:t>
            </a:r>
            <a:r>
              <a:rPr lang="ko-KR" altLang="en-US" sz="1900" b="1" spc="-80" dirty="0">
                <a:latin typeface="+mn-ea"/>
              </a:rPr>
              <a:t>② 선배들이 자연스럽게 공인회계사</a:t>
            </a:r>
            <a:r>
              <a:rPr lang="en-US" altLang="ko-KR" sz="1900" b="1" spc="-80" dirty="0">
                <a:latin typeface="+mn-ea"/>
              </a:rPr>
              <a:t>/</a:t>
            </a:r>
            <a:r>
              <a:rPr lang="ko-KR" altLang="en-US" sz="1900" b="1" spc="-80" dirty="0">
                <a:latin typeface="+mn-ea"/>
              </a:rPr>
              <a:t>세무사 시험 권유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</a:t>
            </a:r>
            <a:r>
              <a:rPr lang="ko-KR" altLang="en-US" sz="1900" b="1" spc="-80" dirty="0">
                <a:latin typeface="+mn-ea"/>
              </a:rPr>
              <a:t>③ </a:t>
            </a:r>
            <a:r>
              <a:rPr lang="ko-KR" altLang="en-US" sz="1900" b="1" spc="-80" dirty="0" err="1">
                <a:latin typeface="+mn-ea"/>
              </a:rPr>
              <a:t>우송대</a:t>
            </a:r>
            <a:r>
              <a:rPr lang="ko-KR" altLang="en-US" sz="1900" b="1" spc="-80" dirty="0">
                <a:latin typeface="+mn-ea"/>
              </a:rPr>
              <a:t> 금융세무경영학과도 </a:t>
            </a:r>
            <a:r>
              <a:rPr lang="ko-KR" altLang="en-US" sz="1900" b="1" spc="-80" dirty="0" err="1">
                <a:latin typeface="+mn-ea"/>
              </a:rPr>
              <a:t>고시반</a:t>
            </a:r>
            <a:r>
              <a:rPr lang="ko-KR" altLang="en-US" sz="1900" b="1" spc="-80" dirty="0">
                <a:latin typeface="+mn-ea"/>
              </a:rPr>
              <a:t> 운영으로 최상위권 학생들 합격 목표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 err="1">
                <a:latin typeface="+mn-ea"/>
              </a:rPr>
              <a:t>우송대</a:t>
            </a:r>
            <a:r>
              <a:rPr lang="ko-KR" altLang="en-US" sz="1900" b="1" spc="-80" dirty="0">
                <a:latin typeface="+mn-ea"/>
              </a:rPr>
              <a:t> 금융세무경영학과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>
                <a:latin typeface="+mn-ea"/>
              </a:rPr>
              <a:t>총 </a:t>
            </a:r>
            <a:r>
              <a:rPr lang="en-US" altLang="ko-KR" sz="1900" b="1" spc="-80" dirty="0">
                <a:latin typeface="+mn-ea"/>
              </a:rPr>
              <a:t>12</a:t>
            </a:r>
            <a:r>
              <a:rPr lang="ko-KR" altLang="en-US" sz="1900" b="1" spc="-80" dirty="0">
                <a:latin typeface="+mn-ea"/>
              </a:rPr>
              <a:t>명 고시반원 운영</a:t>
            </a:r>
            <a:endParaRPr lang="en-US" altLang="ko-KR" sz="19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 err="1">
                <a:latin typeface="+mn-ea"/>
              </a:rPr>
              <a:t>우송대</a:t>
            </a:r>
            <a:r>
              <a:rPr lang="ko-KR" altLang="en-US" sz="1900" b="1" spc="-80" dirty="0">
                <a:latin typeface="+mn-ea"/>
              </a:rPr>
              <a:t> </a:t>
            </a:r>
            <a:r>
              <a:rPr lang="ko-KR" altLang="en-US" sz="1900" b="1" spc="-80" dirty="0" err="1">
                <a:latin typeface="+mn-ea"/>
              </a:rPr>
              <a:t>고시반</a:t>
            </a:r>
            <a:r>
              <a:rPr lang="ko-KR" altLang="en-US" sz="1900" b="1" spc="-80" dirty="0">
                <a:latin typeface="+mn-ea"/>
              </a:rPr>
              <a:t> 단기 목표 </a:t>
            </a:r>
            <a:endParaRPr lang="en-US" altLang="ko-KR" sz="1900" b="1" spc="-80" dirty="0">
              <a:latin typeface="+mn-ea"/>
            </a:endParaRPr>
          </a:p>
          <a:p>
            <a:pPr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</a:t>
            </a:r>
            <a:r>
              <a:rPr lang="ko-KR" altLang="en-US" sz="1900" b="1" spc="-80" dirty="0">
                <a:latin typeface="+mn-ea"/>
              </a:rPr>
              <a:t>①</a:t>
            </a:r>
            <a:r>
              <a:rPr lang="en-US" altLang="ko-KR" sz="1900" b="1" spc="-80" dirty="0">
                <a:latin typeface="+mn-ea"/>
              </a:rPr>
              <a:t> 2021</a:t>
            </a:r>
            <a:r>
              <a:rPr lang="ko-KR" altLang="en-US" sz="1900" b="1" spc="-80" dirty="0">
                <a:latin typeface="+mn-ea"/>
              </a:rPr>
              <a:t>년 공인회계사 및 세무사 </a:t>
            </a:r>
            <a:r>
              <a:rPr lang="en-US" altLang="ko-KR" sz="1900" b="1" spc="-80" dirty="0">
                <a:latin typeface="+mn-ea"/>
              </a:rPr>
              <a:t>1</a:t>
            </a:r>
            <a:r>
              <a:rPr lang="ko-KR" altLang="en-US" sz="1900" b="1" spc="-80" dirty="0">
                <a:latin typeface="+mn-ea"/>
              </a:rPr>
              <a:t>차 시험 합격 목표</a:t>
            </a:r>
            <a:endParaRPr lang="en-US" altLang="ko-KR" sz="1900" b="1" spc="-80" dirty="0">
              <a:latin typeface="+mn-ea"/>
            </a:endParaRPr>
          </a:p>
          <a:p>
            <a:pPr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</a:t>
            </a:r>
            <a:r>
              <a:rPr lang="ko-KR" altLang="en-US" sz="1900" b="1" spc="-80" dirty="0">
                <a:latin typeface="+mn-ea"/>
              </a:rPr>
              <a:t>②</a:t>
            </a:r>
            <a:r>
              <a:rPr lang="en-US" altLang="ko-KR" sz="1900" b="1" spc="-80" dirty="0">
                <a:latin typeface="+mn-ea"/>
              </a:rPr>
              <a:t> 2022</a:t>
            </a:r>
            <a:r>
              <a:rPr lang="ko-KR" altLang="en-US" sz="1900" b="1" spc="-80" dirty="0">
                <a:latin typeface="+mn-ea"/>
              </a:rPr>
              <a:t>년 최종 합격자 배출 목표</a:t>
            </a:r>
            <a:endParaRPr lang="en-US" altLang="ko-KR" sz="1900" b="1" spc="-80" dirty="0">
              <a:latin typeface="+mn-ea"/>
            </a:endParaRPr>
          </a:p>
          <a:p>
            <a:pPr>
              <a:buClr>
                <a:srgbClr val="005094"/>
              </a:buClr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 err="1">
                <a:latin typeface="+mn-ea"/>
              </a:rPr>
              <a:t>우송대</a:t>
            </a:r>
            <a:r>
              <a:rPr lang="ko-KR" altLang="en-US" sz="1900" b="1" spc="-80" dirty="0">
                <a:latin typeface="+mn-ea"/>
              </a:rPr>
              <a:t> </a:t>
            </a:r>
            <a:r>
              <a:rPr lang="ko-KR" altLang="en-US" sz="1900" b="1" spc="-80" dirty="0" err="1">
                <a:latin typeface="+mn-ea"/>
              </a:rPr>
              <a:t>고시반</a:t>
            </a:r>
            <a:r>
              <a:rPr lang="ko-KR" altLang="en-US" sz="1900" b="1" spc="-80" dirty="0">
                <a:latin typeface="+mn-ea"/>
              </a:rPr>
              <a:t> 지도교수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>
                <a:latin typeface="+mn-ea"/>
              </a:rPr>
              <a:t>이현진 교수</a:t>
            </a:r>
            <a:endParaRPr lang="en-US" altLang="ko-KR" sz="1900" b="1" spc="-80" dirty="0">
              <a:latin typeface="+mn-ea"/>
            </a:endParaRPr>
          </a:p>
          <a:p>
            <a:pPr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566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</a:t>
            </a:r>
            <a:r>
              <a:rPr lang="ko-KR" altLang="en-US" sz="2800" b="1" kern="0" spc="-90" dirty="0" err="1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고시반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안내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357582" y="1369912"/>
              <a:ext cx="6427356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  </a:t>
              </a:r>
              <a:r>
                <a:rPr lang="ko-KR" altLang="en-US" sz="2000" dirty="0" err="1">
                  <a:latin typeface="+mj-ea"/>
                  <a:ea typeface="+mj-ea"/>
                </a:rPr>
                <a:t>우송대</a:t>
              </a:r>
              <a:r>
                <a:rPr lang="ko-KR" altLang="en-US" sz="2000" dirty="0">
                  <a:latin typeface="+mj-ea"/>
                  <a:ea typeface="+mj-ea"/>
                </a:rPr>
                <a:t> </a:t>
              </a:r>
              <a:r>
                <a:rPr lang="ko-KR" altLang="en-US" sz="2000" dirty="0" err="1">
                  <a:latin typeface="+mj-ea"/>
                  <a:ea typeface="+mj-ea"/>
                </a:rPr>
                <a:t>고시반</a:t>
              </a:r>
              <a:endParaRPr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36940" y="1579626"/>
            <a:ext cx="10984943" cy="25749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 err="1">
                <a:latin typeface="+mn-ea"/>
              </a:rPr>
              <a:t>고시반</a:t>
            </a:r>
            <a:r>
              <a:rPr lang="ko-KR" altLang="en-US" sz="1900" b="1" spc="-80" dirty="0">
                <a:latin typeface="+mn-ea"/>
              </a:rPr>
              <a:t> 운영방법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고시반원 학생들 전원 학업 계획 작성</a:t>
            </a:r>
            <a:r>
              <a:rPr lang="en-US" altLang="ko-KR" sz="1900" b="1" spc="-80" dirty="0">
                <a:latin typeface="+mn-ea"/>
              </a:rPr>
              <a:t>(</a:t>
            </a:r>
            <a:r>
              <a:rPr lang="ko-KR" altLang="en-US" sz="1900" b="1" spc="-80" dirty="0" err="1">
                <a:latin typeface="+mn-ea"/>
              </a:rPr>
              <a:t>에버노트</a:t>
            </a:r>
            <a:r>
              <a:rPr lang="ko-KR" altLang="en-US" sz="1900" b="1" spc="-80" dirty="0">
                <a:latin typeface="+mn-ea"/>
              </a:rPr>
              <a:t> 어플</a:t>
            </a:r>
            <a:r>
              <a:rPr lang="en-US" altLang="ko-KR" sz="1900" b="1" spc="-80" dirty="0">
                <a:latin typeface="+mn-ea"/>
              </a:rPr>
              <a:t>) </a:t>
            </a:r>
            <a:r>
              <a:rPr lang="ko-KR" altLang="en-US" sz="1900" b="1" spc="-80" dirty="0">
                <a:latin typeface="+mn-ea"/>
              </a:rPr>
              <a:t>후 시행 여부 담당교수 제출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 err="1">
                <a:latin typeface="+mn-ea"/>
              </a:rPr>
              <a:t>진도별</a:t>
            </a:r>
            <a:r>
              <a:rPr lang="ko-KR" altLang="en-US" sz="1900" b="1" spc="-80" dirty="0">
                <a:latin typeface="+mn-ea"/>
              </a:rPr>
              <a:t> 모의고사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>
                <a:latin typeface="+mn-ea"/>
              </a:rPr>
              <a:t>공인회계사 및 세무사 </a:t>
            </a:r>
            <a:r>
              <a:rPr lang="en-US" altLang="ko-KR" sz="1900" b="1" spc="-80" dirty="0">
                <a:latin typeface="+mn-ea"/>
              </a:rPr>
              <a:t>1</a:t>
            </a:r>
            <a:r>
              <a:rPr lang="ko-KR" altLang="en-US" sz="1900" b="1" spc="-80" dirty="0">
                <a:latin typeface="+mn-ea"/>
              </a:rPr>
              <a:t>차 시험 </a:t>
            </a:r>
            <a:r>
              <a:rPr lang="en-US" altLang="ko-KR" sz="1900" b="1" spc="-80" dirty="0">
                <a:latin typeface="+mn-ea"/>
              </a:rPr>
              <a:t>2</a:t>
            </a:r>
            <a:r>
              <a:rPr lang="ko-KR" altLang="en-US" sz="1900" b="1" spc="-80" dirty="0">
                <a:latin typeface="+mn-ea"/>
              </a:rPr>
              <a:t>달 전 진행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 err="1">
                <a:latin typeface="+mn-ea"/>
              </a:rPr>
              <a:t>진도별</a:t>
            </a:r>
            <a:r>
              <a:rPr lang="ko-KR" altLang="en-US" sz="1900" b="1" spc="-80" dirty="0">
                <a:latin typeface="+mn-ea"/>
              </a:rPr>
              <a:t> 모의고사 진행 후 마지막 시험에서 성적 최우수 상승한 자에게 소정의 상품 및 장학금 지급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시험 전 </a:t>
            </a:r>
            <a:r>
              <a:rPr lang="ko-KR" altLang="en-US" sz="1900" b="1" spc="-80" dirty="0" err="1">
                <a:latin typeface="+mn-ea"/>
              </a:rPr>
              <a:t>요약집</a:t>
            </a:r>
            <a:r>
              <a:rPr lang="ko-KR" altLang="en-US" sz="1900" b="1" spc="-80" dirty="0">
                <a:latin typeface="+mn-ea"/>
              </a:rPr>
              <a:t> 작성 방법 안내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회계학 및 세법 특강 진행</a:t>
            </a:r>
            <a:endParaRPr lang="en-US" altLang="ko-KR" sz="1900" b="1" spc="-8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grpSp>
        <p:nvGrpSpPr>
          <p:cNvPr id="8" name="그룹 47">
            <a:extLst>
              <a:ext uri="{FF2B5EF4-FFF2-40B4-BE49-F238E27FC236}">
                <a16:creationId xmlns:a16="http://schemas.microsoft.com/office/drawing/2014/main" id="{8C8B0D76-D78E-4239-A76E-B06ECC077894}"/>
              </a:ext>
            </a:extLst>
          </p:cNvPr>
          <p:cNvGrpSpPr/>
          <p:nvPr/>
        </p:nvGrpSpPr>
        <p:grpSpPr>
          <a:xfrm>
            <a:off x="296336" y="4428568"/>
            <a:ext cx="1994582" cy="389178"/>
            <a:chOff x="304800" y="1340768"/>
            <a:chExt cx="7089913" cy="389178"/>
          </a:xfrm>
        </p:grpSpPr>
        <p:sp>
          <p:nvSpPr>
            <p:cNvPr id="9" name="모서리가 둥근 직사각형 36">
              <a:extLst>
                <a:ext uri="{FF2B5EF4-FFF2-40B4-BE49-F238E27FC236}">
                  <a16:creationId xmlns:a16="http://schemas.microsoft.com/office/drawing/2014/main" id="{BCBB3640-7937-4FD7-9584-9CBD9E04A3D7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C9555BC-C9AD-44B0-85C6-48E4DD3219F6}"/>
                </a:ext>
              </a:extLst>
            </p:cNvPr>
            <p:cNvSpPr txBox="1"/>
            <p:nvPr/>
          </p:nvSpPr>
          <p:spPr>
            <a:xfrm>
              <a:off x="1430701" y="1381468"/>
              <a:ext cx="4877500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공부 중요성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AF7361B1-0D33-4616-B4FF-924618E0407C}"/>
              </a:ext>
            </a:extLst>
          </p:cNvPr>
          <p:cNvSpPr txBox="1"/>
          <p:nvPr/>
        </p:nvSpPr>
        <p:spPr>
          <a:xfrm>
            <a:off x="296336" y="5008624"/>
            <a:ext cx="11347583" cy="169777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 err="1">
                <a:latin typeface="+mn-ea"/>
              </a:rPr>
              <a:t>우송대</a:t>
            </a:r>
            <a:r>
              <a:rPr lang="ko-KR" altLang="en-US" sz="1900" b="1" spc="-80" dirty="0">
                <a:latin typeface="+mn-ea"/>
              </a:rPr>
              <a:t> </a:t>
            </a:r>
            <a:r>
              <a:rPr lang="ko-KR" altLang="en-US" sz="1900" b="1" u="sng" spc="-80" dirty="0">
                <a:latin typeface="+mn-ea"/>
              </a:rPr>
              <a:t>금융세무경영학과에서 배우는 과목</a:t>
            </a:r>
            <a:r>
              <a:rPr lang="ko-KR" altLang="en-US" sz="1900" b="1" spc="-80" dirty="0">
                <a:latin typeface="+mn-ea"/>
              </a:rPr>
              <a:t>은 </a:t>
            </a:r>
            <a:r>
              <a:rPr lang="ko-KR" altLang="en-US" sz="1900" b="1" u="sng" spc="-80" dirty="0">
                <a:latin typeface="+mn-ea"/>
              </a:rPr>
              <a:t>공인회계사 및 세무사 시험과목과 동일</a:t>
            </a:r>
            <a:r>
              <a:rPr lang="ko-KR" altLang="en-US" sz="1900" b="1" spc="-80" dirty="0">
                <a:latin typeface="+mn-ea"/>
              </a:rPr>
              <a:t>하기 때문에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 </a:t>
            </a:r>
            <a:r>
              <a:rPr lang="ko-KR" altLang="en-US" sz="1900" b="1" u="sng" spc="-80" dirty="0">
                <a:latin typeface="+mn-ea"/>
              </a:rPr>
              <a:t>신입생때부터 공인회계사 및 세무사 공부하면 학점 따는데 굉장히 수월</a:t>
            </a:r>
            <a:r>
              <a:rPr lang="ko-KR" altLang="en-US" sz="1900" b="1" spc="-80" dirty="0">
                <a:latin typeface="+mn-ea"/>
              </a:rPr>
              <a:t>함</a:t>
            </a:r>
            <a:r>
              <a:rPr lang="en-US" altLang="ko-KR" sz="1900" b="1" spc="-80" dirty="0">
                <a:latin typeface="+mn-ea"/>
              </a:rPr>
              <a:t>.</a:t>
            </a: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>
                <a:latin typeface="+mn-ea"/>
              </a:rPr>
              <a:t>따라서 졸업 전 </a:t>
            </a:r>
            <a:r>
              <a:rPr lang="ko-KR" altLang="en-US" sz="1900" b="1" i="1" u="sng" spc="-80" dirty="0">
                <a:solidFill>
                  <a:srgbClr val="FF0000"/>
                </a:solidFill>
                <a:latin typeface="+mn-ea"/>
              </a:rPr>
              <a:t>시험에 합격하지 못하여도 토익 점수와 학점을 우수하게 졸업이 가능</a:t>
            </a:r>
            <a:r>
              <a:rPr lang="ko-KR" altLang="en-US" sz="1900" b="1" spc="-80" dirty="0">
                <a:latin typeface="+mn-ea"/>
              </a:rPr>
              <a:t>하고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이미 높은 자격증 공부한 경험이 있어서 </a:t>
            </a:r>
            <a:r>
              <a:rPr lang="ko-KR" altLang="en-US" sz="1900" b="1" i="1" u="sng" spc="-80" dirty="0">
                <a:solidFill>
                  <a:srgbClr val="FF0000"/>
                </a:solidFill>
                <a:latin typeface="+mn-ea"/>
              </a:rPr>
              <a:t>경영지도사 및 재경관리사</a:t>
            </a:r>
            <a:r>
              <a:rPr lang="en-US" altLang="ko-KR" sz="1900" b="1" i="1" u="sng" spc="-80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1900" b="1" i="1" u="sng" spc="-80" dirty="0">
                <a:solidFill>
                  <a:srgbClr val="FF0000"/>
                </a:solidFill>
                <a:latin typeface="+mn-ea"/>
              </a:rPr>
              <a:t>전산 자격증을 상대적으로 수월하게 합격할 수 있음</a:t>
            </a:r>
            <a:r>
              <a:rPr lang="en-US" altLang="ko-KR" sz="1900" b="1" i="1" spc="-80" dirty="0">
                <a:solidFill>
                  <a:srgbClr val="FF0000"/>
                </a:solidFill>
                <a:latin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7611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</a:t>
            </a:r>
            <a:r>
              <a:rPr lang="ko-KR" altLang="en-US" sz="2800" b="1" kern="0" spc="-90" dirty="0" err="1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고시반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안내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2026396" y="1378301"/>
              <a:ext cx="3646728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pPr algn="ctr"/>
              <a:r>
                <a:rPr lang="ko-KR" altLang="en-US" sz="2000" dirty="0">
                  <a:latin typeface="+mj-ea"/>
                  <a:ea typeface="+mj-ea"/>
                </a:rPr>
                <a:t>직업전망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11185" y="1650369"/>
            <a:ext cx="10984943" cy="35086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>
              <a:buClr>
                <a:srgbClr val="005094"/>
              </a:buClr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r>
              <a:rPr lang="en-US" altLang="ko-KR" sz="1900" b="1" spc="-80" dirty="0">
                <a:latin typeface="+mn-ea"/>
              </a:rPr>
              <a:t>4</a:t>
            </a:r>
            <a:r>
              <a:rPr lang="ko-KR" altLang="en-US" sz="1900" b="1" spc="-80" dirty="0">
                <a:latin typeface="+mn-ea"/>
              </a:rPr>
              <a:t>차산업혁명 시대의 공인회계사 및 세무사 직업</a:t>
            </a: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전망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</a:t>
            </a:r>
            <a:r>
              <a:rPr lang="ko-KR" altLang="en-US" sz="1900" b="1" spc="-80" dirty="0">
                <a:latin typeface="+mn-ea"/>
              </a:rPr>
              <a:t>① 투명한 회계 요구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</a:t>
            </a:r>
            <a:r>
              <a:rPr lang="ko-KR" altLang="en-US" sz="1900" b="1" spc="-80" dirty="0">
                <a:latin typeface="+mn-ea"/>
              </a:rPr>
              <a:t>② 잦은 세법 개정으로 인한 복잡한 납세 시스템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</a:t>
            </a:r>
            <a:r>
              <a:rPr lang="ko-KR" altLang="en-US" sz="1900" b="1" spc="-80" dirty="0">
                <a:latin typeface="+mn-ea"/>
              </a:rPr>
              <a:t>③ 과세당국의 빅데이터 시스템으로 탈세</a:t>
            </a:r>
            <a:r>
              <a:rPr lang="en-US" altLang="ko-KR" sz="1900" b="1" spc="-80" dirty="0">
                <a:latin typeface="+mn-ea"/>
              </a:rPr>
              <a:t>(</a:t>
            </a:r>
            <a:r>
              <a:rPr lang="ko-KR" altLang="en-US" sz="1900" b="1" spc="-80" dirty="0">
                <a:latin typeface="+mn-ea"/>
              </a:rPr>
              <a:t>조세회피</a:t>
            </a:r>
            <a:r>
              <a:rPr lang="en-US" altLang="ko-KR" sz="1900" b="1" spc="-80" dirty="0">
                <a:latin typeface="+mn-ea"/>
              </a:rPr>
              <a:t>) </a:t>
            </a:r>
            <a:r>
              <a:rPr lang="ko-KR" altLang="en-US" sz="1900" b="1" spc="-80" dirty="0">
                <a:latin typeface="+mn-ea"/>
              </a:rPr>
              <a:t>적발 가능성 높음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</a:t>
            </a:r>
            <a:r>
              <a:rPr lang="ko-KR" altLang="en-US" sz="1900" b="1" spc="-80" dirty="0">
                <a:latin typeface="+mn-ea"/>
              </a:rPr>
              <a:t>④ 금융세제 등 개편 및 부동산 세제 잦은 개정에 따라 세금 리스크 관리자 수요 선호</a:t>
            </a:r>
            <a:r>
              <a:rPr lang="en-US" altLang="ko-KR" sz="1900" b="1" spc="-80" dirty="0">
                <a:latin typeface="+mn-ea"/>
              </a:rPr>
              <a:t>(</a:t>
            </a:r>
            <a:r>
              <a:rPr lang="ko-KR" altLang="en-US" sz="1900" b="1" spc="-80" dirty="0">
                <a:latin typeface="+mn-ea"/>
              </a:rPr>
              <a:t>금융권</a:t>
            </a:r>
            <a:r>
              <a:rPr lang="en-US" altLang="ko-KR" sz="1900" b="1" spc="-80" dirty="0">
                <a:latin typeface="+mn-ea"/>
              </a:rPr>
              <a:t>PB </a:t>
            </a:r>
            <a:r>
              <a:rPr lang="ko-KR" altLang="en-US" sz="1900" b="1" spc="-80" dirty="0">
                <a:latin typeface="+mn-ea"/>
              </a:rPr>
              <a:t>등</a:t>
            </a:r>
            <a:r>
              <a:rPr lang="en-US" altLang="ko-KR" sz="1900" b="1" spc="-80" dirty="0">
                <a:latin typeface="+mn-ea"/>
              </a:rPr>
              <a:t>)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☞ 이런 시대적 요구로 세무와 회계 전문가 필요성 급증</a:t>
            </a:r>
            <a:r>
              <a:rPr lang="en-US" altLang="ko-KR" sz="1900" b="1" spc="-80" dirty="0">
                <a:latin typeface="+mn-ea"/>
              </a:rPr>
              <a:t>.</a:t>
            </a:r>
          </a:p>
          <a:p>
            <a:pPr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en-US" altLang="ko-KR" sz="1900" b="1" spc="-50" dirty="0">
                <a:latin typeface="+mn-ea"/>
              </a:rPr>
              <a:t> </a:t>
            </a:r>
            <a:endParaRPr lang="en-US" altLang="ko-KR" sz="1900" b="1" spc="-8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25" name="Picture 2">
            <a:extLst>
              <a:ext uri="{FF2B5EF4-FFF2-40B4-BE49-F238E27FC236}">
                <a16:creationId xmlns:a16="http://schemas.microsoft.com/office/drawing/2014/main" id="{73C9124D-323E-47DB-BE4E-F72CDE809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260" y="4170341"/>
            <a:ext cx="4633868" cy="2617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화살표: 오른쪽 25">
            <a:extLst>
              <a:ext uri="{FF2B5EF4-FFF2-40B4-BE49-F238E27FC236}">
                <a16:creationId xmlns:a16="http://schemas.microsoft.com/office/drawing/2014/main" id="{8ECF9B6D-EC10-4C38-A8BD-A8875C182A1F}"/>
              </a:ext>
            </a:extLst>
          </p:cNvPr>
          <p:cNvSpPr/>
          <p:nvPr/>
        </p:nvSpPr>
        <p:spPr>
          <a:xfrm rot="10357230">
            <a:off x="5404706" y="5479258"/>
            <a:ext cx="1073791" cy="283979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D5FAE24-5C9A-4EF8-95AB-8BE73D7A4399}"/>
              </a:ext>
            </a:extLst>
          </p:cNvPr>
          <p:cNvSpPr txBox="1"/>
          <p:nvPr/>
        </p:nvSpPr>
        <p:spPr>
          <a:xfrm>
            <a:off x="296336" y="5906498"/>
            <a:ext cx="6181103" cy="58477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r>
              <a:rPr lang="en-US" altLang="ko-KR" sz="1900" b="1" spc="-50" dirty="0">
                <a:latin typeface="+mn-ea"/>
              </a:rPr>
              <a:t>10</a:t>
            </a:r>
            <a:r>
              <a:rPr lang="ko-KR" altLang="en-US" sz="1900" b="1" spc="-50" dirty="0">
                <a:latin typeface="+mn-ea"/>
              </a:rPr>
              <a:t>년 전에 비해 연봉이 상승한 것을 보면 위 내용을 </a:t>
            </a:r>
            <a:r>
              <a:rPr lang="en-US" altLang="ko-KR" sz="1900" b="1" spc="-50" dirty="0">
                <a:latin typeface="+mn-ea"/>
              </a:rPr>
              <a:t> </a:t>
            </a:r>
          </a:p>
          <a:p>
            <a:pPr>
              <a:buClr>
                <a:srgbClr val="005094"/>
              </a:buClr>
            </a:pPr>
            <a:r>
              <a:rPr lang="en-US" altLang="ko-KR" sz="1900" b="1" spc="-50" dirty="0">
                <a:latin typeface="+mn-ea"/>
              </a:rPr>
              <a:t>  </a:t>
            </a:r>
            <a:r>
              <a:rPr lang="ko-KR" altLang="en-US" sz="1900" b="1" spc="-50" dirty="0" err="1">
                <a:latin typeface="+mn-ea"/>
              </a:rPr>
              <a:t>방증함</a:t>
            </a:r>
            <a:r>
              <a:rPr lang="en-US" altLang="ko-KR" sz="1900" b="1" spc="-50" dirty="0">
                <a:latin typeface="+mn-ea"/>
              </a:rPr>
              <a:t>.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CADC877D-25C5-4192-A447-9AF50A69808A}"/>
              </a:ext>
            </a:extLst>
          </p:cNvPr>
          <p:cNvSpPr/>
          <p:nvPr/>
        </p:nvSpPr>
        <p:spPr>
          <a:xfrm>
            <a:off x="6828638" y="5347131"/>
            <a:ext cx="4311942" cy="32382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0996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시험 안내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1027266" y="1383119"/>
              <a:ext cx="5196588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  공인회계사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266570" y="1640580"/>
            <a:ext cx="10984943" cy="446276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400" b="1" spc="-80" dirty="0">
                <a:latin typeface="+mn-ea"/>
              </a:rPr>
              <a:t>업무 </a:t>
            </a:r>
            <a:r>
              <a:rPr lang="en-US" altLang="ko-KR" sz="2400" b="1" spc="-80" dirty="0">
                <a:latin typeface="+mn-ea"/>
              </a:rPr>
              <a:t>: </a:t>
            </a:r>
            <a:r>
              <a:rPr lang="ko-KR" altLang="en-US" sz="2400" b="1" spc="-80" dirty="0">
                <a:latin typeface="+mn-ea"/>
              </a:rPr>
              <a:t>회계감사</a:t>
            </a:r>
            <a:r>
              <a:rPr lang="en-US" altLang="ko-KR" sz="2400" b="1" spc="-80" dirty="0">
                <a:latin typeface="+mn-ea"/>
              </a:rPr>
              <a:t>, </a:t>
            </a:r>
            <a:r>
              <a:rPr lang="ko-KR" altLang="en-US" sz="2400" b="1" spc="-80" dirty="0">
                <a:latin typeface="+mn-ea"/>
              </a:rPr>
              <a:t>기업 경영컨설팅</a:t>
            </a: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400" b="1" spc="-80" dirty="0">
                <a:latin typeface="+mn-ea"/>
              </a:rPr>
              <a:t>진로 </a:t>
            </a:r>
            <a:r>
              <a:rPr lang="en-US" altLang="ko-KR" sz="2400" b="1" spc="-80" dirty="0">
                <a:latin typeface="+mn-ea"/>
              </a:rPr>
              <a:t>: </a:t>
            </a:r>
            <a:r>
              <a:rPr lang="ko-KR" altLang="en-US" sz="2400" b="1" spc="-80" dirty="0">
                <a:latin typeface="+mn-ea"/>
              </a:rPr>
              <a:t>회계법인</a:t>
            </a:r>
            <a:r>
              <a:rPr lang="en-US" altLang="ko-KR" sz="2400" b="1" spc="-80" dirty="0">
                <a:latin typeface="+mn-ea"/>
              </a:rPr>
              <a:t>, </a:t>
            </a:r>
            <a:r>
              <a:rPr lang="ko-KR" altLang="en-US" sz="2400" b="1" spc="-80" dirty="0">
                <a:latin typeface="+mn-ea"/>
              </a:rPr>
              <a:t>공기업 등</a:t>
            </a: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400" b="1" spc="-80" dirty="0">
                <a:latin typeface="+mn-ea"/>
              </a:rPr>
              <a:t>시험과목</a:t>
            </a: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400" b="1" spc="-80" dirty="0">
                <a:latin typeface="+mn-ea"/>
              </a:rPr>
              <a:t>수험기간 </a:t>
            </a:r>
            <a:r>
              <a:rPr lang="en-US" altLang="ko-KR" sz="2400" b="1" spc="-80" dirty="0">
                <a:latin typeface="+mn-ea"/>
              </a:rPr>
              <a:t>: 3</a:t>
            </a:r>
            <a:r>
              <a:rPr lang="ko-KR" altLang="en-US" sz="2400" b="1" spc="-80" dirty="0">
                <a:latin typeface="+mn-ea"/>
              </a:rPr>
              <a:t>년</a:t>
            </a:r>
            <a:r>
              <a:rPr lang="en-US" altLang="ko-KR" sz="2400" b="1" spc="-80" dirty="0">
                <a:latin typeface="+mn-ea"/>
              </a:rPr>
              <a:t>~5</a:t>
            </a:r>
            <a:r>
              <a:rPr lang="ko-KR" altLang="en-US" sz="2400" b="1" spc="-80" dirty="0">
                <a:latin typeface="+mn-ea"/>
              </a:rPr>
              <a:t>년</a:t>
            </a:r>
            <a:endParaRPr lang="en-US" altLang="ko-KR" sz="24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5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62260B05-1D76-4FB6-B349-F78A5CA370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6190" y="2189353"/>
            <a:ext cx="6891116" cy="2479293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1D9B7963-4F4B-4E8C-A34E-58B72441E2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6190" y="4668646"/>
            <a:ext cx="6891116" cy="2152950"/>
          </a:xfrm>
          <a:prstGeom prst="rect">
            <a:avLst/>
          </a:prstGeom>
        </p:spPr>
      </p:pic>
      <p:sp>
        <p:nvSpPr>
          <p:cNvPr id="13" name="화살표: 오른쪽 12">
            <a:extLst>
              <a:ext uri="{FF2B5EF4-FFF2-40B4-BE49-F238E27FC236}">
                <a16:creationId xmlns:a16="http://schemas.microsoft.com/office/drawing/2014/main" id="{2D438E6E-BC3B-448A-9DB4-AF89724477B4}"/>
              </a:ext>
            </a:extLst>
          </p:cNvPr>
          <p:cNvSpPr/>
          <p:nvPr/>
        </p:nvSpPr>
        <p:spPr>
          <a:xfrm rot="655254">
            <a:off x="1905946" y="3234828"/>
            <a:ext cx="2179816" cy="94630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3409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시험 안내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11185" y="1650369"/>
            <a:ext cx="10984943" cy="390876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400" b="1" spc="-80" dirty="0">
                <a:latin typeface="+mn-ea"/>
              </a:rPr>
              <a:t>업무 </a:t>
            </a:r>
            <a:r>
              <a:rPr lang="en-US" altLang="ko-KR" sz="2400" b="1" spc="-80" dirty="0">
                <a:latin typeface="+mn-ea"/>
              </a:rPr>
              <a:t>: </a:t>
            </a:r>
            <a:r>
              <a:rPr lang="ko-KR" altLang="en-US" sz="2400" b="1" spc="-80" dirty="0">
                <a:latin typeface="+mn-ea"/>
              </a:rPr>
              <a:t>세무대리</a:t>
            </a:r>
            <a:r>
              <a:rPr lang="en-US" altLang="ko-KR" sz="2400" b="1" spc="-80" dirty="0">
                <a:latin typeface="+mn-ea"/>
              </a:rPr>
              <a:t>, </a:t>
            </a:r>
            <a:r>
              <a:rPr lang="ko-KR" altLang="en-US" sz="2400" b="1" spc="-80" dirty="0">
                <a:latin typeface="+mn-ea"/>
              </a:rPr>
              <a:t>세무조사</a:t>
            </a:r>
            <a:r>
              <a:rPr lang="en-US" altLang="ko-KR" sz="2400" b="1" spc="-80" dirty="0">
                <a:latin typeface="+mn-ea"/>
              </a:rPr>
              <a:t>, </a:t>
            </a:r>
            <a:r>
              <a:rPr lang="ko-KR" altLang="en-US" sz="2400" b="1" spc="-80" dirty="0">
                <a:latin typeface="+mn-ea"/>
              </a:rPr>
              <a:t>기업경영컨설팅 등</a:t>
            </a: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400" b="1" spc="-80" dirty="0">
                <a:latin typeface="+mn-ea"/>
              </a:rPr>
              <a:t>진로 </a:t>
            </a:r>
            <a:r>
              <a:rPr lang="en-US" altLang="ko-KR" sz="2400" b="1" spc="-80" dirty="0">
                <a:latin typeface="+mn-ea"/>
              </a:rPr>
              <a:t>: </a:t>
            </a:r>
            <a:r>
              <a:rPr lang="ko-KR" altLang="en-US" sz="2400" b="1" spc="-80" dirty="0">
                <a:latin typeface="+mn-ea"/>
              </a:rPr>
              <a:t>세무법인</a:t>
            </a:r>
            <a:r>
              <a:rPr lang="en-US" altLang="ko-KR" sz="2400" b="1" spc="-80" dirty="0">
                <a:latin typeface="+mn-ea"/>
              </a:rPr>
              <a:t>, </a:t>
            </a:r>
            <a:r>
              <a:rPr lang="ko-KR" altLang="en-US" sz="2400" b="1" spc="-80" dirty="0">
                <a:latin typeface="+mn-ea"/>
              </a:rPr>
              <a:t>공기업 등</a:t>
            </a: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400" b="1" spc="-80" dirty="0">
                <a:latin typeface="+mn-ea"/>
              </a:rPr>
              <a:t>시험과목</a:t>
            </a: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400" b="1" spc="-80" dirty="0">
                <a:latin typeface="+mn-ea"/>
              </a:rPr>
              <a:t>수험기간 </a:t>
            </a:r>
            <a:r>
              <a:rPr lang="en-US" altLang="ko-KR" sz="2400" b="1" spc="-80" dirty="0">
                <a:latin typeface="+mn-ea"/>
              </a:rPr>
              <a:t>: 2</a:t>
            </a:r>
            <a:r>
              <a:rPr lang="ko-KR" altLang="en-US" sz="2400" b="1" spc="-80" dirty="0">
                <a:latin typeface="+mn-ea"/>
              </a:rPr>
              <a:t>년 </a:t>
            </a:r>
            <a:r>
              <a:rPr lang="en-US" altLang="ko-KR" sz="2400" b="1" spc="-80" dirty="0">
                <a:latin typeface="+mn-ea"/>
              </a:rPr>
              <a:t>~ 5</a:t>
            </a:r>
            <a:r>
              <a:rPr lang="ko-KR" altLang="en-US" sz="2400" b="1" spc="-80" dirty="0">
                <a:latin typeface="+mn-ea"/>
              </a:rPr>
              <a:t>년</a:t>
            </a:r>
            <a:endParaRPr lang="en-US" altLang="ko-KR" sz="24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5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9" name="Picture 1">
            <a:extLst>
              <a:ext uri="{FF2B5EF4-FFF2-40B4-BE49-F238E27FC236}">
                <a16:creationId xmlns:a16="http://schemas.microsoft.com/office/drawing/2014/main" id="{96702B3B-104B-43C6-BA15-657AE2B8E4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259897" y="2239138"/>
            <a:ext cx="6370013" cy="452722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3" name="화살표: 오른쪽 12">
            <a:extLst>
              <a:ext uri="{FF2B5EF4-FFF2-40B4-BE49-F238E27FC236}">
                <a16:creationId xmlns:a16="http://schemas.microsoft.com/office/drawing/2014/main" id="{C9F8104A-7BD0-46A7-9F4A-252C51011255}"/>
              </a:ext>
            </a:extLst>
          </p:cNvPr>
          <p:cNvSpPr/>
          <p:nvPr/>
        </p:nvSpPr>
        <p:spPr>
          <a:xfrm rot="655254">
            <a:off x="1905946" y="3234828"/>
            <a:ext cx="2179816" cy="94630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BBE2F7B-A094-4E5F-AF16-961D4A7C7935}"/>
              </a:ext>
            </a:extLst>
          </p:cNvPr>
          <p:cNvSpPr txBox="1"/>
          <p:nvPr/>
        </p:nvSpPr>
        <p:spPr>
          <a:xfrm>
            <a:off x="709311" y="1092895"/>
            <a:ext cx="1038746" cy="30777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>
            <a:defPPr>
              <a:defRPr lang="ko-KR"/>
            </a:defPPr>
            <a:lvl1pPr>
              <a:buClr>
                <a:srgbClr val="0180AF"/>
              </a:buClr>
              <a:defRPr sz="2300" b="1">
                <a:solidFill>
                  <a:schemeClr val="bg1"/>
                </a:solidFill>
                <a:latin typeface="+mn-ea"/>
              </a:defRPr>
            </a:lvl1pPr>
          </a:lstStyle>
          <a:p>
            <a:r>
              <a:rPr lang="ko-KR" altLang="en-US" sz="2000" dirty="0">
                <a:latin typeface="+mj-ea"/>
                <a:ea typeface="+mj-ea"/>
              </a:rPr>
              <a:t> 세 무 사</a:t>
            </a:r>
          </a:p>
        </p:txBody>
      </p:sp>
      <p:grpSp>
        <p:nvGrpSpPr>
          <p:cNvPr id="15" name="그룹 47">
            <a:extLst>
              <a:ext uri="{FF2B5EF4-FFF2-40B4-BE49-F238E27FC236}">
                <a16:creationId xmlns:a16="http://schemas.microsoft.com/office/drawing/2014/main" id="{9BE88A3F-883C-429B-A986-36F507310E13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7" name="모서리가 둥근 직사각형 36">
              <a:extLst>
                <a:ext uri="{FF2B5EF4-FFF2-40B4-BE49-F238E27FC236}">
                  <a16:creationId xmlns:a16="http://schemas.microsoft.com/office/drawing/2014/main" id="{9E2DDF3A-2EDF-487B-BF01-B9BDE434F03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8F69F59-139F-4CAB-AA28-F8C2376F1BF6}"/>
                </a:ext>
              </a:extLst>
            </p:cNvPr>
            <p:cNvSpPr txBox="1"/>
            <p:nvPr/>
          </p:nvSpPr>
          <p:spPr>
            <a:xfrm>
              <a:off x="1772755" y="1375735"/>
              <a:ext cx="3692312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 세 무 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13643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시험 안내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1772755" y="1375735"/>
              <a:ext cx="3692312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 세 무 사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11186" y="1650369"/>
            <a:ext cx="10519001" cy="400109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000" b="1" spc="-80" dirty="0">
                <a:latin typeface="+mn-ea"/>
              </a:rPr>
              <a:t>업무 </a:t>
            </a:r>
            <a:r>
              <a:rPr lang="en-US" altLang="ko-KR" sz="2000" b="1" spc="-80" dirty="0">
                <a:latin typeface="+mn-ea"/>
              </a:rPr>
              <a:t>: </a:t>
            </a:r>
            <a:r>
              <a:rPr lang="ko-KR" altLang="en-US" sz="2000" b="1" spc="-80" dirty="0">
                <a:latin typeface="+mn-ea"/>
              </a:rPr>
              <a:t>세무대리</a:t>
            </a:r>
            <a:r>
              <a:rPr lang="en-US" altLang="ko-KR" sz="2000" b="1" spc="-80" dirty="0">
                <a:latin typeface="+mn-ea"/>
              </a:rPr>
              <a:t>, </a:t>
            </a:r>
            <a:r>
              <a:rPr lang="ko-KR" altLang="en-US" sz="2000" b="1" spc="-80" dirty="0">
                <a:latin typeface="+mn-ea"/>
              </a:rPr>
              <a:t>기업 컨설팅</a:t>
            </a:r>
            <a:r>
              <a:rPr lang="en-US" altLang="ko-KR" sz="2000" b="1" spc="-80" dirty="0">
                <a:latin typeface="+mn-ea"/>
              </a:rPr>
              <a:t>, </a:t>
            </a:r>
            <a:r>
              <a:rPr lang="ko-KR" altLang="en-US" sz="2000" b="1" spc="-80" dirty="0">
                <a:latin typeface="+mn-ea"/>
              </a:rPr>
              <a:t>세무조사 대리 등</a:t>
            </a:r>
            <a:r>
              <a:rPr lang="en-US" altLang="ko-KR" sz="2000" b="1" spc="-80" dirty="0">
                <a:latin typeface="+mn-ea"/>
              </a:rPr>
              <a:t>.</a:t>
            </a: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20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000" b="1" spc="-80" dirty="0">
                <a:latin typeface="+mn-ea"/>
              </a:rPr>
              <a:t>연봉</a:t>
            </a:r>
            <a:r>
              <a:rPr lang="en-US" altLang="ko-KR" sz="2000" b="1" spc="-80" dirty="0">
                <a:latin typeface="+mn-ea"/>
              </a:rPr>
              <a:t>(</a:t>
            </a:r>
            <a:r>
              <a:rPr lang="ko-KR" altLang="en-US" sz="2000" b="1" spc="-80" dirty="0">
                <a:latin typeface="+mn-ea"/>
              </a:rPr>
              <a:t>단위 </a:t>
            </a:r>
            <a:r>
              <a:rPr lang="en-US" altLang="ko-KR" sz="2000" b="1" spc="-80" dirty="0">
                <a:latin typeface="+mn-ea"/>
              </a:rPr>
              <a:t>: </a:t>
            </a:r>
            <a:r>
              <a:rPr lang="ko-KR" altLang="en-US" sz="2000" b="1" spc="-80" dirty="0">
                <a:latin typeface="+mn-ea"/>
              </a:rPr>
              <a:t>만원</a:t>
            </a:r>
            <a:r>
              <a:rPr lang="en-US" altLang="ko-KR" sz="2000" b="1" spc="-80" dirty="0">
                <a:latin typeface="+mn-ea"/>
              </a:rPr>
              <a:t>)</a:t>
            </a:r>
            <a:r>
              <a:rPr lang="ko-KR" altLang="en-US" sz="2000" b="1" spc="-80" dirty="0">
                <a:latin typeface="+mn-ea"/>
              </a:rPr>
              <a:t> </a:t>
            </a:r>
            <a:endParaRPr lang="en-US" altLang="ko-KR" sz="20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2000" b="1" spc="-80" dirty="0">
                <a:latin typeface="+mn-ea"/>
              </a:rPr>
              <a:t> - </a:t>
            </a:r>
            <a:r>
              <a:rPr lang="ko-KR" altLang="en-US" sz="2000" b="1" spc="-80" dirty="0">
                <a:latin typeface="+mn-ea"/>
              </a:rPr>
              <a:t>수습세무사 </a:t>
            </a:r>
            <a:r>
              <a:rPr lang="en-US" altLang="ko-KR" sz="2000" b="1" spc="-80" dirty="0">
                <a:latin typeface="+mn-ea"/>
              </a:rPr>
              <a:t>: </a:t>
            </a:r>
            <a:r>
              <a:rPr lang="ko-KR" altLang="en-US" sz="2000" b="1" spc="-80" dirty="0">
                <a:latin typeface="+mn-ea"/>
              </a:rPr>
              <a:t>평균 </a:t>
            </a:r>
            <a:r>
              <a:rPr lang="en-US" altLang="ko-KR" sz="2000" b="1" spc="-80" dirty="0">
                <a:latin typeface="+mn-ea"/>
              </a:rPr>
              <a:t>2</a:t>
            </a:r>
            <a:r>
              <a:rPr lang="ko-KR" altLang="en-US" sz="2000" b="1" spc="-80" dirty="0">
                <a:latin typeface="+mn-ea"/>
              </a:rPr>
              <a:t>천</a:t>
            </a:r>
            <a:r>
              <a:rPr lang="en-US" altLang="ko-KR" sz="2000" b="1" spc="-80" dirty="0">
                <a:latin typeface="+mn-ea"/>
              </a:rPr>
              <a:t>~3</a:t>
            </a:r>
            <a:r>
              <a:rPr lang="ko-KR" altLang="en-US" sz="2000" b="1" spc="-80" dirty="0">
                <a:latin typeface="+mn-ea"/>
              </a:rPr>
              <a:t>천</a:t>
            </a:r>
            <a:endParaRPr lang="en-US" altLang="ko-KR" sz="20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2000" b="1" spc="-80" dirty="0">
                <a:latin typeface="+mn-ea"/>
              </a:rPr>
              <a:t> - </a:t>
            </a:r>
            <a:r>
              <a:rPr lang="ko-KR" altLang="en-US" sz="2000" b="1" spc="-80" dirty="0">
                <a:latin typeface="+mn-ea"/>
              </a:rPr>
              <a:t>근무세무사 </a:t>
            </a:r>
            <a:r>
              <a:rPr lang="en-US" altLang="ko-KR" sz="2000" b="1" spc="-80" dirty="0">
                <a:latin typeface="+mn-ea"/>
              </a:rPr>
              <a:t>: </a:t>
            </a:r>
            <a:r>
              <a:rPr lang="ko-KR" altLang="en-US" sz="2000" b="1" spc="-80" dirty="0">
                <a:latin typeface="+mn-ea"/>
              </a:rPr>
              <a:t>평균 </a:t>
            </a:r>
            <a:r>
              <a:rPr lang="en-US" altLang="ko-KR" sz="2000" b="1" spc="-80" dirty="0">
                <a:latin typeface="+mn-ea"/>
              </a:rPr>
              <a:t>4</a:t>
            </a:r>
            <a:r>
              <a:rPr lang="ko-KR" altLang="en-US" sz="2000" b="1" spc="-80" dirty="0">
                <a:latin typeface="+mn-ea"/>
              </a:rPr>
              <a:t>천</a:t>
            </a:r>
            <a:r>
              <a:rPr lang="en-US" altLang="ko-KR" sz="2000" b="1" spc="-80" dirty="0">
                <a:latin typeface="+mn-ea"/>
              </a:rPr>
              <a:t>~1</a:t>
            </a:r>
            <a:r>
              <a:rPr lang="ko-KR" altLang="en-US" sz="2000" b="1" spc="-80" dirty="0">
                <a:latin typeface="+mn-ea"/>
              </a:rPr>
              <a:t>억 초반</a:t>
            </a:r>
            <a:endParaRPr lang="en-US" altLang="ko-KR" sz="20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2000" b="1" spc="-80" dirty="0">
                <a:latin typeface="+mn-ea"/>
              </a:rPr>
              <a:t>   (</a:t>
            </a:r>
            <a:r>
              <a:rPr lang="ko-KR" altLang="en-US" sz="2000" b="1" spc="-80" dirty="0">
                <a:latin typeface="+mn-ea"/>
              </a:rPr>
              <a:t>업무분야에 따라 다름</a:t>
            </a:r>
            <a:r>
              <a:rPr lang="en-US" altLang="ko-KR" sz="2000" b="1" spc="-80" dirty="0">
                <a:latin typeface="+mn-ea"/>
              </a:rPr>
              <a:t>. </a:t>
            </a:r>
            <a:r>
              <a:rPr lang="ko-KR" altLang="en-US" sz="2000" b="1" spc="-80" dirty="0">
                <a:latin typeface="+mn-ea"/>
              </a:rPr>
              <a:t>재산세 및 세무조사 등 분야는 연봉이 높고 </a:t>
            </a:r>
            <a:r>
              <a:rPr lang="ko-KR" altLang="en-US" sz="2000" b="1" spc="-80" dirty="0" err="1">
                <a:latin typeface="+mn-ea"/>
              </a:rPr>
              <a:t>기장쪽</a:t>
            </a:r>
            <a:r>
              <a:rPr lang="ko-KR" altLang="en-US" sz="2000" b="1" spc="-80" dirty="0">
                <a:latin typeface="+mn-ea"/>
              </a:rPr>
              <a:t> 근무세무사는</a:t>
            </a:r>
            <a:endParaRPr lang="en-US" altLang="ko-KR" sz="20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2000" b="1" spc="-80" dirty="0">
                <a:latin typeface="+mn-ea"/>
              </a:rPr>
              <a:t>    </a:t>
            </a:r>
            <a:r>
              <a:rPr lang="ko-KR" altLang="en-US" sz="2000" b="1" spc="-80" dirty="0">
                <a:latin typeface="+mn-ea"/>
              </a:rPr>
              <a:t>연봉이 낮은 편임</a:t>
            </a:r>
            <a:r>
              <a:rPr lang="en-US" altLang="ko-KR" sz="2000" b="1" spc="-80" dirty="0">
                <a:latin typeface="+mn-ea"/>
              </a:rPr>
              <a:t>.)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2000" b="1" spc="-80" dirty="0">
                <a:latin typeface="+mn-ea"/>
              </a:rPr>
              <a:t> - </a:t>
            </a:r>
            <a:r>
              <a:rPr lang="ko-KR" altLang="en-US" sz="2000" b="1" spc="-80" dirty="0">
                <a:latin typeface="+mn-ea"/>
              </a:rPr>
              <a:t>개업세무사 </a:t>
            </a:r>
            <a:r>
              <a:rPr lang="en-US" altLang="ko-KR" sz="2000" b="1" spc="-80" dirty="0">
                <a:latin typeface="+mn-ea"/>
              </a:rPr>
              <a:t>: </a:t>
            </a:r>
            <a:r>
              <a:rPr lang="ko-KR" altLang="en-US" sz="2000" b="1" spc="-80" dirty="0">
                <a:latin typeface="+mn-ea"/>
              </a:rPr>
              <a:t>평균 </a:t>
            </a:r>
            <a:r>
              <a:rPr lang="en-US" altLang="ko-KR" sz="2000" b="1" spc="-80" dirty="0">
                <a:latin typeface="+mn-ea"/>
              </a:rPr>
              <a:t>2</a:t>
            </a:r>
            <a:r>
              <a:rPr lang="ko-KR" altLang="en-US" sz="2000" b="1" spc="-80" dirty="0">
                <a:latin typeface="+mn-ea"/>
              </a:rPr>
              <a:t>억 </a:t>
            </a:r>
            <a:r>
              <a:rPr lang="en-US" altLang="ko-KR" sz="2000" b="1" spc="-80" dirty="0">
                <a:latin typeface="+mn-ea"/>
              </a:rPr>
              <a:t>4</a:t>
            </a:r>
            <a:r>
              <a:rPr lang="ko-KR" altLang="en-US" sz="2000" b="1" spc="-80" dirty="0">
                <a:latin typeface="+mn-ea"/>
              </a:rPr>
              <a:t>천</a:t>
            </a:r>
            <a:r>
              <a:rPr lang="en-US" altLang="ko-KR" sz="2000" b="1" spc="-80" dirty="0">
                <a:latin typeface="+mn-ea"/>
              </a:rPr>
              <a:t>.(</a:t>
            </a:r>
            <a:r>
              <a:rPr lang="ko-KR" altLang="en-US" sz="2000" b="1" spc="-80" dirty="0">
                <a:latin typeface="+mn-ea"/>
              </a:rPr>
              <a:t>개업연수 및 능력에 따라 천차만별</a:t>
            </a:r>
            <a:r>
              <a:rPr lang="en-US" altLang="ko-KR" sz="2000" b="1" spc="-80" dirty="0">
                <a:latin typeface="+mn-ea"/>
              </a:rPr>
              <a:t>)  </a:t>
            </a: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2000" b="1" spc="-5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61451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시험 안내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1772755" y="1375735"/>
              <a:ext cx="3692312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 세 무 사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11185" y="1650369"/>
            <a:ext cx="10984943" cy="347787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>
                <a:latin typeface="+mn-ea"/>
              </a:rPr>
              <a:t>자격증이 주는 가치</a:t>
            </a:r>
            <a:endParaRPr lang="en-US" altLang="ko-KR" sz="19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① 평생 안정적으로 일할 수 있는 여건을 줌</a:t>
            </a:r>
            <a:r>
              <a:rPr lang="en-US" altLang="ko-KR" sz="1900" b="1" spc="-80" dirty="0">
                <a:latin typeface="+mn-ea"/>
              </a:rPr>
              <a:t>.(</a:t>
            </a:r>
            <a:r>
              <a:rPr lang="ko-KR" altLang="en-US" sz="1900" b="1" spc="-80" dirty="0">
                <a:latin typeface="+mn-ea"/>
              </a:rPr>
              <a:t>은퇴가 없음</a:t>
            </a:r>
            <a:r>
              <a:rPr lang="en-US" altLang="ko-KR" sz="1900" b="1" spc="-80" dirty="0">
                <a:latin typeface="+mn-ea"/>
              </a:rPr>
              <a:t>..</a:t>
            </a:r>
            <a:r>
              <a:rPr lang="ko-KR" altLang="en-US" sz="1900" b="1" spc="-80" dirty="0">
                <a:latin typeface="+mn-ea"/>
              </a:rPr>
              <a:t>아직까지는</a:t>
            </a:r>
            <a:r>
              <a:rPr lang="en-US" altLang="ko-KR" sz="1900" b="1" spc="-80" dirty="0">
                <a:latin typeface="+mn-ea"/>
              </a:rPr>
              <a:t>..)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② 직장인들에게 느낄 수 없는 자유로움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③ 이직이 매우 쉬움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④ 고소득을 창출한 콘텐츠를 만들 수 있음</a:t>
            </a:r>
            <a:r>
              <a:rPr lang="en-US" altLang="ko-KR" sz="1900" b="1" spc="-80" dirty="0">
                <a:latin typeface="+mn-ea"/>
              </a:rPr>
              <a:t>.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24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⑤ 외부강의 및 책을 신뢰 주며 할 수 있음</a:t>
            </a:r>
            <a:r>
              <a:rPr lang="en-US" altLang="ko-KR" sz="1900" b="1" spc="-80" dirty="0">
                <a:latin typeface="+mn-ea"/>
              </a:rPr>
              <a:t>.    </a:t>
            </a: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5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4063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세무사 공부 순서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1772755" y="1375735"/>
              <a:ext cx="3965816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 공부순서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11185" y="1650369"/>
            <a:ext cx="10984943" cy="428309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>
                <a:latin typeface="+mn-ea"/>
              </a:rPr>
              <a:t>공부순서 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; </a:t>
            </a:r>
            <a:r>
              <a:rPr lang="ko-KR" altLang="en-US" b="1" dirty="0"/>
              <a:t>회계원리</a:t>
            </a:r>
            <a:r>
              <a:rPr lang="en-US" altLang="ko-KR" b="1" dirty="0"/>
              <a:t>(</a:t>
            </a:r>
            <a:r>
              <a:rPr lang="ko-KR" altLang="en-US" b="1" dirty="0"/>
              <a:t>인강</a:t>
            </a:r>
            <a:r>
              <a:rPr lang="en-US" altLang="ko-KR" b="1" dirty="0"/>
              <a:t>) + </a:t>
            </a:r>
            <a:r>
              <a:rPr lang="ko-KR" altLang="en-US" b="1" dirty="0"/>
              <a:t>토익 </a:t>
            </a:r>
            <a:r>
              <a:rPr lang="en-US" altLang="ko-KR" b="1" dirty="0"/>
              <a:t>700</a:t>
            </a:r>
            <a:r>
              <a:rPr lang="ko-KR" altLang="en-US" b="1" dirty="0"/>
              <a:t>점 달성 </a:t>
            </a:r>
            <a:r>
              <a:rPr lang="en-US" altLang="ko-KR" b="1" dirty="0"/>
              <a:t>-&gt; </a:t>
            </a:r>
            <a:r>
              <a:rPr lang="ko-KR" altLang="en-US" b="1" dirty="0"/>
              <a:t>중급회계</a:t>
            </a:r>
            <a:r>
              <a:rPr lang="en-US" altLang="ko-KR" b="1" dirty="0"/>
              <a:t>(</a:t>
            </a:r>
            <a:r>
              <a:rPr lang="ko-KR" altLang="en-US" b="1" dirty="0"/>
              <a:t>인강</a:t>
            </a:r>
            <a:r>
              <a:rPr lang="en-US" altLang="ko-KR" b="1" dirty="0"/>
              <a:t>) 1</a:t>
            </a:r>
            <a:r>
              <a:rPr lang="ko-KR" altLang="en-US" b="1" dirty="0"/>
              <a:t>회독 </a:t>
            </a:r>
            <a:r>
              <a:rPr lang="en-US" altLang="ko-KR" b="1" dirty="0"/>
              <a:t>-&gt; </a:t>
            </a:r>
            <a:r>
              <a:rPr lang="ko-KR" altLang="en-US" b="1" dirty="0"/>
              <a:t>복습 </a:t>
            </a:r>
            <a:r>
              <a:rPr lang="en-US" altLang="ko-KR" b="1" dirty="0"/>
              <a:t>-&gt; </a:t>
            </a:r>
            <a:r>
              <a:rPr lang="ko-KR" altLang="en-US" b="1" dirty="0"/>
              <a:t>세법개론</a:t>
            </a:r>
            <a:r>
              <a:rPr lang="en-US" altLang="ko-KR" b="1" dirty="0"/>
              <a:t>(</a:t>
            </a:r>
            <a:r>
              <a:rPr lang="ko-KR" altLang="en-US" b="1" dirty="0"/>
              <a:t>인강</a:t>
            </a:r>
            <a:r>
              <a:rPr lang="en-US" altLang="ko-KR" b="1" dirty="0"/>
              <a:t>) 1</a:t>
            </a:r>
            <a:r>
              <a:rPr lang="ko-KR" altLang="en-US" b="1" dirty="0"/>
              <a:t>회독 </a:t>
            </a:r>
            <a:r>
              <a:rPr lang="en-US" altLang="ko-KR" b="1" dirty="0"/>
              <a:t>-&gt; </a:t>
            </a:r>
            <a:r>
              <a:rPr lang="ko-KR" altLang="en-US" b="1" dirty="0"/>
              <a:t>복습 </a:t>
            </a:r>
            <a:r>
              <a:rPr lang="en-US" altLang="ko-KR" b="1" dirty="0"/>
              <a:t>-&gt; </a:t>
            </a:r>
            <a:r>
              <a:rPr lang="ko-KR" altLang="en-US" b="1" dirty="0"/>
              <a:t>원가관리회계</a:t>
            </a:r>
            <a:r>
              <a:rPr lang="en-US" altLang="ko-KR" b="1" dirty="0"/>
              <a:t>(</a:t>
            </a:r>
            <a:r>
              <a:rPr lang="ko-KR" altLang="en-US" b="1" dirty="0"/>
              <a:t>인강</a:t>
            </a:r>
            <a:r>
              <a:rPr lang="en-US" altLang="ko-KR" b="1" dirty="0"/>
              <a:t>) 1</a:t>
            </a:r>
            <a:r>
              <a:rPr lang="ko-KR" altLang="en-US" b="1" dirty="0"/>
              <a:t>회독 </a:t>
            </a:r>
            <a:r>
              <a:rPr lang="en-US" altLang="ko-KR" b="1" dirty="0"/>
              <a:t>-&gt; </a:t>
            </a:r>
            <a:r>
              <a:rPr lang="ko-KR" altLang="en-US" b="1" dirty="0"/>
              <a:t>복습 </a:t>
            </a:r>
            <a:r>
              <a:rPr lang="en-US" altLang="ko-KR" b="1" dirty="0"/>
              <a:t>-&gt; 1</a:t>
            </a:r>
            <a:r>
              <a:rPr lang="ko-KR" altLang="en-US" b="1" dirty="0"/>
              <a:t>차 시험 </a:t>
            </a:r>
            <a:r>
              <a:rPr lang="en-US" altLang="ko-KR" b="1" dirty="0"/>
              <a:t>4~5</a:t>
            </a:r>
            <a:r>
              <a:rPr lang="ko-KR" altLang="en-US" b="1" dirty="0"/>
              <a:t>개월 전엔 재정학과 선택과목 공부 </a:t>
            </a:r>
            <a:r>
              <a:rPr lang="en-US" altLang="ko-KR" b="1" dirty="0"/>
              <a:t>-&gt; 1</a:t>
            </a:r>
            <a:r>
              <a:rPr lang="ko-KR" altLang="en-US" b="1" dirty="0"/>
              <a:t>달 전 </a:t>
            </a:r>
            <a:r>
              <a:rPr lang="en-US" altLang="ko-KR" b="1" dirty="0"/>
              <a:t>1</a:t>
            </a:r>
            <a:r>
              <a:rPr lang="ko-KR" altLang="en-US" b="1" dirty="0"/>
              <a:t>차 모의고사</a:t>
            </a:r>
            <a:r>
              <a:rPr lang="en-US" altLang="ko-KR" b="1" dirty="0"/>
              <a:t>(1</a:t>
            </a:r>
            <a:r>
              <a:rPr lang="ko-KR" altLang="en-US" b="1" dirty="0"/>
              <a:t>주에 </a:t>
            </a:r>
            <a:r>
              <a:rPr lang="en-US" altLang="ko-KR" b="1" dirty="0"/>
              <a:t>2</a:t>
            </a:r>
            <a:r>
              <a:rPr lang="ko-KR" altLang="en-US" b="1" dirty="0"/>
              <a:t>회 이상</a:t>
            </a:r>
            <a:r>
              <a:rPr lang="en-US" altLang="ko-KR" b="1" dirty="0"/>
              <a:t>) -&gt; 1</a:t>
            </a:r>
            <a:r>
              <a:rPr lang="ko-KR" altLang="en-US" b="1" dirty="0"/>
              <a:t>차 시험</a:t>
            </a:r>
            <a:r>
              <a:rPr lang="en-US" altLang="ko-KR" b="1" dirty="0"/>
              <a:t>.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>
                <a:latin typeface="+mn-ea"/>
              </a:rPr>
              <a:t>검증된 학원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>
                <a:latin typeface="+mn-ea"/>
              </a:rPr>
              <a:t>나무경영아카데미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 err="1">
                <a:latin typeface="+mn-ea"/>
              </a:rPr>
              <a:t>위너스경영아카데미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 err="1">
                <a:latin typeface="+mn-ea"/>
              </a:rPr>
              <a:t>우리경영아카데미</a:t>
            </a:r>
            <a:r>
              <a:rPr lang="en-US" altLang="ko-KR" sz="1900" b="1" spc="-80" dirty="0">
                <a:latin typeface="+mn-ea"/>
              </a:rPr>
              <a:t>. </a:t>
            </a:r>
            <a:r>
              <a:rPr lang="ko-KR" altLang="en-US" sz="1900" b="1" spc="-80" dirty="0">
                <a:latin typeface="+mn-ea"/>
              </a:rPr>
              <a:t>그 이외 </a:t>
            </a:r>
            <a:r>
              <a:rPr lang="ko-KR" altLang="en-US" sz="1900" b="1" spc="-80" dirty="0" err="1">
                <a:latin typeface="+mn-ea"/>
              </a:rPr>
              <a:t>이그잼학원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미래경영 등이 있음</a:t>
            </a:r>
            <a:r>
              <a:rPr lang="en-US" altLang="ko-KR" sz="1900" b="1" spc="-80" dirty="0">
                <a:latin typeface="+mn-ea"/>
              </a:rPr>
              <a:t>.</a:t>
            </a: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>
                <a:latin typeface="+mn-ea"/>
              </a:rPr>
              <a:t>수험생이 많이 보는 강사의 강의 듣는 것이 효율적임</a:t>
            </a:r>
            <a:r>
              <a:rPr lang="en-US" altLang="ko-KR" sz="1900" b="1" spc="-80" dirty="0">
                <a:latin typeface="+mn-ea"/>
              </a:rPr>
              <a:t>.(</a:t>
            </a:r>
            <a:r>
              <a:rPr lang="ko-KR" altLang="en-US" sz="1900" b="1" spc="-80" dirty="0">
                <a:latin typeface="+mn-ea"/>
              </a:rPr>
              <a:t>많이 보는 것 자체가 이미 검증된 것임</a:t>
            </a:r>
            <a:r>
              <a:rPr lang="en-US" altLang="ko-KR" sz="1900" b="1" spc="-80" dirty="0">
                <a:latin typeface="+mn-ea"/>
              </a:rPr>
              <a:t>)</a:t>
            </a: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공부방법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>
                <a:latin typeface="+mn-ea"/>
              </a:rPr>
              <a:t>인터넷 강의 수강하면서 공부하면 좋음</a:t>
            </a:r>
            <a:r>
              <a:rPr lang="en-US" altLang="ko-KR" sz="1900" b="1" spc="-80" dirty="0">
                <a:latin typeface="+mn-ea"/>
              </a:rPr>
              <a:t>. + </a:t>
            </a:r>
            <a:r>
              <a:rPr lang="ko-KR" altLang="en-US" sz="1900" b="1" spc="-80" dirty="0" err="1">
                <a:latin typeface="+mn-ea"/>
              </a:rPr>
              <a:t>고시반</a:t>
            </a:r>
            <a:r>
              <a:rPr lang="ko-KR" altLang="en-US" sz="1900" b="1" spc="-80" dirty="0">
                <a:latin typeface="+mn-ea"/>
              </a:rPr>
              <a:t> 활용 </a:t>
            </a:r>
            <a:r>
              <a:rPr lang="en-US" altLang="ko-KR" sz="1900" b="1" spc="-80" dirty="0">
                <a:latin typeface="+mn-ea"/>
              </a:rPr>
              <a:t>+ </a:t>
            </a:r>
            <a:r>
              <a:rPr lang="ko-KR" altLang="en-US" sz="1900" b="1" spc="-80" dirty="0">
                <a:latin typeface="+mn-ea"/>
              </a:rPr>
              <a:t>스터디 모임 </a:t>
            </a:r>
            <a:endParaRPr lang="en-US" altLang="ko-KR" sz="1900" b="1" spc="-5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12988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과목별 교재 및 공부방법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2510154" y="1381468"/>
              <a:ext cx="2735044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회계학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11185" y="1650369"/>
            <a:ext cx="11760573" cy="497059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>
                <a:latin typeface="+mn-ea"/>
              </a:rPr>
              <a:t>많이 보는 교재 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회계학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>
                <a:latin typeface="+mn-ea"/>
              </a:rPr>
              <a:t>김현식 외 공저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김재호 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김영덕 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김기동</a:t>
            </a: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저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원가회계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>
                <a:latin typeface="+mn-ea"/>
              </a:rPr>
              <a:t>임세진 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김용남 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이승근 저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재정학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 err="1">
                <a:latin typeface="+mn-ea"/>
              </a:rPr>
              <a:t>김판기</a:t>
            </a:r>
            <a:r>
              <a:rPr lang="ko-KR" altLang="en-US" sz="1900" b="1" spc="-80" dirty="0">
                <a:latin typeface="+mn-ea"/>
              </a:rPr>
              <a:t> 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 err="1">
                <a:latin typeface="+mn-ea"/>
              </a:rPr>
              <a:t>정병렬</a:t>
            </a:r>
            <a:r>
              <a:rPr lang="ko-KR" altLang="en-US" sz="1900" b="1" spc="-80" dirty="0">
                <a:latin typeface="+mn-ea"/>
              </a:rPr>
              <a:t> 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 err="1">
                <a:latin typeface="+mn-ea"/>
              </a:rPr>
              <a:t>황정빈</a:t>
            </a:r>
            <a:r>
              <a:rPr lang="ko-KR" altLang="en-US" sz="1900" b="1" spc="-80" dirty="0">
                <a:latin typeface="+mn-ea"/>
              </a:rPr>
              <a:t> 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김진욱 저 등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en-US" altLang="ko-KR" b="1" dirty="0"/>
              <a:t> </a:t>
            </a:r>
            <a:r>
              <a:rPr lang="ko-KR" altLang="en-US" sz="1900" b="1" dirty="0"/>
              <a:t>회계학 공부</a:t>
            </a:r>
            <a:endParaRPr lang="ko-KR" altLang="en-US" sz="1900" dirty="0"/>
          </a:p>
          <a:p>
            <a:pPr fontAlgn="base"/>
            <a:r>
              <a:rPr lang="en-US" altLang="ko-KR" sz="1900" b="1" dirty="0"/>
              <a:t> - </a:t>
            </a:r>
            <a:r>
              <a:rPr lang="ko-KR" altLang="en-US" sz="1900" b="1" dirty="0"/>
              <a:t>인터넷 강의 들을 때 </a:t>
            </a:r>
            <a:r>
              <a:rPr lang="en-US" altLang="ko-KR" sz="1900" b="1" dirty="0"/>
              <a:t>: </a:t>
            </a:r>
            <a:r>
              <a:rPr lang="ko-KR" altLang="en-US" sz="1900" b="1" dirty="0"/>
              <a:t>중요 부분 체크</a:t>
            </a:r>
            <a:r>
              <a:rPr lang="en-US" altLang="ko-KR" sz="1900" b="1" dirty="0"/>
              <a:t>, </a:t>
            </a:r>
            <a:r>
              <a:rPr lang="ko-KR" altLang="en-US" sz="1900" b="1" dirty="0"/>
              <a:t>이해 안 되는 부분 </a:t>
            </a:r>
            <a:endParaRPr lang="ko-KR" altLang="en-US" sz="1900" dirty="0"/>
          </a:p>
          <a:p>
            <a:pPr fontAlgn="base"/>
            <a:r>
              <a:rPr lang="en-US" altLang="ko-KR" sz="1900" b="1" dirty="0"/>
              <a:t> - </a:t>
            </a:r>
            <a:r>
              <a:rPr lang="ko-KR" altLang="en-US" sz="1900" b="1" dirty="0"/>
              <a:t>강의 듣고 복습 </a:t>
            </a:r>
            <a:r>
              <a:rPr lang="en-US" altLang="ko-KR" sz="1900" b="1" dirty="0"/>
              <a:t>: </a:t>
            </a:r>
            <a:r>
              <a:rPr lang="ko-KR" altLang="en-US" sz="1900" b="1" dirty="0"/>
              <a:t>반드시 예제 문제를 </a:t>
            </a:r>
            <a:r>
              <a:rPr lang="en-US" altLang="ko-KR" sz="1900" b="1" dirty="0"/>
              <a:t>2</a:t>
            </a:r>
            <a:r>
              <a:rPr lang="ko-KR" altLang="en-US" sz="1900" b="1" dirty="0"/>
              <a:t>차 답안지에 풀어볼 것</a:t>
            </a:r>
            <a:r>
              <a:rPr lang="en-US" altLang="ko-KR" sz="1900" b="1" dirty="0"/>
              <a:t>.</a:t>
            </a:r>
            <a:endParaRPr lang="ko-KR" altLang="en-US" sz="1900" dirty="0"/>
          </a:p>
          <a:p>
            <a:pPr fontAlgn="base"/>
            <a:r>
              <a:rPr lang="en-US" altLang="ko-KR" sz="1900" b="1" dirty="0"/>
              <a:t> - </a:t>
            </a:r>
            <a:r>
              <a:rPr lang="ko-KR" altLang="en-US" sz="1900" b="1" dirty="0"/>
              <a:t>다음 파트 공부할 때 그전에 배운 부분 확인</a:t>
            </a:r>
            <a:endParaRPr lang="ko-KR" altLang="en-US" sz="1900" dirty="0"/>
          </a:p>
          <a:p>
            <a:pPr fontAlgn="base"/>
            <a:endParaRPr lang="en-US" altLang="ko-KR" sz="1900" b="1" dirty="0"/>
          </a:p>
          <a:p>
            <a:pPr fontAlgn="base"/>
            <a:r>
              <a:rPr lang="en-US" altLang="ko-KR" sz="1900" b="1" dirty="0"/>
              <a:t>  </a:t>
            </a:r>
            <a:r>
              <a:rPr lang="ko-KR" altLang="en-US" sz="1900" b="1" dirty="0"/>
              <a:t>예</a:t>
            </a:r>
            <a:r>
              <a:rPr lang="en-US" altLang="ko-KR" sz="1900" b="1" dirty="0"/>
              <a:t>)</a:t>
            </a:r>
            <a:r>
              <a:rPr lang="ko-KR" altLang="en-US" sz="1900" b="1" dirty="0"/>
              <a:t> 재고자산 끝나고 유형자산 공부할 때 재고자산 예제 문제 </a:t>
            </a:r>
            <a:r>
              <a:rPr lang="en-US" altLang="ko-KR" sz="1900" b="1" dirty="0"/>
              <a:t>1</a:t>
            </a:r>
            <a:r>
              <a:rPr lang="ko-KR" altLang="en-US" sz="1900" b="1" dirty="0"/>
              <a:t>번 씩 풀고 유형자산 공부 복습</a:t>
            </a:r>
            <a:r>
              <a:rPr lang="en-US" altLang="ko-KR" sz="1900" b="1" dirty="0"/>
              <a:t>. </a:t>
            </a:r>
            <a:r>
              <a:rPr lang="ko-KR" altLang="en-US" sz="1900" b="1" dirty="0"/>
              <a:t>내용은 체크한 부분만 검토</a:t>
            </a:r>
            <a:endParaRPr lang="ko-KR" altLang="en-US" sz="1900" dirty="0"/>
          </a:p>
          <a:p>
            <a:pPr fontAlgn="base"/>
            <a:endParaRPr lang="en-US" altLang="ko-KR" sz="1900" b="1" dirty="0"/>
          </a:p>
          <a:p>
            <a:pPr fontAlgn="base"/>
            <a:r>
              <a:rPr lang="en-US" altLang="ko-KR" sz="1900" b="1" dirty="0"/>
              <a:t> - 1</a:t>
            </a:r>
            <a:r>
              <a:rPr lang="ko-KR" altLang="en-US" sz="1900" b="1" dirty="0"/>
              <a:t>회독 끝나고 나면 다시 체크된 부분 공부 </a:t>
            </a:r>
            <a:r>
              <a:rPr lang="en-US" altLang="ko-KR" sz="1900" b="1" dirty="0"/>
              <a:t>+ </a:t>
            </a:r>
            <a:r>
              <a:rPr lang="ko-KR" altLang="en-US" sz="1900" b="1" dirty="0"/>
              <a:t>예제 문제 공부</a:t>
            </a:r>
            <a:r>
              <a:rPr lang="en-US" altLang="ko-KR" sz="1900" b="1" dirty="0"/>
              <a:t>(</a:t>
            </a:r>
            <a:r>
              <a:rPr lang="ko-KR" altLang="en-US" sz="1900" b="1" dirty="0"/>
              <a:t>반복해서 풀 것</a:t>
            </a:r>
            <a:r>
              <a:rPr lang="en-US" altLang="ko-KR" sz="1900" b="1" dirty="0"/>
              <a:t>) : </a:t>
            </a:r>
            <a:r>
              <a:rPr lang="ko-KR" altLang="en-US" sz="1900" b="1" dirty="0"/>
              <a:t>요약 자료 만들면 좋음</a:t>
            </a:r>
            <a:r>
              <a:rPr lang="en-US" altLang="ko-KR" sz="1900" b="1" dirty="0"/>
              <a:t>.</a:t>
            </a:r>
            <a:endParaRPr lang="en-US" altLang="ko-KR" sz="1900" b="1" spc="-8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22536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435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과목별 교재 및 공부방법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2695742" y="1380844"/>
              <a:ext cx="2308028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세 법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11185" y="1650369"/>
            <a:ext cx="11760573" cy="422423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>
                <a:latin typeface="+mn-ea"/>
              </a:rPr>
              <a:t>많이 보는 교재 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세법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 err="1">
                <a:latin typeface="+mn-ea"/>
              </a:rPr>
              <a:t>임상엽</a:t>
            </a:r>
            <a:r>
              <a:rPr lang="ko-KR" altLang="en-US" sz="1900" b="1" spc="-80" dirty="0">
                <a:latin typeface="+mn-ea"/>
              </a:rPr>
              <a:t> 공저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 err="1">
                <a:latin typeface="+mn-ea"/>
              </a:rPr>
              <a:t>강경태</a:t>
            </a:r>
            <a:r>
              <a:rPr lang="ko-KR" altLang="en-US" sz="1900" b="1" spc="-80" dirty="0">
                <a:latin typeface="+mn-ea"/>
              </a:rPr>
              <a:t> 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 err="1">
                <a:latin typeface="+mn-ea"/>
              </a:rPr>
              <a:t>정우승</a:t>
            </a:r>
            <a:r>
              <a:rPr lang="ko-KR" altLang="en-US" sz="1900" b="1" spc="-80" dirty="0">
                <a:latin typeface="+mn-ea"/>
              </a:rPr>
              <a:t> 외 공저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이승원 외 공저</a:t>
            </a:r>
            <a:endParaRPr lang="en-US" altLang="ko-KR" sz="1900" b="1" spc="-80" dirty="0">
              <a:latin typeface="+mn-ea"/>
            </a:endParaRPr>
          </a:p>
          <a:p>
            <a:pPr fontAlgn="base"/>
            <a:r>
              <a:rPr lang="en-US" altLang="ko-KR" sz="1900" b="1" spc="-80" dirty="0">
                <a:latin typeface="+mn-ea"/>
              </a:rPr>
              <a:t>  </a:t>
            </a:r>
          </a:p>
          <a:p>
            <a:pPr fontAlgn="base"/>
            <a:endParaRPr lang="en-US" altLang="ko-KR" sz="19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en-US" altLang="ko-KR" b="1" dirty="0"/>
              <a:t> </a:t>
            </a:r>
            <a:r>
              <a:rPr lang="ko-KR" altLang="en-US" sz="1900" b="1" dirty="0"/>
              <a:t>세법 공부</a:t>
            </a:r>
            <a:endParaRPr lang="ko-KR" altLang="en-US" sz="1900" dirty="0"/>
          </a:p>
          <a:p>
            <a:pPr fontAlgn="base"/>
            <a:r>
              <a:rPr lang="en-US" altLang="ko-KR" sz="1900" b="1" dirty="0"/>
              <a:t> - </a:t>
            </a:r>
            <a:r>
              <a:rPr lang="ko-KR" altLang="en-US" sz="1900" b="1" dirty="0"/>
              <a:t>인터넷 강의 들을 때 </a:t>
            </a:r>
            <a:r>
              <a:rPr lang="en-US" altLang="ko-KR" sz="1900" b="1" dirty="0"/>
              <a:t>: </a:t>
            </a:r>
            <a:r>
              <a:rPr lang="ko-KR" altLang="en-US" sz="1900" b="1" dirty="0"/>
              <a:t>중요 부분 체크</a:t>
            </a:r>
            <a:r>
              <a:rPr lang="en-US" altLang="ko-KR" sz="1900" b="1" dirty="0"/>
              <a:t>, </a:t>
            </a:r>
            <a:r>
              <a:rPr lang="ko-KR" altLang="en-US" sz="1900" b="1" dirty="0"/>
              <a:t>이해 안 되는 부분 </a:t>
            </a:r>
            <a:endParaRPr lang="ko-KR" altLang="en-US" sz="1900" dirty="0"/>
          </a:p>
          <a:p>
            <a:pPr fontAlgn="base"/>
            <a:r>
              <a:rPr lang="en-US" altLang="ko-KR" sz="1900" b="1" dirty="0"/>
              <a:t> - </a:t>
            </a:r>
            <a:r>
              <a:rPr lang="ko-KR" altLang="en-US" sz="1900" b="1" dirty="0"/>
              <a:t>강의 듣고 복습 </a:t>
            </a:r>
            <a:r>
              <a:rPr lang="en-US" altLang="ko-KR" sz="1900" b="1" dirty="0"/>
              <a:t>: </a:t>
            </a:r>
            <a:r>
              <a:rPr lang="ko-KR" altLang="en-US" sz="1900" b="1" dirty="0"/>
              <a:t>반드시 예제 문제를 </a:t>
            </a:r>
            <a:r>
              <a:rPr lang="en-US" altLang="ko-KR" sz="1900" b="1" dirty="0"/>
              <a:t>2</a:t>
            </a:r>
            <a:r>
              <a:rPr lang="ko-KR" altLang="en-US" sz="1900" b="1" dirty="0"/>
              <a:t>차 답안지에 풀어볼 것</a:t>
            </a:r>
            <a:r>
              <a:rPr lang="en-US" altLang="ko-KR" sz="1900" b="1" dirty="0"/>
              <a:t>.</a:t>
            </a:r>
            <a:endParaRPr lang="ko-KR" altLang="en-US" sz="1900" dirty="0"/>
          </a:p>
          <a:p>
            <a:pPr fontAlgn="base"/>
            <a:r>
              <a:rPr lang="en-US" altLang="ko-KR" sz="1900" b="1" dirty="0"/>
              <a:t> - </a:t>
            </a:r>
            <a:r>
              <a:rPr lang="ko-KR" altLang="en-US" sz="1900" b="1" dirty="0"/>
              <a:t>다음 파트 공부할 때 그전에 배운 부분 확인</a:t>
            </a:r>
            <a:endParaRPr lang="ko-KR" altLang="en-US" sz="1900" dirty="0"/>
          </a:p>
          <a:p>
            <a:pPr fontAlgn="base"/>
            <a:r>
              <a:rPr lang="en-US" altLang="ko-KR" sz="1900" b="1" dirty="0"/>
              <a:t> - 1</a:t>
            </a:r>
            <a:r>
              <a:rPr lang="ko-KR" altLang="en-US" sz="1900" b="1" dirty="0"/>
              <a:t>회독 끝나고 나면 다시 체크된 부분 공부 </a:t>
            </a:r>
            <a:r>
              <a:rPr lang="en-US" altLang="ko-KR" sz="1900" b="1" dirty="0"/>
              <a:t>+ </a:t>
            </a:r>
            <a:r>
              <a:rPr lang="ko-KR" altLang="en-US" sz="1900" b="1" dirty="0"/>
              <a:t>예제 문제 공부</a:t>
            </a:r>
            <a:r>
              <a:rPr lang="en-US" altLang="ko-KR" sz="1900" b="1" dirty="0"/>
              <a:t>(</a:t>
            </a:r>
            <a:r>
              <a:rPr lang="ko-KR" altLang="en-US" sz="1900" b="1" dirty="0"/>
              <a:t>반복해서 풀 것</a:t>
            </a:r>
            <a:r>
              <a:rPr lang="en-US" altLang="ko-KR" sz="1900" b="1" dirty="0"/>
              <a:t>) : </a:t>
            </a:r>
            <a:r>
              <a:rPr lang="ko-KR" altLang="en-US" sz="1900" b="1" dirty="0"/>
              <a:t>요약 자료 만들면 좋음</a:t>
            </a:r>
            <a:r>
              <a:rPr lang="en-US" altLang="ko-KR" sz="1900" b="1" dirty="0"/>
              <a:t>.</a:t>
            </a:r>
          </a:p>
          <a:p>
            <a:pPr fontAlgn="base"/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세법 공부할 때 회계학도 함께 공부</a:t>
            </a:r>
            <a:endParaRPr lang="en-US" altLang="ko-KR" sz="1900" b="1" spc="-80" dirty="0">
              <a:latin typeface="+mn-ea"/>
            </a:endParaRPr>
          </a:p>
          <a:p>
            <a:pPr fontAlgn="base"/>
            <a:endParaRPr lang="en-US" altLang="ko-KR" sz="1900" b="1" spc="-80" dirty="0">
              <a:latin typeface="+mn-ea"/>
            </a:endParaRPr>
          </a:p>
          <a:p>
            <a:pPr fontAlgn="base"/>
            <a:r>
              <a:rPr lang="en-US" altLang="ko-KR" b="1" dirty="0"/>
              <a:t>※ </a:t>
            </a:r>
            <a:r>
              <a:rPr lang="ko-KR" altLang="en-US" b="1" dirty="0"/>
              <a:t>반드시 누적적으로 공부하여야 함</a:t>
            </a:r>
            <a:r>
              <a:rPr lang="en-US" altLang="ko-KR" b="1" dirty="0"/>
              <a:t>. </a:t>
            </a:r>
            <a:r>
              <a:rPr lang="ko-KR" altLang="en-US" b="1" dirty="0"/>
              <a:t>누적적 공부할 때는 체크한 부분</a:t>
            </a:r>
            <a:r>
              <a:rPr lang="en-US" altLang="ko-KR" b="1" dirty="0"/>
              <a:t>, </a:t>
            </a:r>
            <a:r>
              <a:rPr lang="ko-KR" altLang="en-US" b="1" dirty="0"/>
              <a:t>예제 문제를 풀고 넘어가면 됨</a:t>
            </a:r>
            <a:r>
              <a:rPr lang="en-US" altLang="ko-KR" b="1" dirty="0"/>
              <a:t>.</a:t>
            </a:r>
            <a:endParaRPr lang="ko-KR" altLang="en-US" dirty="0"/>
          </a:p>
          <a:p>
            <a:pPr fontAlgn="base"/>
            <a:endParaRPr lang="en-US" altLang="ko-KR" sz="1900" b="1" spc="-8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42963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906</Words>
  <Application>Microsoft Office PowerPoint</Application>
  <PresentationFormat>와이드스크린</PresentationFormat>
  <Paragraphs>118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맑은 고딕</vt:lpstr>
      <vt:lpstr>Arial</vt:lpstr>
      <vt:lpstr>Office 테마</vt:lpstr>
      <vt:lpstr>공인회계사 및 세무사 고 시 반  오리엔테이션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공인회계사 및 세무사 고시반  오리엔테이션</dc:title>
  <dc:creator>이현진</dc:creator>
  <cp:lastModifiedBy>이현진</cp:lastModifiedBy>
  <cp:revision>13</cp:revision>
  <dcterms:created xsi:type="dcterms:W3CDTF">2020-09-22T13:03:50Z</dcterms:created>
  <dcterms:modified xsi:type="dcterms:W3CDTF">2020-09-22T14:44:46Z</dcterms:modified>
</cp:coreProperties>
</file>