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 재연" initials="김재" lastIdx="2" clrIdx="0">
    <p:extLst>
      <p:ext uri="{19B8F6BF-5375-455C-9EA6-DF929625EA0E}">
        <p15:presenceInfo xmlns:p15="http://schemas.microsoft.com/office/powerpoint/2012/main" userId="63c49be8ede86c8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C00"/>
    <a:srgbClr val="BDD7EE"/>
    <a:srgbClr val="F7E6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2" autoAdjust="0"/>
    <p:restoredTop sz="94660"/>
  </p:normalViewPr>
  <p:slideViewPr>
    <p:cSldViewPr snapToGrid="0">
      <p:cViewPr varScale="1">
        <p:scale>
          <a:sx n="86" d="100"/>
          <a:sy n="86" d="100"/>
        </p:scale>
        <p:origin x="8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44608;&#51116;&#50672;\Desktop\&#53685;&#54633;%20&#47928;&#49436;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44608;&#51116;&#50672;\Desktop\&#51116;&#47924;%20&#51312;&#48324;&#44284;&#51228;\&#44536;&#47000;&#54532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44608;&#51116;&#50672;\Desktop\&#53685;&#54633;%20&#47928;&#49436;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44608;&#51116;&#50672;\Desktop\&#53685;&#54633;%20&#47928;&#49436;1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44608;&#51116;&#50672;\Desktop\&#53685;&#54633;%20&#47928;&#49436;1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44608;&#51116;&#50672;\Desktop\&#53685;&#54633;%20&#47928;&#49436;1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000" b="1" dirty="0"/>
              <a:t>수익성 분석</a:t>
            </a:r>
          </a:p>
        </c:rich>
      </c:tx>
      <c:layout>
        <c:manualLayout>
          <c:xMode val="edge"/>
          <c:yMode val="edge"/>
          <c:x val="0.43711091445464362"/>
          <c:y val="4.62413916948131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5.7480779298872471E-2"/>
          <c:y val="0.19112135176651307"/>
          <c:w val="0.92482793365999527"/>
          <c:h val="0.76010716402385181"/>
        </c:manualLayout>
      </c:layout>
      <c:lineChart>
        <c:grouping val="standard"/>
        <c:varyColors val="0"/>
        <c:ser>
          <c:idx val="0"/>
          <c:order val="0"/>
          <c:tx>
            <c:v>총자산이익률(ROA)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6.1658055170846479E-2"/>
                  <c:y val="9.727251248153379E-3"/>
                </c:manualLayout>
              </c:layout>
              <c:tx>
                <c:rich>
                  <a:bodyPr/>
                  <a:lstStyle/>
                  <a:p>
                    <a:fld id="{E6209059-73A9-45A8-9F97-60892696F65E}" type="VALUE">
                      <a:rPr lang="en-US" altLang="ko-KR" smtClean="0"/>
                      <a:pPr/>
                      <a:t>[값]</a:t>
                    </a:fld>
                    <a:endParaRPr lang="ko-KR" alt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E5A7-4EFF-91D5-C439849FBD8C}"/>
                </c:ext>
              </c:extLst>
            </c:dLbl>
            <c:dLbl>
              <c:idx val="2"/>
              <c:layout>
                <c:manualLayout>
                  <c:x val="2.5414497064786892E-4"/>
                  <c:y val="3.8656517605132178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5A7-4EFF-91D5-C439849FBD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표!$C$2:$E$2</c:f>
              <c:numCache>
                <c:formatCode>0.0%</c:formatCode>
                <c:ptCount val="3"/>
                <c:pt idx="0">
                  <c:v>2E-3</c:v>
                </c:pt>
                <c:pt idx="1">
                  <c:v>-4.1000000000000002E-2</c:v>
                </c:pt>
                <c:pt idx="2">
                  <c:v>1.7000000000000001E-2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5A7-4EFF-91D5-C439849FBD8C}"/>
            </c:ext>
          </c:extLst>
        </c:ser>
        <c:ser>
          <c:idx val="1"/>
          <c:order val="1"/>
          <c:tx>
            <c:v>자기자본이익률(ROE)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6.2138983006698727E-2"/>
                  <c:y val="-3.8957656218462464E-2"/>
                </c:manualLayout>
              </c:layout>
              <c:tx>
                <c:rich>
                  <a:bodyPr/>
                  <a:lstStyle/>
                  <a:p>
                    <a:fld id="{CA0F8CBA-0E68-490E-816D-0D44B080D109}" type="VALUE">
                      <a:rPr lang="en-US" altLang="ko-KR" smtClean="0"/>
                      <a:pPr/>
                      <a:t>[값]</a:t>
                    </a:fld>
                    <a:endParaRPr lang="ko-KR" alt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E5A7-4EFF-91D5-C439849FBD8C}"/>
                </c:ext>
              </c:extLst>
            </c:dLbl>
            <c:dLbl>
              <c:idx val="2"/>
              <c:layout>
                <c:manualLayout>
                  <c:x val="-4.2982402581644517E-3"/>
                  <c:y val="-4.68314205085125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5A7-4EFF-91D5-C439849FBD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표!$C$3:$E$3</c:f>
              <c:numCache>
                <c:formatCode>0%</c:formatCode>
                <c:ptCount val="3"/>
                <c:pt idx="0" formatCode="0.0%">
                  <c:v>3.0000000000000001E-3</c:v>
                </c:pt>
                <c:pt idx="1">
                  <c:v>-0.06</c:v>
                </c:pt>
                <c:pt idx="2" formatCode="0.0%">
                  <c:v>2.3E-2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5A7-4EFF-91D5-C439849FBD8C}"/>
            </c:ext>
          </c:extLst>
        </c:ser>
        <c:ser>
          <c:idx val="2"/>
          <c:order val="2"/>
          <c:tx>
            <c:v>매출액순이익률(ROS)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1118407539801435E-2"/>
                  <c:y val="-4.9608282783878091E-2"/>
                </c:manualLayout>
              </c:layout>
              <c:tx>
                <c:rich>
                  <a:bodyPr/>
                  <a:lstStyle/>
                  <a:p>
                    <a:fld id="{EF167CC8-A1F6-4C94-852C-432812768DC3}" type="VALUE">
                      <a:rPr lang="en-US" altLang="ko-KR" smtClean="0"/>
                      <a:pPr/>
                      <a:t>[값]</a:t>
                    </a:fld>
                    <a:endParaRPr lang="ko-KR" alt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E5A7-4EFF-91D5-C439849FBD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표!$C$4:$E$4</c:f>
              <c:numCache>
                <c:formatCode>0%</c:formatCode>
                <c:ptCount val="3"/>
                <c:pt idx="0" formatCode="0.0%">
                  <c:v>7.0000000000000001E-3</c:v>
                </c:pt>
                <c:pt idx="1">
                  <c:v>-0.11</c:v>
                </c:pt>
                <c:pt idx="2" formatCode="0.0%">
                  <c:v>4.2000000000000003E-2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E5A7-4EFF-91D5-C439849FBD8C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21904207"/>
        <c:axId val="2021912111"/>
      </c:lineChart>
      <c:catAx>
        <c:axId val="2021904207"/>
        <c:scaling>
          <c:orientation val="minMax"/>
        </c:scaling>
        <c:delete val="1"/>
        <c:axPos val="b"/>
        <c:majorTickMark val="none"/>
        <c:minorTickMark val="none"/>
        <c:tickLblPos val="nextTo"/>
        <c:crossAx val="2021912111"/>
        <c:crosses val="autoZero"/>
        <c:auto val="1"/>
        <c:lblAlgn val="ctr"/>
        <c:lblOffset val="100"/>
        <c:noMultiLvlLbl val="0"/>
      </c:catAx>
      <c:valAx>
        <c:axId val="20219121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19042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969568205019127"/>
          <c:y val="0.93909981021986622"/>
          <c:w val="0.62060854720019853"/>
          <c:h val="6.09001897801337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000" b="1"/>
              <a:t>성장성 분석</a:t>
            </a:r>
            <a:endParaRPr lang="ko-KR" sz="2000" b="1"/>
          </a:p>
        </c:rich>
      </c:tx>
      <c:layout>
        <c:manualLayout>
          <c:xMode val="edge"/>
          <c:yMode val="edge"/>
          <c:x val="0.4358858828546473"/>
          <c:y val="2.368469737297542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v>매출액증가율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4033834812807674E-2"/>
                  <c:y val="5.68432736951410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287-4CD2-ABF9-9902F059A2A3}"/>
                </c:ext>
              </c:extLst>
            </c:dLbl>
            <c:dLbl>
              <c:idx val="1"/>
              <c:layout>
                <c:manualLayout>
                  <c:x val="-2.7227067850246124E-2"/>
                  <c:y val="-5.44748039578435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287-4CD2-ABF9-9902F059A2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표!$C$6:$E$6</c:f>
              <c:numCache>
                <c:formatCode>0%</c:formatCode>
                <c:ptCount val="3"/>
                <c:pt idx="0" formatCode="0.0%">
                  <c:v>0.22500000000000001</c:v>
                </c:pt>
                <c:pt idx="1">
                  <c:v>0.27</c:v>
                </c:pt>
                <c:pt idx="2" formatCode="0.0%">
                  <c:v>0.35399999999999998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287-4CD2-ABF9-9902F059A2A3}"/>
            </c:ext>
          </c:extLst>
        </c:ser>
        <c:ser>
          <c:idx val="1"/>
          <c:order val="1"/>
          <c:tx>
            <c:v>총자산증가율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2899373652380715E-2"/>
                  <c:y val="-3.78955157967607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287-4CD2-ABF9-9902F059A2A3}"/>
                </c:ext>
              </c:extLst>
            </c:dLbl>
            <c:dLbl>
              <c:idx val="1"/>
              <c:layout>
                <c:manualLayout>
                  <c:x val="-2.8361529010673046E-2"/>
                  <c:y val="-6.6317152644331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287-4CD2-ABF9-9902F059A2A3}"/>
                </c:ext>
              </c:extLst>
            </c:dLbl>
            <c:dLbl>
              <c:idx val="2"/>
              <c:layout>
                <c:manualLayout>
                  <c:x val="-3.0630451331526889E-2"/>
                  <c:y val="-4.26324552713557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287-4CD2-ABF9-9902F059A2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표!$C$7:$E$7</c:f>
              <c:numCache>
                <c:formatCode>0.0%</c:formatCode>
                <c:ptCount val="3"/>
                <c:pt idx="0">
                  <c:v>0.254</c:v>
                </c:pt>
                <c:pt idx="1">
                  <c:v>9.8000000000000004E-2</c:v>
                </c:pt>
                <c:pt idx="2">
                  <c:v>0.36799999999999999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287-4CD2-ABF9-9902F059A2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0734159"/>
        <c:axId val="560733327"/>
      </c:lineChart>
      <c:lineChart>
        <c:grouping val="standard"/>
        <c:varyColors val="0"/>
        <c:ser>
          <c:idx val="2"/>
          <c:order val="2"/>
          <c:tx>
            <c:v>순이익증가율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4.1975062935796129E-2"/>
                  <c:y val="-5.2106334220545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287-4CD2-ABF9-9902F059A2A3}"/>
                </c:ext>
              </c:extLst>
            </c:dLbl>
            <c:dLbl>
              <c:idx val="1"/>
              <c:layout>
                <c:manualLayout>
                  <c:x val="0"/>
                  <c:y val="4.7369394745949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287-4CD2-ABF9-9902F059A2A3}"/>
                </c:ext>
              </c:extLst>
            </c:dLbl>
            <c:dLbl>
              <c:idx val="2"/>
              <c:layout>
                <c:manualLayout>
                  <c:x val="2.2689223208538435E-3"/>
                  <c:y val="8.0527971068116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287-4CD2-ABF9-9902F059A2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표!$C$8:$E$8</c:f>
              <c:numCache>
                <c:formatCode>0%</c:formatCode>
                <c:ptCount val="3"/>
                <c:pt idx="0" formatCode="0.0%">
                  <c:v>-0.873</c:v>
                </c:pt>
                <c:pt idx="1">
                  <c:v>-22.46</c:v>
                </c:pt>
                <c:pt idx="2" formatCode="0.0%">
                  <c:v>1.5069999999999999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287-4CD2-ABF9-9902F059A2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0744975"/>
        <c:axId val="560737487"/>
      </c:lineChart>
      <c:catAx>
        <c:axId val="560734159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60733327"/>
        <c:crosses val="autoZero"/>
        <c:auto val="1"/>
        <c:lblAlgn val="ctr"/>
        <c:lblOffset val="100"/>
        <c:noMultiLvlLbl val="0"/>
      </c:catAx>
      <c:valAx>
        <c:axId val="56073332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0734159"/>
        <c:crosses val="autoZero"/>
        <c:crossBetween val="between"/>
      </c:valAx>
      <c:valAx>
        <c:axId val="560737487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60744975"/>
        <c:crosses val="max"/>
        <c:crossBetween val="between"/>
      </c:valAx>
      <c:catAx>
        <c:axId val="560744975"/>
        <c:scaling>
          <c:orientation val="minMax"/>
        </c:scaling>
        <c:delete val="1"/>
        <c:axPos val="b"/>
        <c:majorTickMark val="out"/>
        <c:minorTickMark val="none"/>
        <c:tickLblPos val="nextTo"/>
        <c:crossAx val="560737487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2000" b="1" dirty="0"/>
              <a:t>활동성 분석</a:t>
            </a:r>
          </a:p>
        </c:rich>
      </c:tx>
      <c:layout>
        <c:manualLayout>
          <c:xMode val="edge"/>
          <c:yMode val="edge"/>
          <c:x val="0.4266191858526604"/>
          <c:y val="1.37050458309682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7.6469816272965882E-2"/>
          <c:y val="0.20004629629629631"/>
          <c:w val="0.89019685039370078"/>
          <c:h val="0.58202136191309417"/>
        </c:manualLayout>
      </c:layout>
      <c:lineChart>
        <c:grouping val="standard"/>
        <c:varyColors val="0"/>
        <c:ser>
          <c:idx val="0"/>
          <c:order val="0"/>
          <c:tx>
            <c:v>매출채권회전율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3336402201451462E-2"/>
                  <c:y val="-4.6224441983057293E-2"/>
                </c:manualLayout>
              </c:layout>
              <c:tx>
                <c:rich>
                  <a:bodyPr/>
                  <a:lstStyle/>
                  <a:p>
                    <a:fld id="{A8BF9C98-68A6-4445-8E9C-58C1B203221D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AF68-4473-92F9-BCC872ED68FD}"/>
                </c:ext>
              </c:extLst>
            </c:dLbl>
            <c:dLbl>
              <c:idx val="1"/>
              <c:layout>
                <c:manualLayout>
                  <c:x val="-1.4548802401583414E-2"/>
                  <c:y val="-4.6224441983057293E-2"/>
                </c:manualLayout>
              </c:layout>
              <c:tx>
                <c:rich>
                  <a:bodyPr/>
                  <a:lstStyle/>
                  <a:p>
                    <a:fld id="{B998E288-B0C1-4DBD-8B3D-05A7BC97E9C0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AF68-4473-92F9-BCC872ED68FD}"/>
                </c:ext>
              </c:extLst>
            </c:dLbl>
            <c:dLbl>
              <c:idx val="2"/>
              <c:layout>
                <c:manualLayout>
                  <c:x val="-2.6672804402902924E-2"/>
                  <c:y val="-6.0821634188233283E-2"/>
                </c:manualLayout>
              </c:layout>
              <c:tx>
                <c:rich>
                  <a:bodyPr/>
                  <a:lstStyle/>
                  <a:p>
                    <a:fld id="{11D6E164-30F6-4F78-8C56-2BD1894F9AB3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AF68-4473-92F9-BCC872ED68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표!$G$10:$I$10</c:f>
              <c:numCache>
                <c:formatCode>General</c:formatCode>
                <c:ptCount val="3"/>
                <c:pt idx="0">
                  <c:v>12.3</c:v>
                </c:pt>
                <c:pt idx="1">
                  <c:v>20</c:v>
                </c:pt>
                <c:pt idx="2">
                  <c:v>16.8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F68-4473-92F9-BCC872ED68FD}"/>
            </c:ext>
          </c:extLst>
        </c:ser>
        <c:ser>
          <c:idx val="1"/>
          <c:order val="1"/>
          <c:tx>
            <c:v>재고자산회전율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9097604803166872E-2"/>
                  <c:y val="-4.6224441983057342E-2"/>
                </c:manualLayout>
              </c:layout>
              <c:tx>
                <c:rich>
                  <a:bodyPr/>
                  <a:lstStyle/>
                  <a:p>
                    <a:fld id="{F1D6661F-F6A4-446F-B041-B7B437ABCFC3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AF68-4473-92F9-BCC872ED68FD}"/>
                </c:ext>
              </c:extLst>
            </c:dLbl>
            <c:dLbl>
              <c:idx val="1"/>
              <c:layout>
                <c:manualLayout>
                  <c:x val="-1.4548802401583414E-2"/>
                  <c:y val="-4.6224441983057293E-2"/>
                </c:manualLayout>
              </c:layout>
              <c:tx>
                <c:rich>
                  <a:bodyPr/>
                  <a:lstStyle/>
                  <a:p>
                    <a:fld id="{88C97977-656F-4CA6-BB60-630125D6F0E3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AF68-4473-92F9-BCC872ED68FD}"/>
                </c:ext>
              </c:extLst>
            </c:dLbl>
            <c:dLbl>
              <c:idx val="2"/>
              <c:layout>
                <c:manualLayout>
                  <c:x val="-3.1522405203430727E-2"/>
                  <c:y val="-4.6224441983057321E-2"/>
                </c:manualLayout>
              </c:layout>
              <c:tx>
                <c:rich>
                  <a:bodyPr/>
                  <a:lstStyle/>
                  <a:p>
                    <a:fld id="{A7D7AC80-073F-4DBA-957B-AB38ABCEC93C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AF68-4473-92F9-BCC872ED68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표!$G$11:$I$11</c:f>
              <c:numCache>
                <c:formatCode>General</c:formatCode>
                <c:ptCount val="3"/>
                <c:pt idx="0">
                  <c:v>67.400000000000006</c:v>
                </c:pt>
                <c:pt idx="1">
                  <c:v>62</c:v>
                </c:pt>
                <c:pt idx="2">
                  <c:v>90.7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F68-4473-92F9-BCC872ED68FD}"/>
            </c:ext>
          </c:extLst>
        </c:ser>
        <c:ser>
          <c:idx val="2"/>
          <c:order val="2"/>
          <c:tx>
            <c:v>유형자산회전율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8.0683488551885882E-2"/>
                  <c:y val="0"/>
                </c:manualLayout>
              </c:layout>
              <c:tx>
                <c:rich>
                  <a:bodyPr/>
                  <a:lstStyle/>
                  <a:p>
                    <a:fld id="{FC3CED0F-1A01-4AE3-A01B-2178E2DEB6C3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F68-4473-92F9-BCC872ED68FD}"/>
                </c:ext>
              </c:extLst>
            </c:dLbl>
            <c:dLbl>
              <c:idx val="1"/>
              <c:layout>
                <c:manualLayout>
                  <c:x val="-1.6973602801847405E-2"/>
                  <c:y val="-2.4328653675293403E-2"/>
                </c:manualLayout>
              </c:layout>
              <c:tx>
                <c:rich>
                  <a:bodyPr/>
                  <a:lstStyle/>
                  <a:p>
                    <a:fld id="{DBB44240-ACE1-4A91-8BAD-B4AEB79CF876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AF68-4473-92F9-BCC872ED68F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00969E4B-2939-4963-A824-44DB023F8F9F}" type="VALUE">
                      <a:rPr lang="en-US" altLang="ko-KR" smtClean="0"/>
                      <a:pPr/>
                      <a:t>[값]</a:t>
                    </a:fld>
                    <a:r>
                      <a:rPr lang="ko-KR" altLang="en-US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702A-4DC3-8E55-D4622A7A6D0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표!$G$12:$I$12</c:f>
              <c:numCache>
                <c:formatCode>General</c:formatCode>
                <c:ptCount val="3"/>
                <c:pt idx="0">
                  <c:v>7.7</c:v>
                </c:pt>
                <c:pt idx="1">
                  <c:v>8.8000000000000007</c:v>
                </c:pt>
                <c:pt idx="2">
                  <c:v>9.6999999999999993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F68-4473-92F9-BCC872ED68FD}"/>
            </c:ext>
          </c:extLst>
        </c:ser>
        <c:ser>
          <c:idx val="3"/>
          <c:order val="3"/>
          <c:tx>
            <c:v>총자산회전율</c:v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3035603802507115E-2"/>
                  <c:y val="2.9194384410351975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/>
                      <a:t>0.3</a:t>
                    </a:r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AF68-4473-92F9-BCC872ED68FD}"/>
                </c:ext>
              </c:extLst>
            </c:dLbl>
            <c:dLbl>
              <c:idx val="1"/>
              <c:layout>
                <c:manualLayout>
                  <c:x val="-2.1823203602375121E-2"/>
                  <c:y val="2.1895788307763984E-2"/>
                </c:manualLayout>
              </c:layout>
              <c:tx>
                <c:rich>
                  <a:bodyPr/>
                  <a:lstStyle/>
                  <a:p>
                    <a:fld id="{2C766613-4604-4278-8DF4-4B9B5B790FCE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F68-4473-92F9-BCC872ED68FD}"/>
                </c:ext>
              </c:extLst>
            </c:dLbl>
            <c:dLbl>
              <c:idx val="2"/>
              <c:layout>
                <c:manualLayout>
                  <c:x val="-1.8186003001979267E-2"/>
                  <c:y val="2.9194384410351975E-2"/>
                </c:manualLayout>
              </c:layout>
              <c:tx>
                <c:rich>
                  <a:bodyPr/>
                  <a:lstStyle/>
                  <a:p>
                    <a:fld id="{2E4AE397-54BE-488B-90FE-225C736C1336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회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AF68-4473-92F9-BCC872ED68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표!$G$13:$I$13</c:f>
              <c:numCache>
                <c:formatCode>General</c:formatCode>
                <c:ptCount val="3"/>
                <c:pt idx="0" formatCode="0.00%">
                  <c:v>3.0000000000000001E-3</c:v>
                </c:pt>
                <c:pt idx="1">
                  <c:v>0.37</c:v>
                </c:pt>
                <c:pt idx="2">
                  <c:v>0.4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F68-4473-92F9-BCC872ED68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3021839"/>
        <c:axId val="2033022255"/>
      </c:lineChart>
      <c:catAx>
        <c:axId val="2033021839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33022255"/>
        <c:crosses val="autoZero"/>
        <c:auto val="1"/>
        <c:lblAlgn val="ctr"/>
        <c:lblOffset val="100"/>
        <c:noMultiLvlLbl val="0"/>
      </c:catAx>
      <c:valAx>
        <c:axId val="2033022255"/>
        <c:scaling>
          <c:orientation val="minMax"/>
          <c:max val="100"/>
          <c:min val="-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33021839"/>
        <c:crosses val="autoZero"/>
        <c:crossBetween val="between"/>
        <c:majorUnit val="20"/>
        <c:min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567696361925413"/>
          <c:y val="0.79556801839425784"/>
          <c:w val="0.73213758943401286"/>
          <c:h val="4.97957192774958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2000" b="1" dirty="0"/>
              <a:t>유동성분석</a:t>
            </a:r>
          </a:p>
        </c:rich>
      </c:tx>
      <c:layout>
        <c:manualLayout>
          <c:xMode val="edge"/>
          <c:yMode val="edge"/>
          <c:x val="0.4498683693485309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0.1323895450568679"/>
          <c:y val="0.20930555555555555"/>
          <c:w val="0.84261045494313214"/>
          <c:h val="0.56916520851560226"/>
        </c:manualLayout>
      </c:layout>
      <c:lineChart>
        <c:grouping val="standard"/>
        <c:varyColors val="0"/>
        <c:ser>
          <c:idx val="0"/>
          <c:order val="0"/>
          <c:tx>
            <c:v>유동비율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8333333333333362E-2"/>
                  <c:y val="-9.2592592592592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A5D-4484-8B01-EA120FB32B66}"/>
                </c:ext>
              </c:extLst>
            </c:dLbl>
            <c:dLbl>
              <c:idx val="1"/>
              <c:layout>
                <c:manualLayout>
                  <c:x val="-6.6666666666666763E-2"/>
                  <c:y val="-7.4074074074074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A5D-4484-8B01-EA120FB32B66}"/>
                </c:ext>
              </c:extLst>
            </c:dLbl>
            <c:dLbl>
              <c:idx val="2"/>
              <c:layout>
                <c:manualLayout>
                  <c:x val="-5.8333333333333438E-2"/>
                  <c:y val="-7.4074074074074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A5D-4484-8B01-EA120FB32B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표!$C$23:$E$23</c:f>
              <c:numCache>
                <c:formatCode>0.00_ </c:formatCode>
                <c:ptCount val="3"/>
                <c:pt idx="0">
                  <c:v>140.19999999999999</c:v>
                </c:pt>
                <c:pt idx="1">
                  <c:v>116.29</c:v>
                </c:pt>
                <c:pt idx="2">
                  <c:v>152.34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5D-4484-8B01-EA120FB32B66}"/>
            </c:ext>
          </c:extLst>
        </c:ser>
        <c:ser>
          <c:idx val="1"/>
          <c:order val="1"/>
          <c:tx>
            <c:v>당좌비율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8333333333333334E-2"/>
                  <c:y val="8.33333333333333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A5D-4484-8B01-EA120FB32B66}"/>
                </c:ext>
              </c:extLst>
            </c:dLbl>
            <c:dLbl>
              <c:idx val="1"/>
              <c:layout>
                <c:manualLayout>
                  <c:x val="-5.8333333333333438E-2"/>
                  <c:y val="7.407407407407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A5D-4484-8B01-EA120FB32B66}"/>
                </c:ext>
              </c:extLst>
            </c:dLbl>
            <c:dLbl>
              <c:idx val="2"/>
              <c:layout>
                <c:manualLayout>
                  <c:x val="-4.7222222222222221E-2"/>
                  <c:y val="7.87037037037036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A5D-4484-8B01-EA120FB32B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표!$C$24:$E$24</c:f>
              <c:numCache>
                <c:formatCode>0.00_ </c:formatCode>
                <c:ptCount val="3"/>
                <c:pt idx="0">
                  <c:v>138.44</c:v>
                </c:pt>
                <c:pt idx="1">
                  <c:v>114.26</c:v>
                </c:pt>
                <c:pt idx="2">
                  <c:v>150.78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A5D-4484-8B01-EA120FB32B66}"/>
            </c:ext>
          </c:extLst>
        </c:ser>
        <c:ser>
          <c:idx val="2"/>
          <c:order val="2"/>
          <c:tx>
            <c:v>순운전자본구성비율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5555555555555552E-2"/>
                  <c:y val="-6.9444444444444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A5D-4484-8B01-EA120FB32B66}"/>
                </c:ext>
              </c:extLst>
            </c:dLbl>
            <c:dLbl>
              <c:idx val="1"/>
              <c:layout>
                <c:manualLayout>
                  <c:x val="-4.4444444444444543E-2"/>
                  <c:y val="-6.4814814814814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A5D-4484-8B01-EA120FB32B66}"/>
                </c:ext>
              </c:extLst>
            </c:dLbl>
            <c:dLbl>
              <c:idx val="2"/>
              <c:layout>
                <c:manualLayout>
                  <c:x val="-0.05"/>
                  <c:y val="-6.4814814814814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BA5D-4484-8B01-EA120FB32B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표!$C$25:$E$25</c:f>
              <c:numCache>
                <c:formatCode>0.00_ </c:formatCode>
                <c:ptCount val="3"/>
                <c:pt idx="0">
                  <c:v>10.3</c:v>
                </c:pt>
                <c:pt idx="1">
                  <c:v>4.54</c:v>
                </c:pt>
                <c:pt idx="2">
                  <c:v>12.83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A5D-4484-8B01-EA120FB32B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2819935"/>
        <c:axId val="1532820351"/>
      </c:lineChart>
      <c:catAx>
        <c:axId val="153281993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532820351"/>
        <c:crosses val="autoZero"/>
        <c:auto val="1"/>
        <c:lblAlgn val="ctr"/>
        <c:lblOffset val="100"/>
        <c:noMultiLvlLbl val="0"/>
      </c:catAx>
      <c:valAx>
        <c:axId val="15328203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5328199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166666666666666"/>
          <c:y val="0.88958187518226883"/>
          <c:w val="0.75"/>
          <c:h val="8.26403470399533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2000" b="1" dirty="0" err="1"/>
              <a:t>레버리지분석</a:t>
            </a:r>
            <a:endParaRPr lang="ko-KR" sz="2000" b="1" dirty="0"/>
          </a:p>
        </c:rich>
      </c:tx>
      <c:layout>
        <c:manualLayout>
          <c:xMode val="edge"/>
          <c:yMode val="edge"/>
          <c:x val="0.4459577809694417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8004222310854373E-2"/>
          <c:y val="0.12940007026810174"/>
          <c:w val="0.92636638449074693"/>
          <c:h val="0.72484192073045095"/>
        </c:manualLayout>
      </c:layout>
      <c:lineChart>
        <c:grouping val="standard"/>
        <c:varyColors val="0"/>
        <c:ser>
          <c:idx val="0"/>
          <c:order val="0"/>
          <c:tx>
            <c:v>부채비율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4042174704627535E-2"/>
                  <c:y val="-1.70399188370840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109C-4604-9EA3-A58135E3137D}"/>
                </c:ext>
              </c:extLst>
            </c:dLbl>
            <c:dLbl>
              <c:idx val="1"/>
              <c:layout>
                <c:manualLayout>
                  <c:x val="-3.1524601911032714E-2"/>
                  <c:y val="-3.65141117937515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109C-4604-9EA3-A58135E313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표!$C$27:$E$27</c:f>
              <c:numCache>
                <c:formatCode>0.00</c:formatCode>
                <c:ptCount val="3"/>
                <c:pt idx="0">
                  <c:v>41.448715700942984</c:v>
                </c:pt>
                <c:pt idx="1">
                  <c:v>52.213876689436987</c:v>
                </c:pt>
                <c:pt idx="2" formatCode="0.00_ ">
                  <c:v>60.937080427599909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09C-4604-9EA3-A58135E3137D}"/>
            </c:ext>
          </c:extLst>
        </c:ser>
        <c:ser>
          <c:idx val="1"/>
          <c:order val="1"/>
          <c:tx>
            <c:v>자기자본비율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7021087352313757E-2"/>
                  <c:y val="-3.65141117937514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109C-4604-9EA3-A58135E3137D}"/>
                </c:ext>
              </c:extLst>
            </c:dLbl>
            <c:dLbl>
              <c:idx val="1"/>
              <c:layout>
                <c:manualLayout>
                  <c:x val="0"/>
                  <c:y val="-3.65141117937515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109C-4604-9EA3-A58135E3137D}"/>
                </c:ext>
              </c:extLst>
            </c:dLbl>
            <c:dLbl>
              <c:idx val="2"/>
              <c:layout>
                <c:manualLayout>
                  <c:x val="-3.0398723271352974E-2"/>
                  <c:y val="-4.38169341525018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109C-4604-9EA3-A58135E313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표!$C$28:$E$28</c:f>
              <c:numCache>
                <c:formatCode>0.00</c:formatCode>
                <c:ptCount val="3"/>
                <c:pt idx="0">
                  <c:v>70.69700103281555</c:v>
                </c:pt>
                <c:pt idx="1">
                  <c:v>65.697032474923873</c:v>
                </c:pt>
                <c:pt idx="2">
                  <c:v>62.13608432208796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09C-4604-9EA3-A58135E3137D}"/>
            </c:ext>
          </c:extLst>
        </c:ser>
        <c:ser>
          <c:idx val="2"/>
          <c:order val="2"/>
          <c:tx>
            <c:v>이자보상비율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6.6426839741104651E-2"/>
                  <c:y val="-1.703991883708409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defRPr>
                    </a:pPr>
                    <a:fld id="{D5D57660-8554-4976-8B27-98DEFF36887F}" type="VALUE">
                      <a:rPr lang="en-US" altLang="ko-KR" sz="1400" b="1">
                        <a:solidFill>
                          <a:schemeClr val="tx1"/>
                        </a:solidFill>
                        <a:latin typeface="+mj-lt"/>
                      </a:rPr>
                      <a:pPr>
                        <a:defRPr sz="1400" b="1">
                          <a:solidFill>
                            <a:schemeClr val="tx1"/>
                          </a:solidFill>
                          <a:latin typeface="+mj-lt"/>
                        </a:defRPr>
                      </a:pPr>
                      <a:t>[값]</a:t>
                    </a:fld>
                    <a:r>
                      <a:rPr lang="ko-KR" altLang="en-US" sz="1400" b="1">
                        <a:solidFill>
                          <a:schemeClr val="tx1"/>
                        </a:solidFill>
                        <a:latin typeface="+mj-lt"/>
                      </a:rPr>
                      <a:t>배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09C-4604-9EA3-A58135E3137D}"/>
                </c:ext>
              </c:extLst>
            </c:dLbl>
            <c:dLbl>
              <c:idx val="1"/>
              <c:layout>
                <c:manualLayout>
                  <c:x val="-4.2783388307830114E-2"/>
                  <c:y val="-5.1119756511252001E-2"/>
                </c:manualLayout>
              </c:layout>
              <c:tx>
                <c:rich>
                  <a:bodyPr/>
                  <a:lstStyle/>
                  <a:p>
                    <a:fld id="{A5B2696E-713B-476C-8424-9ED2720E4533}" type="VALUE">
                      <a:rPr lang="en-US" altLang="ko-KR"/>
                      <a:pPr/>
                      <a:t>[값]</a:t>
                    </a:fld>
                    <a:r>
                      <a:rPr lang="ko-KR" altLang="en-US"/>
                      <a:t>배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09C-4604-9EA3-A58135E3137D}"/>
                </c:ext>
              </c:extLst>
            </c:dLbl>
            <c:dLbl>
              <c:idx val="2"/>
              <c:layout>
                <c:manualLayout>
                  <c:x val="-3.6028116469751674E-2"/>
                  <c:y val="-4.1382660032918378E-2"/>
                </c:manualLayout>
              </c:layout>
              <c:tx>
                <c:rich>
                  <a:bodyPr/>
                  <a:lstStyle/>
                  <a:p>
                    <a:fld id="{A7029400-1B8B-4464-AEDA-F23BAC93597B}" type="VALUE">
                      <a:rPr lang="en-US" altLang="ko-KR"/>
                      <a:pPr/>
                      <a:t>[값]</a:t>
                    </a:fld>
                    <a:r>
                      <a:rPr lang="ko-KR" altLang="en-US"/>
                      <a:t>배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09C-4604-9EA3-A58135E313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표!$C$29:$E$29</c:f>
              <c:numCache>
                <c:formatCode>General</c:formatCode>
                <c:ptCount val="3"/>
                <c:pt idx="0">
                  <c:v>7.79</c:v>
                </c:pt>
                <c:pt idx="1">
                  <c:v>16.14</c:v>
                </c:pt>
                <c:pt idx="2">
                  <c:v>24.06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109C-4604-9EA3-A58135E3137D}"/>
            </c:ext>
          </c:extLst>
        </c:ser>
        <c:ser>
          <c:idx val="3"/>
          <c:order val="3"/>
          <c:tx>
            <c:v>비유동비율</c:v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3776359190392215E-2"/>
                  <c:y val="-4.62512082720851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09C-4604-9EA3-A58135E3137D}"/>
                </c:ext>
              </c:extLst>
            </c:dLbl>
            <c:dLbl>
              <c:idx val="1"/>
              <c:layout>
                <c:manualLayout>
                  <c:x val="-3.2650480550712457E-2"/>
                  <c:y val="-4.3816934152501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09C-4604-9EA3-A58135E3137D}"/>
                </c:ext>
              </c:extLst>
            </c:dLbl>
            <c:dLbl>
              <c:idx val="2"/>
              <c:layout>
                <c:manualLayout>
                  <c:x val="-3.1524601911032714E-2"/>
                  <c:y val="-5.59883047504189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09C-4604-9EA3-A58135E313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표!$C$30:$E$30</c:f>
              <c:numCache>
                <c:formatCode>0.00</c:formatCode>
                <c:ptCount val="3"/>
                <c:pt idx="0">
                  <c:v>90.642418171701934</c:v>
                </c:pt>
                <c:pt idx="1">
                  <c:v>102.91707518375259</c:v>
                </c:pt>
                <c:pt idx="2" formatCode="0.00_ ">
                  <c:v>94.07177186978889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109C-4604-9EA3-A58135E3137D}"/>
            </c:ext>
          </c:extLst>
        </c:ser>
        <c:ser>
          <c:idx val="4"/>
          <c:order val="4"/>
          <c:tx>
            <c:v>비유동장기적합률</c:v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7419810623666731E-2"/>
                  <c:y val="-2.43427411958347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109C-4604-9EA3-A58135E3137D}"/>
                </c:ext>
              </c:extLst>
            </c:dLbl>
            <c:dLbl>
              <c:idx val="1"/>
              <c:layout>
                <c:manualLayout>
                  <c:x val="-2.9272844631673317E-2"/>
                  <c:y val="-1.94741929566674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109C-4604-9EA3-A58135E3137D}"/>
                </c:ext>
              </c:extLst>
            </c:dLbl>
            <c:dLbl>
              <c:idx val="2"/>
              <c:layout>
                <c:manualLayout>
                  <c:x val="-3.6028116469751674E-2"/>
                  <c:y val="-4.13826600329182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109C-4604-9EA3-A58135E313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표!$C$31:$E$31</c:f>
              <c:numCache>
                <c:formatCode>0.00</c:formatCode>
                <c:ptCount val="3"/>
                <c:pt idx="0">
                  <c:v>86.153613787582913</c:v>
                </c:pt>
                <c:pt idx="1">
                  <c:v>93.712301843891382</c:v>
                </c:pt>
                <c:pt idx="2" formatCode="0.00_ ">
                  <c:v>81.307156083229529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109C-4604-9EA3-A58135E313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0720815"/>
        <c:axId val="2030716239"/>
      </c:lineChart>
      <c:catAx>
        <c:axId val="2030720815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30716239"/>
        <c:crosses val="autoZero"/>
        <c:auto val="1"/>
        <c:lblAlgn val="ctr"/>
        <c:lblOffset val="100"/>
        <c:noMultiLvlLbl val="0"/>
      </c:catAx>
      <c:valAx>
        <c:axId val="20307162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307208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000" b="1"/>
              <a:t>시장가치분석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v>주가수익비율(PER)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표!$C$33:$E$33</c:f>
              <c:numCache>
                <c:formatCode>0.00_ </c:formatCode>
                <c:ptCount val="3"/>
                <c:pt idx="0">
                  <c:v>167.47967479674796</c:v>
                </c:pt>
                <c:pt idx="1">
                  <c:v>-42.817294281729431</c:v>
                </c:pt>
                <c:pt idx="2">
                  <c:v>219.43661971830986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B01-40FC-88AD-6646FB625534}"/>
            </c:ext>
          </c:extLst>
        </c:ser>
        <c:ser>
          <c:idx val="1"/>
          <c:order val="1"/>
          <c:tx>
            <c:v>주가장부비율(PBR)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983675061713059E-2"/>
                  <c:y val="-4.661431876737291E-2"/>
                </c:manualLayout>
              </c:layout>
              <c:tx>
                <c:rich>
                  <a:bodyPr/>
                  <a:lstStyle/>
                  <a:p>
                    <a:fld id="{C81D1BBD-1A18-4E1A-B112-FF362ADAF317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배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B01-40FC-88AD-6646FB625534}"/>
                </c:ext>
              </c:extLst>
            </c:dLbl>
            <c:dLbl>
              <c:idx val="1"/>
              <c:layout>
                <c:manualLayout>
                  <c:x val="-2.1003618300491213E-2"/>
                  <c:y val="-4.9067703965655698E-2"/>
                </c:manualLayout>
              </c:layout>
              <c:tx>
                <c:rich>
                  <a:bodyPr/>
                  <a:lstStyle/>
                  <a:p>
                    <a:fld id="{4DF43B0A-0B70-40B6-9772-1DD7437E8293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배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9B01-40FC-88AD-6646FB625534}"/>
                </c:ext>
              </c:extLst>
            </c:dLbl>
            <c:dLbl>
              <c:idx val="2"/>
              <c:layout>
                <c:manualLayout>
                  <c:x val="-1.7503015250409346E-2"/>
                  <c:y val="-4.661431876737291E-2"/>
                </c:manualLayout>
              </c:layout>
              <c:tx>
                <c:rich>
                  <a:bodyPr/>
                  <a:lstStyle/>
                  <a:p>
                    <a:fld id="{69481FF2-7A94-4C0D-942E-3E653B859CDF}" type="VALUE">
                      <a:rPr lang="en-US" altLang="ko-KR" smtClean="0"/>
                      <a:pPr/>
                      <a:t>[값]</a:t>
                    </a:fld>
                    <a:r>
                      <a:rPr lang="ko-KR" altLang="en-US" dirty="0"/>
                      <a:t>배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B01-40FC-88AD-6646FB6255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표!$C$34:$E$34</c:f>
              <c:numCache>
                <c:formatCode>General</c:formatCode>
                <c:ptCount val="3"/>
                <c:pt idx="0">
                  <c:v>1.59</c:v>
                </c:pt>
                <c:pt idx="1">
                  <c:v>2.41</c:v>
                </c:pt>
                <c:pt idx="2">
                  <c:v>5.32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B01-40FC-88AD-6646FB6255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21902127"/>
        <c:axId val="2021900463"/>
      </c:lineChart>
      <c:catAx>
        <c:axId val="2021902127"/>
        <c:scaling>
          <c:orientation val="minMax"/>
        </c:scaling>
        <c:delete val="1"/>
        <c:axPos val="b"/>
        <c:majorTickMark val="none"/>
        <c:minorTickMark val="none"/>
        <c:tickLblPos val="nextTo"/>
        <c:crossAx val="2021900463"/>
        <c:crosses val="autoZero"/>
        <c:auto val="1"/>
        <c:lblAlgn val="ctr"/>
        <c:lblOffset val="100"/>
        <c:noMultiLvlLbl val="0"/>
      </c:catAx>
      <c:valAx>
        <c:axId val="20219004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219021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0.21705</cdr:x>
      <cdr:y>0.08415</cdr:y>
    </cdr:from>
    <cdr:to>
      <cdr:x>0.41705</cdr:x>
      <cdr:y>0.21378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14AC66E8-6CBA-43BC-BFF9-C7CCE17F5D14}"/>
            </a:ext>
          </a:extLst>
        </cdr:cNvPr>
        <cdr:cNvSpPr txBox="1"/>
      </cdr:nvSpPr>
      <cdr:spPr>
        <a:xfrm xmlns:a="http://schemas.openxmlformats.org/drawingml/2006/main">
          <a:off x="2309395" y="437304"/>
          <a:ext cx="2128000" cy="6736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ko-KR" sz="1800" b="1" dirty="0"/>
            <a:t>2018                             2019                               2020</a:t>
          </a:r>
          <a:endParaRPr lang="ko-KR" altLang="en-US" sz="18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0.17627</cdr:x>
      <cdr:y>0.10619</cdr:y>
    </cdr:from>
    <cdr:to>
      <cdr:x>0.25733</cdr:x>
      <cdr:y>0.22836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EAE6F9B5-232F-4FD9-AD3F-B1A12ADD1318}"/>
            </a:ext>
          </a:extLst>
        </cdr:cNvPr>
        <cdr:cNvSpPr txBox="1"/>
      </cdr:nvSpPr>
      <cdr:spPr>
        <a:xfrm xmlns:a="http://schemas.openxmlformats.org/drawingml/2006/main">
          <a:off x="1988340" y="553998"/>
          <a:ext cx="914400" cy="6374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ko-KR" sz="1800" b="1" dirty="0"/>
            <a:t>2018                                     2019                                     2020</a:t>
          </a:r>
          <a:endParaRPr lang="ko-KR" altLang="en-US" sz="18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F11A07-7125-4DD2-9E19-B2261B2415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9F267AD-8835-433E-90C8-77F3D9AE8A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B6CC6E-FF06-4EE7-B3F7-43923E110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ECCC916-4FEF-468B-BC29-F87D40F7F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5CD40D-297B-4EC7-8C84-1F02AABE9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8577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7EE212-9E5B-4A58-83A7-E0F0AA9D4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46AA93-DAD5-4B16-99DF-F318965282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944EF9-43BB-4D41-8B5C-85B1AE3C2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70B2F2-56B6-4A16-8207-BD978E759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5F9D71-4EEA-4D57-8750-7AB6A1F6C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5646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0ED1C7-564E-41CE-B307-8EE7F9088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1617DD1-7507-4A29-BC8E-EC26DE648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6A4ED4-E071-4452-9361-017DF64A4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47792E-B060-46B0-BED9-911DBD2B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2BB5FE-1063-44D8-B581-1C9FF376B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887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A20D61-7784-45D6-AC35-2ED440BDD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B7BF79-75D5-4420-8E91-9CB6DBF844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FFF99AD-7302-4362-9432-F71C740E90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505F408-14C2-4049-8E25-510F51AAB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4D4EBA4-6D13-4B86-BED7-45032BE4A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3867442-A7A9-4801-9388-C4ECFB12A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0999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201965-F1E3-48D6-B822-2E5F84BC9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5B0BDBA-182F-4104-9F42-06D82938C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8204B8E-AEB0-427A-8A10-7FB726C501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0E67D9D-64B2-43F7-A165-33E87A2A31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0C140A5-D07B-4D52-99E1-863F5245B3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5242762-5FD2-4B9E-904B-0D6645D3C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954E4CA-A489-41AD-BB2D-565401219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CFD1126-1EDC-41CD-8DE5-84B8F652F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004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832EEA-F717-499D-B875-4A362488D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FC4E544-DBFB-4370-AE14-A7D30891D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DBC6561-3E40-44E6-97B5-908D2F30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865A14E-DBA3-4B6E-A5C4-06B1DB0F0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963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88E5367-31E7-45B8-96A7-258DA70C3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880DD60-A622-4E98-A7E3-AC85EEBF1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BBC74E0-210C-43C8-969F-1C3CFA046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595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31B84C-EB65-458A-AB6C-DD06E3E39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8DA22F-AE29-45B2-A205-17A21D138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3E68F5-2999-484B-A26B-0EC29925CD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912E0C1-4EC1-4E93-A237-622EBB60A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3B594DE-78C7-47B4-A261-F137DDD2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73CC1CF-EEEA-4424-B5FB-800DB5A78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720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43F4F9-2055-458A-BCAC-1DC5E24DD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36D2B56-6713-47E9-818E-8B44544358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79D35C5-9A39-4FB1-B815-FA35EAB73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36DB814-4DCA-41E8-978C-EC2B8E1EF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649FC8D-975C-4B99-BC28-3A5C2FE20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0B08CC9-C444-439D-B9B0-2486915B7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441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4480F-138B-4F39-8F0E-F0403AB04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BF76DF5-FFE3-4851-AA88-3B5BB08FF5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CEAE67-7EE3-455D-9AF0-B392D0C77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73A697-2183-4828-8395-67EFA390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48F904-715D-483E-B596-E26073345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323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6DF5281-E2CA-4EDD-B5C4-1195325623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623920B-2D43-4C6B-B755-A3AA01B01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EA7C45-B27E-400C-A0B2-2A7A66B4A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0FE75CF-CFFD-4CB5-9E94-C90D89EAC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CADABF-4D24-413F-8E05-AD0DE96BA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370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E7D8EA4-18A3-45DF-AAD9-FF74EC4ED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498DC5-E08F-4FA5-9974-07F985D1C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732728-F9FF-4C29-A764-ECB526E154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99366-985C-4A62-9B5E-A6644940C005}" type="datetimeFigureOut">
              <a:rPr lang="ko-KR" altLang="en-US" smtClean="0"/>
              <a:t>2021-05-29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E4BE19-7C71-4EF1-A0A7-23955473D0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6577D2-81B6-4B4A-901C-0A415A086C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492CF-EF9D-4F03-9848-1A46D420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646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5C44331-301B-440F-B2D2-DB937F1D0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56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310A871-3358-4EBB-9FF8-44C7EA6919E9}"/>
              </a:ext>
            </a:extLst>
          </p:cNvPr>
          <p:cNvSpPr txBox="1"/>
          <p:nvPr/>
        </p:nvSpPr>
        <p:spPr>
          <a:xfrm>
            <a:off x="1801505" y="5774435"/>
            <a:ext cx="23134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/>
              <a:t>202010039 </a:t>
            </a:r>
            <a:r>
              <a:rPr lang="ko-KR" altLang="en-US" sz="2000" dirty="0"/>
              <a:t>김재연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2ADC627-47B1-4957-94C1-0C40D299DE18}"/>
              </a:ext>
            </a:extLst>
          </p:cNvPr>
          <p:cNvCxnSpPr>
            <a:cxnSpLocks/>
          </p:cNvCxnSpPr>
          <p:nvPr/>
        </p:nvCxnSpPr>
        <p:spPr>
          <a:xfrm>
            <a:off x="1695635" y="5482637"/>
            <a:ext cx="2419324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0E67D76-A4EA-49AC-A406-F9C20F5E852A}"/>
              </a:ext>
            </a:extLst>
          </p:cNvPr>
          <p:cNvSpPr txBox="1"/>
          <p:nvPr/>
        </p:nvSpPr>
        <p:spPr>
          <a:xfrm>
            <a:off x="1801505" y="5082527"/>
            <a:ext cx="23134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/>
              <a:t>202010032 </a:t>
            </a:r>
            <a:r>
              <a:rPr lang="ko-KR" altLang="en-US" sz="2000" dirty="0" err="1"/>
              <a:t>권은세</a:t>
            </a:r>
            <a:endParaRPr lang="ko-KR" altLang="en-US" sz="2000" dirty="0"/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C5D7B83D-27D9-4DB9-8F40-102810025A5D}"/>
              </a:ext>
            </a:extLst>
          </p:cNvPr>
          <p:cNvCxnSpPr>
            <a:cxnSpLocks/>
          </p:cNvCxnSpPr>
          <p:nvPr/>
        </p:nvCxnSpPr>
        <p:spPr>
          <a:xfrm>
            <a:off x="1695635" y="6174545"/>
            <a:ext cx="2419324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609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FF9C3D-BD23-43F4-9EAD-07A2B07853CF}"/>
              </a:ext>
            </a:extLst>
          </p:cNvPr>
          <p:cNvSpPr txBox="1"/>
          <p:nvPr/>
        </p:nvSpPr>
        <p:spPr>
          <a:xfrm>
            <a:off x="832513" y="600501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>
                <a:solidFill>
                  <a:schemeClr val="accent2">
                    <a:lumMod val="50000"/>
                  </a:schemeClr>
                </a:solidFill>
              </a:rPr>
              <a:t>목차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5D2DF12-A7FC-4A91-A429-2850A27B6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428" y="3657600"/>
            <a:ext cx="3261572" cy="3200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A31037A-CD07-4B11-A1D5-0C0ED047EAEC}"/>
              </a:ext>
            </a:extLst>
          </p:cNvPr>
          <p:cNvSpPr txBox="1"/>
          <p:nvPr/>
        </p:nvSpPr>
        <p:spPr>
          <a:xfrm>
            <a:off x="1255594" y="1759903"/>
            <a:ext cx="4302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accent2">
                    <a:lumMod val="50000"/>
                  </a:schemeClr>
                </a:solidFill>
              </a:rPr>
              <a:t>기업 소개</a:t>
            </a:r>
            <a:r>
              <a:rPr lang="en-US" altLang="ko-KR" sz="36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ko-KR" altLang="en-US" sz="3600" dirty="0">
                <a:solidFill>
                  <a:schemeClr val="accent2">
                    <a:lumMod val="50000"/>
                  </a:schemeClr>
                </a:solidFill>
              </a:rPr>
              <a:t>매출구성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0FD6B0-AD8C-458A-ACFD-F5F7F0E0296D}"/>
              </a:ext>
            </a:extLst>
          </p:cNvPr>
          <p:cNvSpPr txBox="1"/>
          <p:nvPr/>
        </p:nvSpPr>
        <p:spPr>
          <a:xfrm>
            <a:off x="1255594" y="3069624"/>
            <a:ext cx="5064207" cy="646331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accent2">
                    <a:lumMod val="50000"/>
                  </a:schemeClr>
                </a:solidFill>
              </a:rPr>
              <a:t>손익계산서</a:t>
            </a:r>
            <a:r>
              <a:rPr lang="en-US" altLang="ko-KR" sz="36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ko-KR" altLang="en-US" sz="3600" dirty="0">
                <a:solidFill>
                  <a:schemeClr val="accent2">
                    <a:lumMod val="50000"/>
                  </a:schemeClr>
                </a:solidFill>
              </a:rPr>
              <a:t>재무상태표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17F59D-DCF3-47D8-8296-10F0355945E6}"/>
              </a:ext>
            </a:extLst>
          </p:cNvPr>
          <p:cNvSpPr txBox="1"/>
          <p:nvPr/>
        </p:nvSpPr>
        <p:spPr>
          <a:xfrm>
            <a:off x="1255594" y="4345226"/>
            <a:ext cx="2193229" cy="646331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accent2">
                    <a:lumMod val="50000"/>
                  </a:schemeClr>
                </a:solidFill>
              </a:rPr>
              <a:t>재무 분석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60A15DBB-90AA-4E7B-945E-DECEBEC79C46}"/>
              </a:ext>
            </a:extLst>
          </p:cNvPr>
          <p:cNvCxnSpPr>
            <a:cxnSpLocks/>
          </p:cNvCxnSpPr>
          <p:nvPr/>
        </p:nvCxnSpPr>
        <p:spPr>
          <a:xfrm>
            <a:off x="1255594" y="2383167"/>
            <a:ext cx="4302781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98DC5025-E5BE-462D-8F28-E19B05AF9C32}"/>
              </a:ext>
            </a:extLst>
          </p:cNvPr>
          <p:cNvCxnSpPr>
            <a:cxnSpLocks/>
          </p:cNvCxnSpPr>
          <p:nvPr/>
        </p:nvCxnSpPr>
        <p:spPr>
          <a:xfrm>
            <a:off x="1255594" y="3715956"/>
            <a:ext cx="4985408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110E2AF1-4924-44D0-AC1E-8EF11921014B}"/>
              </a:ext>
            </a:extLst>
          </p:cNvPr>
          <p:cNvCxnSpPr>
            <a:cxnSpLocks/>
          </p:cNvCxnSpPr>
          <p:nvPr/>
        </p:nvCxnSpPr>
        <p:spPr>
          <a:xfrm>
            <a:off x="1255594" y="4991557"/>
            <a:ext cx="2193229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E8AF9C1-4047-43FE-A210-E3ADA827F39C}"/>
              </a:ext>
            </a:extLst>
          </p:cNvPr>
          <p:cNvSpPr txBox="1"/>
          <p:nvPr/>
        </p:nvSpPr>
        <p:spPr>
          <a:xfrm>
            <a:off x="1255594" y="5566736"/>
            <a:ext cx="2193229" cy="646331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accent2">
                    <a:lumMod val="50000"/>
                  </a:schemeClr>
                </a:solidFill>
              </a:rPr>
              <a:t>종합 평가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833F28A0-97FD-449E-A6F1-964D26F6974E}"/>
              </a:ext>
            </a:extLst>
          </p:cNvPr>
          <p:cNvCxnSpPr>
            <a:cxnSpLocks/>
          </p:cNvCxnSpPr>
          <p:nvPr/>
        </p:nvCxnSpPr>
        <p:spPr>
          <a:xfrm>
            <a:off x="1255594" y="6238218"/>
            <a:ext cx="2193229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056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D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말풍선: 모서리가 둥근 사각형 4">
            <a:extLst>
              <a:ext uri="{FF2B5EF4-FFF2-40B4-BE49-F238E27FC236}">
                <a16:creationId xmlns:a16="http://schemas.microsoft.com/office/drawing/2014/main" id="{A5B1467C-9A3F-4C3D-B7E4-BDA4BB64E8AD}"/>
              </a:ext>
            </a:extLst>
          </p:cNvPr>
          <p:cNvSpPr/>
          <p:nvPr/>
        </p:nvSpPr>
        <p:spPr>
          <a:xfrm>
            <a:off x="615099" y="852014"/>
            <a:ext cx="11260069" cy="1373880"/>
          </a:xfrm>
          <a:prstGeom prst="wedgeRoundRectCallout">
            <a:avLst>
              <a:gd name="adj1" fmla="val 33256"/>
              <a:gd name="adj2" fmla="val -65070"/>
              <a:gd name="adj3" fmla="val 16667"/>
            </a:avLst>
          </a:prstGeom>
          <a:solidFill>
            <a:srgbClr val="F7E6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FF9C3D-BD23-43F4-9EAD-07A2B07853CF}"/>
              </a:ext>
            </a:extLst>
          </p:cNvPr>
          <p:cNvSpPr txBox="1"/>
          <p:nvPr/>
        </p:nvSpPr>
        <p:spPr>
          <a:xfrm>
            <a:off x="363281" y="253721"/>
            <a:ext cx="1723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기업소개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AF59B8-E96F-4D32-A27A-60B1FC51672A}"/>
              </a:ext>
            </a:extLst>
          </p:cNvPr>
          <p:cNvSpPr txBox="1"/>
          <p:nvPr/>
        </p:nvSpPr>
        <p:spPr>
          <a:xfrm>
            <a:off x="793829" y="900211"/>
            <a:ext cx="10922340" cy="128528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• </a:t>
            </a:r>
            <a:r>
              <a:rPr lang="ko-KR" altLang="en-US" dirty="0"/>
              <a:t>대한민국의 </a:t>
            </a:r>
            <a:r>
              <a:rPr lang="en-US" altLang="ko-KR" dirty="0"/>
              <a:t>IT</a:t>
            </a:r>
            <a:r>
              <a:rPr lang="ko-KR" altLang="en-US" dirty="0"/>
              <a:t>기업으로 국내 </a:t>
            </a:r>
            <a:r>
              <a:rPr lang="en-US" altLang="ko-KR" dirty="0"/>
              <a:t>1</a:t>
            </a:r>
            <a:r>
              <a:rPr lang="ko-KR" altLang="en-US" dirty="0"/>
              <a:t>위 메신저인 카카오톡을 포함한 다양한 모바일 서비스를 제공하는 기업</a:t>
            </a:r>
            <a:r>
              <a:rPr lang="en-US" altLang="ko-KR" dirty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• </a:t>
            </a:r>
            <a:r>
              <a:rPr lang="ko-KR" altLang="en-US" dirty="0" err="1"/>
              <a:t>모빌리티</a:t>
            </a:r>
            <a:r>
              <a:rPr lang="en-US" altLang="ko-KR" dirty="0"/>
              <a:t>, </a:t>
            </a:r>
            <a:r>
              <a:rPr lang="ko-KR" altLang="en-US" dirty="0"/>
              <a:t>카카오페이</a:t>
            </a:r>
            <a:r>
              <a:rPr lang="en-US" altLang="ko-KR" dirty="0"/>
              <a:t>, IP</a:t>
            </a:r>
            <a:r>
              <a:rPr lang="ko-KR" altLang="en-US" dirty="0"/>
              <a:t>사업</a:t>
            </a:r>
            <a:r>
              <a:rPr lang="en-US" altLang="ko-KR" dirty="0"/>
              <a:t>, </a:t>
            </a:r>
            <a:r>
              <a:rPr lang="ko-KR" altLang="en-US" dirty="0"/>
              <a:t>인공지능 </a:t>
            </a:r>
            <a:r>
              <a:rPr lang="en-US" altLang="ko-KR" dirty="0"/>
              <a:t>AI, </a:t>
            </a:r>
            <a:r>
              <a:rPr lang="ko-KR" altLang="en-US" dirty="0"/>
              <a:t>블록체인 등 미래 성장동력이 될 신규사업에 지속적인 투자</a:t>
            </a:r>
            <a:r>
              <a:rPr lang="en-US" altLang="ko-KR" dirty="0"/>
              <a:t> • </a:t>
            </a:r>
            <a:r>
              <a:rPr lang="ko-KR" altLang="en-US" dirty="0"/>
              <a:t>국내에는 총 </a:t>
            </a:r>
            <a:r>
              <a:rPr lang="en-US" altLang="ko-KR" dirty="0"/>
              <a:t>101</a:t>
            </a:r>
            <a:r>
              <a:rPr lang="ko-KR" altLang="en-US" dirty="0"/>
              <a:t>개의 계열사</a:t>
            </a:r>
            <a:r>
              <a:rPr lang="en-US" altLang="ko-KR" dirty="0"/>
              <a:t>,</a:t>
            </a:r>
            <a:r>
              <a:rPr lang="ko-KR" altLang="en-US" dirty="0"/>
              <a:t> 해외에는 </a:t>
            </a:r>
            <a:r>
              <a:rPr lang="en-US" altLang="ko-KR" dirty="0"/>
              <a:t>31</a:t>
            </a:r>
            <a:r>
              <a:rPr lang="ko-KR" altLang="en-US" dirty="0"/>
              <a:t>개의 비상장사 계열사를 보유중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6843F45-C70A-4DE6-BBF0-2E6505EFE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3101" y="4982151"/>
            <a:ext cx="1858899" cy="187584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72452B2-EFAA-4D8B-92A2-935B1AD322CF}"/>
              </a:ext>
            </a:extLst>
          </p:cNvPr>
          <p:cNvSpPr txBox="1"/>
          <p:nvPr/>
        </p:nvSpPr>
        <p:spPr>
          <a:xfrm>
            <a:off x="363281" y="2418347"/>
            <a:ext cx="1723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매출구성</a:t>
            </a:r>
          </a:p>
        </p:txBody>
      </p:sp>
      <p:sp>
        <p:nvSpPr>
          <p:cNvPr id="28" name="말풍선: 모서리가 둥근 사각형 27">
            <a:extLst>
              <a:ext uri="{FF2B5EF4-FFF2-40B4-BE49-F238E27FC236}">
                <a16:creationId xmlns:a16="http://schemas.microsoft.com/office/drawing/2014/main" id="{47F5EEB4-3D58-48B7-8B73-0B43250933AE}"/>
              </a:ext>
            </a:extLst>
          </p:cNvPr>
          <p:cNvSpPr/>
          <p:nvPr/>
        </p:nvSpPr>
        <p:spPr>
          <a:xfrm>
            <a:off x="615099" y="3084053"/>
            <a:ext cx="5328501" cy="3760445"/>
          </a:xfrm>
          <a:prstGeom prst="wedgeRoundRectCallout">
            <a:avLst>
              <a:gd name="adj1" fmla="val 33030"/>
              <a:gd name="adj2" fmla="val -58991"/>
              <a:gd name="adj3" fmla="val 16667"/>
            </a:avLst>
          </a:prstGeom>
          <a:solidFill>
            <a:srgbClr val="F7E6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EF406FD-643E-4527-AAD0-EE026D634C52}"/>
              </a:ext>
            </a:extLst>
          </p:cNvPr>
          <p:cNvSpPr txBox="1"/>
          <p:nvPr/>
        </p:nvSpPr>
        <p:spPr>
          <a:xfrm>
            <a:off x="615099" y="3173041"/>
            <a:ext cx="5328501" cy="373801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• </a:t>
            </a:r>
            <a:r>
              <a:rPr lang="ko-KR" altLang="en-US" sz="1600" dirty="0">
                <a:latin typeface="+mn-ea"/>
              </a:rPr>
              <a:t>매출구성은 크게 플랫폼 부문과 콘텐츠 부문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• </a:t>
            </a:r>
            <a:r>
              <a:rPr lang="ko-KR" altLang="en-US" sz="1600" b="1" dirty="0">
                <a:latin typeface="+mn-ea"/>
              </a:rPr>
              <a:t>플랫폼</a:t>
            </a:r>
            <a:r>
              <a:rPr lang="ko-KR" altLang="en-US" sz="1600" dirty="0">
                <a:latin typeface="+mn-ea"/>
              </a:rPr>
              <a:t> 부문 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카카오톡 등 비중이 가장 큰 </a:t>
            </a:r>
            <a:r>
              <a:rPr lang="ko-KR" altLang="en-US" sz="1600" dirty="0" err="1">
                <a:latin typeface="+mn-ea"/>
              </a:rPr>
              <a:t>톡비즈</a:t>
            </a:r>
            <a:r>
              <a:rPr lang="en-US" altLang="ko-KR" sz="1600" dirty="0">
                <a:latin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포털 사이트인 </a:t>
            </a:r>
            <a:r>
              <a:rPr lang="en-US" altLang="ko-KR" sz="1600" dirty="0" err="1">
                <a:latin typeface="+mn-ea"/>
              </a:rPr>
              <a:t>Daum</a:t>
            </a:r>
            <a:r>
              <a:rPr lang="ko-KR" altLang="en-US" sz="1600" dirty="0">
                <a:latin typeface="+mn-ea"/>
              </a:rPr>
              <a:t>과 같은 </a:t>
            </a:r>
            <a:r>
              <a:rPr lang="ko-KR" altLang="en-US" sz="1600" dirty="0" err="1">
                <a:latin typeface="+mn-ea"/>
              </a:rPr>
              <a:t>포털비즈</a:t>
            </a:r>
            <a:r>
              <a:rPr lang="en-US" altLang="ko-KR" sz="1600" dirty="0">
                <a:latin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카카오 페이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모빌리티와</a:t>
            </a:r>
            <a:r>
              <a:rPr lang="ko-KR" altLang="en-US" sz="1600" dirty="0">
                <a:latin typeface="+mn-ea"/>
              </a:rPr>
              <a:t> 같은 신사업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• </a:t>
            </a:r>
            <a:r>
              <a:rPr lang="ko-KR" altLang="en-US" sz="1600" b="1" dirty="0">
                <a:latin typeface="+mn-ea"/>
              </a:rPr>
              <a:t>콘텐츠</a:t>
            </a:r>
            <a:r>
              <a:rPr lang="ko-KR" altLang="en-US" sz="1600" dirty="0">
                <a:latin typeface="+mn-ea"/>
              </a:rPr>
              <a:t> 부문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모바일과 </a:t>
            </a:r>
            <a:r>
              <a:rPr lang="en-US" altLang="ko-KR" sz="1600" dirty="0">
                <a:latin typeface="+mn-ea"/>
              </a:rPr>
              <a:t>PC </a:t>
            </a:r>
            <a:r>
              <a:rPr lang="ko-KR" altLang="en-US" sz="1600" dirty="0">
                <a:latin typeface="+mn-ea"/>
              </a:rPr>
              <a:t>등의 게임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멜론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카카오뮤직 등의 뮤직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카카오 페이지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다음 웹툰 등을 제공하는 유료 콘텐츠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- IP </a:t>
            </a:r>
            <a:r>
              <a:rPr lang="ko-KR" altLang="en-US" sz="1600" dirty="0">
                <a:latin typeface="+mn-ea"/>
              </a:rPr>
              <a:t>비즈니스 사업 등</a:t>
            </a:r>
            <a:endParaRPr lang="en-US" altLang="ko-KR" sz="1600" dirty="0">
              <a:latin typeface="+mn-ea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58218ADB-12E8-4B12-A3F7-38B662F69D3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546" y="2418347"/>
            <a:ext cx="5328501" cy="431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823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10826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손익계산서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65E0DCE-5FF1-4F0D-A6FC-4C2DA0615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44" y="807719"/>
            <a:ext cx="6409127" cy="56072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7B2703-B18C-4178-BFD0-AEB52D3FD46D}"/>
              </a:ext>
            </a:extLst>
          </p:cNvPr>
          <p:cNvSpPr txBox="1"/>
          <p:nvPr/>
        </p:nvSpPr>
        <p:spPr>
          <a:xfrm>
            <a:off x="260045" y="6456799"/>
            <a:ext cx="6409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★ </a:t>
            </a:r>
            <a:r>
              <a:rPr lang="en-US" altLang="ko-KR" dirty="0"/>
              <a:t>2020</a:t>
            </a:r>
            <a:r>
              <a:rPr lang="ko-KR" altLang="en-US" dirty="0"/>
              <a:t>년부터 지분법이익과 지분법손실이 추가적으로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AA9CC9-1373-4006-929D-3895A168FDF9}"/>
              </a:ext>
            </a:extLst>
          </p:cNvPr>
          <p:cNvSpPr txBox="1"/>
          <p:nvPr/>
        </p:nvSpPr>
        <p:spPr>
          <a:xfrm>
            <a:off x="6728517" y="2351530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• 영업 이익</a:t>
            </a:r>
            <a:r>
              <a:rPr lang="en-US" altLang="ko-KR" dirty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지속적으로 증가</a:t>
            </a:r>
            <a:endParaRPr lang="en-US" altLang="ko-KR" b="1" dirty="0">
              <a:solidFill>
                <a:srgbClr val="FF000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59595E3-0933-41B0-B679-17B0396351A9}"/>
              </a:ext>
            </a:extLst>
          </p:cNvPr>
          <p:cNvSpPr/>
          <p:nvPr/>
        </p:nvSpPr>
        <p:spPr>
          <a:xfrm>
            <a:off x="257144" y="2266323"/>
            <a:ext cx="6409127" cy="40837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CE65923-F438-4B1A-B390-FDB1270F45CF}"/>
              </a:ext>
            </a:extLst>
          </p:cNvPr>
          <p:cNvSpPr/>
          <p:nvPr/>
        </p:nvSpPr>
        <p:spPr>
          <a:xfrm>
            <a:off x="4048217" y="5646198"/>
            <a:ext cx="1358284" cy="404083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B246C-96B7-4EE9-9E1D-9D227E0EB331}"/>
              </a:ext>
            </a:extLst>
          </p:cNvPr>
          <p:cNvSpPr/>
          <p:nvPr/>
        </p:nvSpPr>
        <p:spPr>
          <a:xfrm>
            <a:off x="4048217" y="2272390"/>
            <a:ext cx="1358284" cy="404083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A216759-763B-4A2B-892F-4E772429A56C}"/>
              </a:ext>
            </a:extLst>
          </p:cNvPr>
          <p:cNvSpPr txBox="1"/>
          <p:nvPr/>
        </p:nvSpPr>
        <p:spPr>
          <a:xfrm>
            <a:off x="6728517" y="2997861"/>
            <a:ext cx="4873450" cy="8697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• 당기순이익이 </a:t>
            </a:r>
            <a:r>
              <a:rPr lang="en-US" altLang="ko-KR" dirty="0"/>
              <a:t>3000</a:t>
            </a:r>
            <a:r>
              <a:rPr lang="ko-KR" altLang="en-US" dirty="0"/>
              <a:t>억 이상 적자가 난 반면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</a:t>
            </a:r>
            <a:r>
              <a:rPr lang="ko-KR" altLang="en-US" dirty="0"/>
              <a:t>영업이익은 </a:t>
            </a:r>
            <a:r>
              <a:rPr lang="en-US" altLang="ko-KR" dirty="0"/>
              <a:t>2,000</a:t>
            </a:r>
            <a:r>
              <a:rPr lang="ko-KR" altLang="en-US" dirty="0"/>
              <a:t>억이 넘는다 </a:t>
            </a:r>
            <a:endParaRPr lang="en-US" altLang="ko-KR" dirty="0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98561AA-E141-49A4-AFEA-0F49794BCDF7}"/>
              </a:ext>
            </a:extLst>
          </p:cNvPr>
          <p:cNvSpPr/>
          <p:nvPr/>
        </p:nvSpPr>
        <p:spPr>
          <a:xfrm>
            <a:off x="2782565" y="2015231"/>
            <a:ext cx="1358284" cy="958678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말풍선: 모서리가 둥근 사각형 14">
            <a:extLst>
              <a:ext uri="{FF2B5EF4-FFF2-40B4-BE49-F238E27FC236}">
                <a16:creationId xmlns:a16="http://schemas.microsoft.com/office/drawing/2014/main" id="{CEBB5789-2172-4DAE-86F5-2D57E476A9D3}"/>
              </a:ext>
            </a:extLst>
          </p:cNvPr>
          <p:cNvSpPr/>
          <p:nvPr/>
        </p:nvSpPr>
        <p:spPr>
          <a:xfrm>
            <a:off x="2931109" y="807719"/>
            <a:ext cx="2234215" cy="750869"/>
          </a:xfrm>
          <a:prstGeom prst="wedgeRoundRectCallout">
            <a:avLst>
              <a:gd name="adj1" fmla="val -25080"/>
              <a:gd name="adj2" fmla="val 86563"/>
              <a:gd name="adj3" fmla="val 16667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+mn-ea"/>
              </a:rPr>
              <a:t>약 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73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억에서 </a:t>
            </a:r>
            <a:endParaRPr lang="en-US" altLang="ko-KR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조로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180%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+mn-ea"/>
              </a:rPr>
              <a:t>성장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18B2509-F8C2-4921-A610-F4442AD3F9E3}"/>
              </a:ext>
            </a:extLst>
          </p:cNvPr>
          <p:cNvSpPr/>
          <p:nvPr/>
        </p:nvSpPr>
        <p:spPr>
          <a:xfrm>
            <a:off x="5406501" y="1566581"/>
            <a:ext cx="1259770" cy="408373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586EEE-9510-4092-9EB2-EB0266DCF71A}"/>
              </a:ext>
            </a:extLst>
          </p:cNvPr>
          <p:cNvSpPr txBox="1"/>
          <p:nvPr/>
        </p:nvSpPr>
        <p:spPr>
          <a:xfrm>
            <a:off x="6728517" y="4359496"/>
            <a:ext cx="4191878" cy="869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• </a:t>
            </a:r>
            <a:r>
              <a:rPr lang="en-US" altLang="ko-KR" dirty="0"/>
              <a:t>2020</a:t>
            </a:r>
            <a:r>
              <a:rPr lang="ko-KR" altLang="en-US" dirty="0"/>
              <a:t>년에는 매출액 </a:t>
            </a:r>
            <a:r>
              <a:rPr lang="en-US" altLang="ko-KR" dirty="0"/>
              <a:t>4</a:t>
            </a:r>
            <a:r>
              <a:rPr lang="ko-KR" altLang="en-US" dirty="0"/>
              <a:t>조를 넘기면서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  </a:t>
            </a:r>
            <a:r>
              <a:rPr lang="ko-KR" altLang="en-US" b="1" dirty="0">
                <a:solidFill>
                  <a:srgbClr val="FF0000"/>
                </a:solidFill>
              </a:rPr>
              <a:t>역대 최대 매출</a:t>
            </a:r>
            <a:r>
              <a:rPr lang="ko-KR" altLang="en-US" b="1" dirty="0"/>
              <a:t> </a:t>
            </a:r>
            <a:r>
              <a:rPr lang="ko-KR" altLang="en-US" dirty="0"/>
              <a:t>과시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FF1C810-FFD7-4FC5-A5D0-5C5E2F4C6FDF}"/>
              </a:ext>
            </a:extLst>
          </p:cNvPr>
          <p:cNvSpPr/>
          <p:nvPr/>
        </p:nvSpPr>
        <p:spPr>
          <a:xfrm>
            <a:off x="4048216" y="2997861"/>
            <a:ext cx="1358284" cy="431139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8BA7CE-CC24-46E1-B8B7-BD6AA195AF5E}"/>
              </a:ext>
            </a:extLst>
          </p:cNvPr>
          <p:cNvSpPr txBox="1"/>
          <p:nvPr/>
        </p:nvSpPr>
        <p:spPr>
          <a:xfrm>
            <a:off x="7538621" y="3959984"/>
            <a:ext cx="2977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기타비용의 증가</a:t>
            </a:r>
            <a:r>
              <a:rPr lang="ko-KR" altLang="en-US" dirty="0"/>
              <a:t>가 원인</a:t>
            </a:r>
          </a:p>
        </p:txBody>
      </p: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D656AEE2-7AB9-425E-8DA9-446167D33F7F}"/>
              </a:ext>
            </a:extLst>
          </p:cNvPr>
          <p:cNvCxnSpPr>
            <a:cxnSpLocks/>
          </p:cNvCxnSpPr>
          <p:nvPr/>
        </p:nvCxnSpPr>
        <p:spPr>
          <a:xfrm>
            <a:off x="7210148" y="4144650"/>
            <a:ext cx="328473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282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2" grpId="0"/>
      <p:bldP spid="14" grpId="0" animBg="1"/>
      <p:bldP spid="15" grpId="0" animBg="1"/>
      <p:bldP spid="3" grpId="0" animBg="1"/>
      <p:bldP spid="4" grpId="0"/>
      <p:bldP spid="5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10826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재무상태표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615E322-2D6A-4A2F-A05F-435499780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08" y="807719"/>
            <a:ext cx="5732719" cy="56118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A12225-2D39-4F3A-9746-B03A267247C0}"/>
              </a:ext>
            </a:extLst>
          </p:cNvPr>
          <p:cNvSpPr txBox="1"/>
          <p:nvPr/>
        </p:nvSpPr>
        <p:spPr>
          <a:xfrm>
            <a:off x="25076" y="6419613"/>
            <a:ext cx="6409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★ </a:t>
            </a:r>
            <a:r>
              <a:rPr lang="en-US" altLang="ko-KR" dirty="0"/>
              <a:t>2020</a:t>
            </a:r>
            <a:r>
              <a:rPr lang="ko-KR" altLang="en-US" dirty="0"/>
              <a:t>년부터 금융업자산과 금융업부채를 추가적으로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0610FB-CDE1-4378-9392-5617F8EEFD6D}"/>
              </a:ext>
            </a:extLst>
          </p:cNvPr>
          <p:cNvSpPr txBox="1"/>
          <p:nvPr/>
        </p:nvSpPr>
        <p:spPr>
          <a:xfrm>
            <a:off x="5932224" y="2092689"/>
            <a:ext cx="3772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• </a:t>
            </a:r>
            <a:r>
              <a:rPr lang="ko-KR" altLang="en-US" dirty="0"/>
              <a:t>부채를 줄여 자산 유동성을 확보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BB5A46D-ACDE-4FB3-B8BC-7240C8462065}"/>
              </a:ext>
            </a:extLst>
          </p:cNvPr>
          <p:cNvSpPr/>
          <p:nvPr/>
        </p:nvSpPr>
        <p:spPr>
          <a:xfrm>
            <a:off x="199508" y="2314009"/>
            <a:ext cx="5732716" cy="296025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0BB21CD-F8F9-4157-997C-C24E3CAD9236}"/>
              </a:ext>
            </a:extLst>
          </p:cNvPr>
          <p:cNvSpPr/>
          <p:nvPr/>
        </p:nvSpPr>
        <p:spPr>
          <a:xfrm>
            <a:off x="199508" y="3568838"/>
            <a:ext cx="5732716" cy="296025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7D93BC7-40B0-480C-A77B-7CACB6DCDBD9}"/>
              </a:ext>
            </a:extLst>
          </p:cNvPr>
          <p:cNvSpPr/>
          <p:nvPr/>
        </p:nvSpPr>
        <p:spPr>
          <a:xfrm>
            <a:off x="199508" y="5621193"/>
            <a:ext cx="5732716" cy="296025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20649C-37D9-4B06-AF59-8DAC85C02F4F}"/>
              </a:ext>
            </a:extLst>
          </p:cNvPr>
          <p:cNvSpPr txBox="1"/>
          <p:nvPr/>
        </p:nvSpPr>
        <p:spPr>
          <a:xfrm>
            <a:off x="5932224" y="2610034"/>
            <a:ext cx="6244017" cy="8697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• 19</a:t>
            </a:r>
            <a:r>
              <a:rPr lang="ko-KR" altLang="en-US" dirty="0"/>
              <a:t>년도 ㈜</a:t>
            </a:r>
            <a:r>
              <a:rPr lang="ko-KR" altLang="en-US" dirty="0" err="1"/>
              <a:t>카카오엠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전 </a:t>
            </a:r>
            <a:r>
              <a:rPr lang="ko-KR" altLang="en-US" dirty="0" err="1"/>
              <a:t>로엔엔터테인먼트</a:t>
            </a:r>
            <a:r>
              <a:rPr lang="en-US" altLang="ko-KR" dirty="0"/>
              <a:t>) </a:t>
            </a:r>
            <a:r>
              <a:rPr lang="ko-KR" altLang="en-US" dirty="0"/>
              <a:t>종속 기업과의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</a:t>
            </a:r>
            <a:r>
              <a:rPr lang="ko-KR" altLang="en-US" dirty="0"/>
              <a:t>인수</a:t>
            </a:r>
            <a:r>
              <a:rPr lang="en-US" altLang="ko-KR" dirty="0"/>
              <a:t>, </a:t>
            </a:r>
            <a:r>
              <a:rPr lang="ko-KR" altLang="en-US" dirty="0"/>
              <a:t>합병 등에 의한 발생된 무형자산 </a:t>
            </a:r>
            <a:r>
              <a:rPr lang="ko-KR" altLang="en-US" dirty="0" err="1"/>
              <a:t>손상차손이</a:t>
            </a:r>
            <a:r>
              <a:rPr lang="ko-KR" altLang="en-US" dirty="0"/>
              <a:t> 발생</a:t>
            </a: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5EC683B-D5DD-49E1-9AB8-9619C4E00057}"/>
              </a:ext>
            </a:extLst>
          </p:cNvPr>
          <p:cNvSpPr/>
          <p:nvPr/>
        </p:nvSpPr>
        <p:spPr>
          <a:xfrm>
            <a:off x="3506771" y="4883001"/>
            <a:ext cx="1187777" cy="51847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90D287-4E1A-4328-B8AE-D0F9C9EF042C}"/>
              </a:ext>
            </a:extLst>
          </p:cNvPr>
          <p:cNvSpPr txBox="1"/>
          <p:nvPr/>
        </p:nvSpPr>
        <p:spPr>
          <a:xfrm>
            <a:off x="5932224" y="3625636"/>
            <a:ext cx="5830442" cy="454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• 20</a:t>
            </a:r>
            <a:r>
              <a:rPr lang="ko-KR" altLang="en-US" dirty="0"/>
              <a:t>년 카카오 페이</a:t>
            </a:r>
            <a:r>
              <a:rPr lang="en-US" altLang="ko-KR" dirty="0"/>
              <a:t>, </a:t>
            </a:r>
            <a:r>
              <a:rPr lang="ko-KR" altLang="en-US" dirty="0" err="1"/>
              <a:t>모빌리티</a:t>
            </a:r>
            <a:r>
              <a:rPr lang="ko-KR" altLang="en-US" dirty="0"/>
              <a:t> </a:t>
            </a:r>
            <a:r>
              <a:rPr lang="en-US" altLang="ko-KR" dirty="0"/>
              <a:t>T</a:t>
            </a:r>
            <a:r>
              <a:rPr lang="ko-KR" altLang="en-US" dirty="0"/>
              <a:t>블루 사업 확대 등 발전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9E1FE0C0-5BD0-49A3-B948-E9B0FB9DC1C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468176" y="3453150"/>
            <a:ext cx="3464531" cy="337817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D92433A6-A8FA-47FD-9ADA-0121EC850B95}"/>
              </a:ext>
            </a:extLst>
          </p:cNvPr>
          <p:cNvSpPr/>
          <p:nvPr/>
        </p:nvSpPr>
        <p:spPr>
          <a:xfrm>
            <a:off x="8549196" y="4447713"/>
            <a:ext cx="3302493" cy="150920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189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  <p:bldP spid="9" grpId="0" animBg="1"/>
      <p:bldP spid="11" grpId="0" animBg="1"/>
      <p:bldP spid="12" grpId="0"/>
      <p:bldP spid="4" grpId="0" animBg="1"/>
      <p:bldP spid="13" grpId="0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0810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재무분석 </a:t>
            </a:r>
            <a:r>
              <a:rPr lang="en-US" altLang="ko-KR" sz="3000" b="1" dirty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ko-KR" alt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차트 2">
            <a:extLst>
              <a:ext uri="{FF2B5EF4-FFF2-40B4-BE49-F238E27FC236}">
                <a16:creationId xmlns:a16="http://schemas.microsoft.com/office/drawing/2014/main" id="{2F4686E0-CFA0-4EC7-B866-6DFAB89B33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1679564"/>
              </p:ext>
            </p:extLst>
          </p:nvPr>
        </p:nvGraphicFramePr>
        <p:xfrm>
          <a:off x="458984" y="807719"/>
          <a:ext cx="11274031" cy="5095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7EA8F6B-66F7-4B69-A213-EB299B7B8BDF}"/>
              </a:ext>
            </a:extLst>
          </p:cNvPr>
          <p:cNvSpPr txBox="1"/>
          <p:nvPr/>
        </p:nvSpPr>
        <p:spPr>
          <a:xfrm>
            <a:off x="530005" y="6143293"/>
            <a:ext cx="9977411" cy="373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19</a:t>
            </a:r>
            <a:r>
              <a:rPr lang="ko-KR" altLang="en-US" sz="1400" dirty="0">
                <a:latin typeface="+mn-ea"/>
              </a:rPr>
              <a:t>년도 적자전환으로 인해 떨어졌다가</a:t>
            </a:r>
            <a:r>
              <a:rPr lang="en-US" altLang="ko-KR" sz="1400" dirty="0">
                <a:latin typeface="+mn-ea"/>
              </a:rPr>
              <a:t> 20</a:t>
            </a:r>
            <a:r>
              <a:rPr lang="ko-KR" altLang="en-US" sz="1400" dirty="0">
                <a:latin typeface="+mn-ea"/>
              </a:rPr>
              <a:t>년도 다시 증가</a:t>
            </a:r>
            <a:r>
              <a:rPr lang="en-US" altLang="ko-KR" sz="1400" dirty="0">
                <a:latin typeface="+mn-ea"/>
              </a:rPr>
              <a:t> -&gt; </a:t>
            </a:r>
            <a:r>
              <a:rPr lang="ko-KR" altLang="en-US" sz="1400" dirty="0">
                <a:latin typeface="+mn-ea"/>
              </a:rPr>
              <a:t>카카오의 영업활동 효율이 전년도에 비해 좋아진 것으로 해석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B9C3B9-5D36-466E-85C2-4E0291E8853A}"/>
              </a:ext>
            </a:extLst>
          </p:cNvPr>
          <p:cNvSpPr txBox="1"/>
          <p:nvPr/>
        </p:nvSpPr>
        <p:spPr>
          <a:xfrm>
            <a:off x="2444300" y="1452880"/>
            <a:ext cx="783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2018                                    2019                                      2020</a:t>
            </a:r>
            <a:endParaRPr lang="ko-KR" altLang="en-US" b="1" dirty="0"/>
          </a:p>
        </p:txBody>
      </p:sp>
      <p:graphicFrame>
        <p:nvGraphicFramePr>
          <p:cNvPr id="6" name="표 8">
            <a:extLst>
              <a:ext uri="{FF2B5EF4-FFF2-40B4-BE49-F238E27FC236}">
                <a16:creationId xmlns:a16="http://schemas.microsoft.com/office/drawing/2014/main" id="{6F476F2D-AC37-4428-9F6B-DD72AE78A8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799360"/>
              </p:ext>
            </p:extLst>
          </p:nvPr>
        </p:nvGraphicFramePr>
        <p:xfrm>
          <a:off x="97654" y="2376210"/>
          <a:ext cx="6711516" cy="23289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7879">
                  <a:extLst>
                    <a:ext uri="{9D8B030D-6E8A-4147-A177-3AD203B41FA5}">
                      <a16:colId xmlns:a16="http://schemas.microsoft.com/office/drawing/2014/main" val="2882273392"/>
                    </a:ext>
                  </a:extLst>
                </a:gridCol>
                <a:gridCol w="1677879">
                  <a:extLst>
                    <a:ext uri="{9D8B030D-6E8A-4147-A177-3AD203B41FA5}">
                      <a16:colId xmlns:a16="http://schemas.microsoft.com/office/drawing/2014/main" val="615176299"/>
                    </a:ext>
                  </a:extLst>
                </a:gridCol>
                <a:gridCol w="1677879">
                  <a:extLst>
                    <a:ext uri="{9D8B030D-6E8A-4147-A177-3AD203B41FA5}">
                      <a16:colId xmlns:a16="http://schemas.microsoft.com/office/drawing/2014/main" val="1942197330"/>
                    </a:ext>
                  </a:extLst>
                </a:gridCol>
                <a:gridCol w="1677879">
                  <a:extLst>
                    <a:ext uri="{9D8B030D-6E8A-4147-A177-3AD203B41FA5}">
                      <a16:colId xmlns:a16="http://schemas.microsoft.com/office/drawing/2014/main" val="2913928929"/>
                    </a:ext>
                  </a:extLst>
                </a:gridCol>
              </a:tblGrid>
              <a:tr h="492794"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16670"/>
                  </a:ext>
                </a:extLst>
              </a:tr>
              <a:tr h="8505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1" kern="1200" dirty="0" err="1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재무레버리지</a:t>
                      </a:r>
                      <a:endParaRPr lang="ko-KR" altLang="ko-KR" sz="1400" b="1" kern="1200" dirty="0">
                        <a:solidFill>
                          <a:schemeClr val="accen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총자산</a:t>
                      </a:r>
                      <a:r>
                        <a:rPr lang="en-US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자기자본</a:t>
                      </a:r>
                      <a:r>
                        <a:rPr lang="en-US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1.39</a:t>
                      </a:r>
                      <a:endParaRPr lang="ko-KR" altLang="en-US" sz="14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1.46</a:t>
                      </a:r>
                      <a:endParaRPr lang="ko-KR" altLang="en-US" sz="14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1.44</a:t>
                      </a:r>
                      <a:endParaRPr lang="ko-KR" altLang="en-US" sz="14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680748"/>
                  </a:ext>
                </a:extLst>
              </a:tr>
              <a:tr h="49279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총자산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7,826,478,000,000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8,406,117,000,000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10,724,888,000,000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3220"/>
                  </a:ext>
                </a:extLst>
              </a:tr>
              <a:tr h="49279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자기자본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5,627,157,564,368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5,740,117,751,288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7,427,729,027,515</a:t>
                      </a:r>
                      <a:endParaRPr lang="ko-KR" sz="14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953265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1CBCFDE6-E968-439E-8DC0-CC02DB37E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265" y="1470486"/>
            <a:ext cx="4832750" cy="422807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8F0C5B14-F17A-4CCF-86B4-A8F7AFF999BA}"/>
              </a:ext>
            </a:extLst>
          </p:cNvPr>
          <p:cNvSpPr/>
          <p:nvPr/>
        </p:nvSpPr>
        <p:spPr>
          <a:xfrm>
            <a:off x="8816683" y="2037836"/>
            <a:ext cx="1916419" cy="305869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889B587-9E93-4C3D-9C2E-418B56E906C8}"/>
              </a:ext>
            </a:extLst>
          </p:cNvPr>
          <p:cNvSpPr/>
          <p:nvPr/>
        </p:nvSpPr>
        <p:spPr>
          <a:xfrm>
            <a:off x="8816683" y="5106264"/>
            <a:ext cx="1916419" cy="305869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848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0810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재무분석 </a:t>
            </a:r>
            <a:r>
              <a:rPr lang="en-US" altLang="ko-KR" sz="30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lang="ko-KR" alt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F72FB0A5-4382-4E41-98C2-2C2D1C914BEF}"/>
              </a:ext>
            </a:extLst>
          </p:cNvPr>
          <p:cNvGrpSpPr/>
          <p:nvPr/>
        </p:nvGrpSpPr>
        <p:grpSpPr>
          <a:xfrm>
            <a:off x="511032" y="560423"/>
            <a:ext cx="11194742" cy="4944862"/>
            <a:chOff x="506027" y="870012"/>
            <a:chExt cx="11194742" cy="5362112"/>
          </a:xfrm>
        </p:grpSpPr>
        <p:graphicFrame>
          <p:nvGraphicFramePr>
            <p:cNvPr id="3" name="차트 2">
              <a:extLst>
                <a:ext uri="{FF2B5EF4-FFF2-40B4-BE49-F238E27FC236}">
                  <a16:creationId xmlns:a16="http://schemas.microsoft.com/office/drawing/2014/main" id="{52C29F60-A4ED-4917-9291-140ECBE8AFC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03190585"/>
                </p:ext>
              </p:extLst>
            </p:nvPr>
          </p:nvGraphicFramePr>
          <p:xfrm>
            <a:off x="506027" y="870012"/>
            <a:ext cx="11194742" cy="53621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FDE2E47-7A52-47F1-8EAC-4CCB166FD0DE}"/>
                </a:ext>
              </a:extLst>
            </p:cNvPr>
            <p:cNvSpPr txBox="1"/>
            <p:nvPr/>
          </p:nvSpPr>
          <p:spPr>
            <a:xfrm>
              <a:off x="2343705" y="5406502"/>
              <a:ext cx="73404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/>
                <a:t>2018                                  2019                                  2020</a:t>
              </a:r>
              <a:endParaRPr lang="ko-KR" altLang="en-US" b="1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6B947B4-5685-42B0-8AC6-6ED61AD61D35}"/>
              </a:ext>
            </a:extLst>
          </p:cNvPr>
          <p:cNvSpPr txBox="1"/>
          <p:nvPr/>
        </p:nvSpPr>
        <p:spPr>
          <a:xfrm>
            <a:off x="230825" y="5487529"/>
            <a:ext cx="11751935" cy="1343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atin typeface="+mj-lt"/>
              </a:rPr>
              <a:t>• </a:t>
            </a:r>
            <a:r>
              <a:rPr lang="ko-KR" altLang="en-US" sz="1400" dirty="0">
                <a:latin typeface="+mj-lt"/>
              </a:rPr>
              <a:t>매년 매출부분에서 엄청난 성장을 보여줌</a:t>
            </a:r>
            <a:r>
              <a:rPr lang="en-US" altLang="ko-KR" sz="1400" dirty="0">
                <a:latin typeface="+mj-lt"/>
              </a:rPr>
              <a:t>. </a:t>
            </a:r>
            <a:r>
              <a:rPr lang="ko-KR" altLang="en-US" sz="1400" dirty="0">
                <a:latin typeface="+mj-lt"/>
              </a:rPr>
              <a:t>코로나로 인해 위축된 타기업들과는 달리 온라인 상거래 사업 등으로 </a:t>
            </a:r>
            <a:r>
              <a:rPr lang="en-US" altLang="ko-KR" sz="1400" dirty="0">
                <a:latin typeface="+mj-lt"/>
              </a:rPr>
              <a:t> </a:t>
            </a:r>
            <a:r>
              <a:rPr lang="ko-KR" altLang="en-US" sz="1400" dirty="0">
                <a:latin typeface="+mj-lt"/>
              </a:rPr>
              <a:t>사상 최대 분기 실적을 달성</a:t>
            </a:r>
            <a:r>
              <a:rPr lang="en-US" altLang="ko-KR" sz="1400" dirty="0">
                <a:latin typeface="+mj-lt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j-lt"/>
              </a:rPr>
              <a:t>  </a:t>
            </a:r>
            <a:r>
              <a:rPr lang="ko-KR" altLang="en-US" sz="1400" dirty="0">
                <a:latin typeface="+mj-lt"/>
              </a:rPr>
              <a:t>플랫폼 사업의 경쟁력을</a:t>
            </a:r>
            <a:r>
              <a:rPr lang="en-US" altLang="ko-KR" sz="1400" dirty="0">
                <a:latin typeface="+mj-lt"/>
              </a:rPr>
              <a:t> </a:t>
            </a:r>
            <a:r>
              <a:rPr lang="ko-KR" altLang="en-US" sz="1400" dirty="0">
                <a:latin typeface="+mj-lt"/>
              </a:rPr>
              <a:t>지니게 됨 </a:t>
            </a:r>
            <a:r>
              <a:rPr lang="en-US" altLang="ko-KR" sz="1400" dirty="0">
                <a:latin typeface="+mj-lt"/>
              </a:rPr>
              <a:t>-&gt; </a:t>
            </a:r>
            <a:r>
              <a:rPr lang="ko-KR" altLang="en-US" sz="1400" dirty="0">
                <a:latin typeface="+mj-lt"/>
              </a:rPr>
              <a:t>특히 카카오톡 광고와 선물하기</a:t>
            </a:r>
            <a:r>
              <a:rPr lang="en-US" altLang="ko-KR" sz="1400" dirty="0">
                <a:latin typeface="+mj-lt"/>
              </a:rPr>
              <a:t> </a:t>
            </a:r>
            <a:r>
              <a:rPr lang="ko-KR" altLang="en-US" sz="1400" dirty="0">
                <a:latin typeface="+mj-lt"/>
              </a:rPr>
              <a:t>등 </a:t>
            </a:r>
            <a:r>
              <a:rPr lang="en-US" altLang="ko-KR" sz="1400" dirty="0">
                <a:latin typeface="+mj-lt"/>
              </a:rPr>
              <a:t>‘</a:t>
            </a:r>
            <a:r>
              <a:rPr lang="ko-KR" altLang="en-US" sz="1400" dirty="0">
                <a:latin typeface="+mj-lt"/>
              </a:rPr>
              <a:t>톡 비즈</a:t>
            </a:r>
            <a:r>
              <a:rPr lang="en-US" altLang="ko-KR" sz="1400" dirty="0">
                <a:latin typeface="+mj-lt"/>
              </a:rPr>
              <a:t>‘ </a:t>
            </a:r>
            <a:r>
              <a:rPr lang="ko-KR" altLang="en-US" sz="1400" dirty="0">
                <a:latin typeface="+mj-lt"/>
              </a:rPr>
              <a:t>부문에서만 </a:t>
            </a:r>
            <a:r>
              <a:rPr lang="en-US" altLang="ko-KR" sz="1400" dirty="0">
                <a:latin typeface="+mj-lt"/>
              </a:rPr>
              <a:t>2247</a:t>
            </a:r>
            <a:r>
              <a:rPr lang="ko-KR" altLang="en-US" sz="1400" dirty="0">
                <a:latin typeface="+mj-lt"/>
              </a:rPr>
              <a:t>억원의 매출을 달성</a:t>
            </a:r>
            <a:endParaRPr lang="en-US" altLang="ko-KR" sz="14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j-lt"/>
              </a:rPr>
              <a:t>• 19</a:t>
            </a:r>
            <a:r>
              <a:rPr lang="ko-KR" altLang="en-US" sz="1400" dirty="0">
                <a:latin typeface="+mj-lt"/>
              </a:rPr>
              <a:t>년도에는 총자산증가율이 매출액증가율보다 확연히 낮은 자산 투자가 이뤄졌으나</a:t>
            </a:r>
            <a:r>
              <a:rPr lang="en-US" altLang="ko-KR" sz="1400" dirty="0">
                <a:latin typeface="+mj-lt"/>
              </a:rPr>
              <a:t>, 20</a:t>
            </a:r>
            <a:r>
              <a:rPr lang="ko-KR" altLang="en-US" sz="1400" dirty="0">
                <a:latin typeface="+mj-lt"/>
              </a:rPr>
              <a:t>년도에는 매출액증가에 비해 자산 투자가 좀 더 </a:t>
            </a:r>
            <a:r>
              <a:rPr lang="ko-KR" altLang="en-US" sz="1400" dirty="0" err="1">
                <a:latin typeface="+mj-lt"/>
              </a:rPr>
              <a:t>많아짐</a:t>
            </a:r>
            <a:endParaRPr lang="en-US" altLang="ko-KR" sz="14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j-lt"/>
              </a:rPr>
              <a:t>• </a:t>
            </a:r>
            <a:r>
              <a:rPr lang="ko-KR" altLang="en-US" sz="1400" dirty="0">
                <a:latin typeface="+mj-lt"/>
              </a:rPr>
              <a:t>순이익증가율은 실질적인 성장을 보여주는 지표</a:t>
            </a:r>
            <a:r>
              <a:rPr lang="en-US" altLang="ko-KR" sz="1400" dirty="0">
                <a:latin typeface="+mj-lt"/>
              </a:rPr>
              <a:t>, 19</a:t>
            </a:r>
            <a:r>
              <a:rPr lang="ko-KR" altLang="en-US" sz="1400" dirty="0">
                <a:latin typeface="+mj-lt"/>
              </a:rPr>
              <a:t>년도에는 </a:t>
            </a:r>
            <a:r>
              <a:rPr lang="ko-KR" altLang="en-US" sz="1400" dirty="0" err="1">
                <a:latin typeface="+mj-lt"/>
              </a:rPr>
              <a:t>당기순손실로</a:t>
            </a:r>
            <a:r>
              <a:rPr lang="ko-KR" altLang="en-US" sz="1400" dirty="0">
                <a:latin typeface="+mj-lt"/>
              </a:rPr>
              <a:t> 인해 적자 전환 </a:t>
            </a:r>
            <a:r>
              <a:rPr lang="en-US" altLang="ko-KR" sz="1400" dirty="0">
                <a:latin typeface="+mj-lt"/>
              </a:rPr>
              <a:t>-&gt; 20</a:t>
            </a:r>
            <a:r>
              <a:rPr lang="ko-KR" altLang="en-US" sz="1400" dirty="0">
                <a:latin typeface="+mj-lt"/>
              </a:rPr>
              <a:t>년 최고 실적 덕분에 </a:t>
            </a:r>
            <a:r>
              <a:rPr lang="en-US" altLang="ko-KR" sz="1400" dirty="0">
                <a:latin typeface="+mj-lt"/>
              </a:rPr>
              <a:t>150%</a:t>
            </a:r>
            <a:r>
              <a:rPr lang="ko-KR" altLang="en-US" sz="1400" dirty="0">
                <a:latin typeface="+mj-lt"/>
              </a:rPr>
              <a:t>로 증가</a:t>
            </a:r>
            <a:endParaRPr lang="en-US" altLang="ko-KR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62787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0810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재무분석 </a:t>
            </a:r>
            <a:r>
              <a:rPr lang="en-US" altLang="ko-KR" sz="30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  <a:endParaRPr lang="ko-KR" alt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차트 2">
            <a:extLst>
              <a:ext uri="{FF2B5EF4-FFF2-40B4-BE49-F238E27FC236}">
                <a16:creationId xmlns:a16="http://schemas.microsoft.com/office/drawing/2014/main" id="{88046984-941B-4E1C-92BC-502504A219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8627954"/>
              </p:ext>
            </p:extLst>
          </p:nvPr>
        </p:nvGraphicFramePr>
        <p:xfrm>
          <a:off x="790001" y="730282"/>
          <a:ext cx="8742619" cy="5559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24A1BFA-6747-432C-9633-C8DCE3CBB67F}"/>
              </a:ext>
            </a:extLst>
          </p:cNvPr>
          <p:cNvSpPr txBox="1"/>
          <p:nvPr/>
        </p:nvSpPr>
        <p:spPr>
          <a:xfrm>
            <a:off x="2415031" y="1377848"/>
            <a:ext cx="6168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2018                          2019                         2020</a:t>
            </a:r>
            <a:endParaRPr lang="ko-KR" altLang="en-US" b="1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8B42495-CF3A-4B9B-B17A-2643A191DF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289" y="2438400"/>
            <a:ext cx="3319650" cy="1981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6F0A76-342B-4F5F-8731-FFE87C49C9B4}"/>
              </a:ext>
            </a:extLst>
          </p:cNvPr>
          <p:cNvSpPr txBox="1"/>
          <p:nvPr/>
        </p:nvSpPr>
        <p:spPr>
          <a:xfrm>
            <a:off x="355486" y="5753833"/>
            <a:ext cx="10788531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매출채권회전율이 </a:t>
            </a:r>
            <a:r>
              <a:rPr lang="en-US" altLang="ko-KR" sz="1400" dirty="0">
                <a:latin typeface="+mj-lt"/>
              </a:rPr>
              <a:t>19</a:t>
            </a:r>
            <a:r>
              <a:rPr lang="ko-KR" altLang="en-US" sz="1400" dirty="0">
                <a:latin typeface="+mj-lt"/>
              </a:rPr>
              <a:t>년도에는 </a:t>
            </a:r>
            <a:r>
              <a:rPr lang="en-US" altLang="ko-KR" sz="1400" dirty="0">
                <a:latin typeface="+mj-lt"/>
              </a:rPr>
              <a:t>20</a:t>
            </a:r>
            <a:r>
              <a:rPr lang="ko-KR" altLang="en-US" sz="1400" dirty="0">
                <a:latin typeface="+mj-lt"/>
              </a:rPr>
              <a:t>회고 </a:t>
            </a:r>
            <a:r>
              <a:rPr lang="en-US" altLang="ko-KR" sz="1400" dirty="0">
                <a:latin typeface="+mj-lt"/>
              </a:rPr>
              <a:t>20</a:t>
            </a:r>
            <a:r>
              <a:rPr lang="ko-KR" altLang="en-US" sz="1400" dirty="0">
                <a:latin typeface="+mj-lt"/>
              </a:rPr>
              <a:t>년도에는 </a:t>
            </a:r>
            <a:r>
              <a:rPr lang="en-US" altLang="ko-KR" sz="1400" dirty="0">
                <a:latin typeface="+mj-lt"/>
              </a:rPr>
              <a:t>16.8</a:t>
            </a:r>
            <a:r>
              <a:rPr lang="ko-KR" altLang="en-US" sz="1400" dirty="0">
                <a:latin typeface="+mj-lt"/>
              </a:rPr>
              <a:t>회로 떨어졌으나 </a:t>
            </a:r>
            <a:r>
              <a:rPr lang="en-US" altLang="ko-KR" sz="1400" dirty="0">
                <a:latin typeface="+mj-lt"/>
              </a:rPr>
              <a:t>18</a:t>
            </a:r>
            <a:r>
              <a:rPr lang="ko-KR" altLang="en-US" sz="1400" dirty="0">
                <a:latin typeface="+mj-lt"/>
              </a:rPr>
              <a:t>년도와 비교하면 조금씩 높아지는 것으로 기대할 수 있다</a:t>
            </a:r>
            <a:r>
              <a:rPr lang="en-US" altLang="ko-KR" sz="1400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재고자산회전율은 적은 재고자산으로 많은 매출을 실현시켜 재고자산이 판매활동에 효율적으로 이용되고 있음을 알 수 있다</a:t>
            </a:r>
            <a:r>
              <a:rPr lang="en-US" altLang="ko-KR" sz="1400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유형자산회전율과 총자산회전율은 전년도와 비슷한 수준으로 거의 변화가 없다는 것을 알 수 있다</a:t>
            </a:r>
            <a:r>
              <a:rPr lang="en-US" altLang="ko-KR" sz="1400" dirty="0">
                <a:latin typeface="+mj-lt"/>
              </a:rPr>
              <a:t>.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E7FC35A6-D9A1-4DE6-A8C8-7C81765AF479}"/>
              </a:ext>
            </a:extLst>
          </p:cNvPr>
          <p:cNvSpPr/>
          <p:nvPr/>
        </p:nvSpPr>
        <p:spPr>
          <a:xfrm>
            <a:off x="355486" y="1831870"/>
            <a:ext cx="7999484" cy="34560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>
                <a:solidFill>
                  <a:srgbClr val="002060"/>
                </a:solidFill>
              </a:rPr>
              <a:t>재고자산 증가 </a:t>
            </a:r>
            <a:r>
              <a:rPr lang="en-US" altLang="ko-KR" b="1" dirty="0">
                <a:solidFill>
                  <a:srgbClr val="002060"/>
                </a:solidFill>
              </a:rPr>
              <a:t>-&gt; </a:t>
            </a:r>
            <a:r>
              <a:rPr lang="ko-KR" altLang="en-US" b="1" dirty="0">
                <a:solidFill>
                  <a:srgbClr val="002060"/>
                </a:solidFill>
              </a:rPr>
              <a:t>기회비용 증가</a:t>
            </a:r>
            <a:endParaRPr lang="en-US" altLang="ko-KR" b="1" dirty="0">
              <a:solidFill>
                <a:srgbClr val="002060"/>
              </a:solidFill>
            </a:endParaRPr>
          </a:p>
          <a:p>
            <a:pPr algn="ctr"/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</a:rPr>
              <a:t>2019</a:t>
            </a:r>
            <a:r>
              <a:rPr lang="ko-KR" altLang="en-US" dirty="0">
                <a:solidFill>
                  <a:schemeClr val="tx1"/>
                </a:solidFill>
              </a:rPr>
              <a:t>년에 재고자산이 가장 많이 발생하여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ko-KR" altLang="en-US" dirty="0">
                <a:solidFill>
                  <a:schemeClr val="tx1"/>
                </a:solidFill>
              </a:rPr>
              <a:t>비용부문에서 기회비용에 따른 비용이 제일 많이 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ko-KR" altLang="en-US" dirty="0">
                <a:solidFill>
                  <a:schemeClr val="tx1"/>
                </a:solidFill>
              </a:rPr>
              <a:t>증가했을 것으로 예상</a:t>
            </a:r>
          </a:p>
        </p:txBody>
      </p:sp>
      <p:graphicFrame>
        <p:nvGraphicFramePr>
          <p:cNvPr id="4" name="표 4">
            <a:extLst>
              <a:ext uri="{FF2B5EF4-FFF2-40B4-BE49-F238E27FC236}">
                <a16:creationId xmlns:a16="http://schemas.microsoft.com/office/drawing/2014/main" id="{5A0BF64E-1474-4FA4-9D24-4ABC0BED96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74096"/>
              </p:ext>
            </p:extLst>
          </p:nvPr>
        </p:nvGraphicFramePr>
        <p:xfrm>
          <a:off x="790001" y="2138628"/>
          <a:ext cx="7138636" cy="735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659">
                  <a:extLst>
                    <a:ext uri="{9D8B030D-6E8A-4147-A177-3AD203B41FA5}">
                      <a16:colId xmlns:a16="http://schemas.microsoft.com/office/drawing/2014/main" val="1289013439"/>
                    </a:ext>
                  </a:extLst>
                </a:gridCol>
                <a:gridCol w="1784659">
                  <a:extLst>
                    <a:ext uri="{9D8B030D-6E8A-4147-A177-3AD203B41FA5}">
                      <a16:colId xmlns:a16="http://schemas.microsoft.com/office/drawing/2014/main" val="2686883041"/>
                    </a:ext>
                  </a:extLst>
                </a:gridCol>
                <a:gridCol w="1784659">
                  <a:extLst>
                    <a:ext uri="{9D8B030D-6E8A-4147-A177-3AD203B41FA5}">
                      <a16:colId xmlns:a16="http://schemas.microsoft.com/office/drawing/2014/main" val="79804109"/>
                    </a:ext>
                  </a:extLst>
                </a:gridCol>
                <a:gridCol w="1784659">
                  <a:extLst>
                    <a:ext uri="{9D8B030D-6E8A-4147-A177-3AD203B41FA5}">
                      <a16:colId xmlns:a16="http://schemas.microsoft.com/office/drawing/2014/main" val="725395684"/>
                    </a:ext>
                  </a:extLst>
                </a:gridCol>
              </a:tblGrid>
              <a:tr h="367810"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ysClr val="windowText" lastClr="000000"/>
                          </a:solidFill>
                        </a:rPr>
                        <a:t>2018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ysClr val="windowText" lastClr="000000"/>
                          </a:solidFill>
                        </a:rPr>
                        <a:t>2019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ysClr val="windowText" lastClr="000000"/>
                          </a:solidFill>
                        </a:rPr>
                        <a:t>2020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195175"/>
                  </a:ext>
                </a:extLst>
              </a:tr>
              <a:tr h="3678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ysClr val="windowText" lastClr="000000"/>
                          </a:solidFill>
                        </a:rPr>
                        <a:t>재고자산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35,836,145,752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ysClr val="windowText" lastClr="000000"/>
                          </a:solidFill>
                        </a:rPr>
                        <a:t>49,449,770,906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ysClr val="windowText" lastClr="000000"/>
                          </a:solidFill>
                        </a:rPr>
                        <a:t>45,813,596,549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4113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40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0810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재무분석 </a:t>
            </a:r>
            <a:r>
              <a:rPr lang="en-US" altLang="ko-KR" sz="30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endParaRPr lang="ko-KR" alt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81589EA4-6352-4876-9F91-F439EA935F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5218548"/>
              </p:ext>
            </p:extLst>
          </p:nvPr>
        </p:nvGraphicFramePr>
        <p:xfrm>
          <a:off x="776000" y="530720"/>
          <a:ext cx="10639999" cy="5196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4C3C1F6-50F7-4EF3-A62F-7DCD37A8C50C}"/>
              </a:ext>
            </a:extLst>
          </p:cNvPr>
          <p:cNvSpPr txBox="1"/>
          <p:nvPr/>
        </p:nvSpPr>
        <p:spPr>
          <a:xfrm>
            <a:off x="1403790" y="5978755"/>
            <a:ext cx="8709436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유동비율 및 당좌비율</a:t>
            </a:r>
            <a:r>
              <a:rPr lang="en-US" altLang="ko-KR" sz="1400" dirty="0">
                <a:latin typeface="+mj-lt"/>
              </a:rPr>
              <a:t> </a:t>
            </a:r>
            <a:r>
              <a:rPr lang="ko-KR" altLang="en-US" sz="1400" dirty="0">
                <a:latin typeface="+mj-lt"/>
              </a:rPr>
              <a:t>모두 </a:t>
            </a:r>
            <a:r>
              <a:rPr lang="en-US" altLang="ko-KR" sz="1400" dirty="0">
                <a:latin typeface="+mj-lt"/>
              </a:rPr>
              <a:t>100%</a:t>
            </a:r>
            <a:r>
              <a:rPr lang="ko-KR" altLang="en-US" sz="1400" dirty="0">
                <a:latin typeface="+mj-lt"/>
              </a:rPr>
              <a:t>를 넘었기 때문에 안정적이라고 해석 할 수 있으며</a:t>
            </a:r>
            <a:r>
              <a:rPr lang="en-US" altLang="ko-KR" sz="1400" dirty="0">
                <a:latin typeface="+mj-lt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400" dirty="0" err="1">
                <a:latin typeface="+mj-lt"/>
              </a:rPr>
              <a:t>순운전자본구성비율</a:t>
            </a:r>
            <a:r>
              <a:rPr lang="ko-KR" altLang="en-US" sz="1400" dirty="0">
                <a:latin typeface="+mj-lt"/>
              </a:rPr>
              <a:t> 또한 양</a:t>
            </a:r>
            <a:r>
              <a:rPr lang="en-US" altLang="ko-KR" sz="1400" dirty="0">
                <a:latin typeface="+mj-lt"/>
              </a:rPr>
              <a:t>(+)</a:t>
            </a:r>
            <a:r>
              <a:rPr lang="ko-KR" altLang="en-US" sz="1400" dirty="0">
                <a:latin typeface="+mj-lt"/>
              </a:rPr>
              <a:t>의 값을 가졌기 때문에 유동자산을 유동부채로 상환할 수 있다고 해석 가능</a:t>
            </a:r>
          </a:p>
        </p:txBody>
      </p:sp>
    </p:spTree>
    <p:extLst>
      <p:ext uri="{BB962C8B-B14F-4D97-AF65-F5344CB8AC3E}">
        <p14:creationId xmlns:p14="http://schemas.microsoft.com/office/powerpoint/2010/main" val="2693449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0810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재무분석 </a:t>
            </a:r>
            <a:r>
              <a:rPr lang="en-US" altLang="ko-KR" sz="3000" b="1" dirty="0">
                <a:solidFill>
                  <a:schemeClr val="accent2">
                    <a:lumMod val="50000"/>
                  </a:schemeClr>
                </a:solidFill>
              </a:rPr>
              <a:t>5</a:t>
            </a:r>
            <a:endParaRPr lang="ko-KR" alt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522F3B2A-585B-4780-AD98-31A503918D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3670451"/>
              </p:ext>
            </p:extLst>
          </p:nvPr>
        </p:nvGraphicFramePr>
        <p:xfrm>
          <a:off x="455960" y="530720"/>
          <a:ext cx="11280079" cy="5217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5586677-4AB7-4474-A154-92EE06DB7F13}"/>
              </a:ext>
            </a:extLst>
          </p:cNvPr>
          <p:cNvSpPr txBox="1"/>
          <p:nvPr/>
        </p:nvSpPr>
        <p:spPr>
          <a:xfrm>
            <a:off x="122248" y="5817172"/>
            <a:ext cx="11947501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부채비율</a:t>
            </a:r>
            <a:r>
              <a:rPr lang="en-US" altLang="ko-KR" sz="1400" dirty="0">
                <a:latin typeface="+mj-lt"/>
              </a:rPr>
              <a:t>,</a:t>
            </a:r>
            <a:r>
              <a:rPr lang="ko-KR" altLang="en-US" sz="1400" dirty="0">
                <a:latin typeface="+mj-lt"/>
              </a:rPr>
              <a:t> </a:t>
            </a:r>
            <a:r>
              <a:rPr lang="ko-KR" altLang="en-US" sz="1400" dirty="0" err="1">
                <a:latin typeface="+mj-lt"/>
              </a:rPr>
              <a:t>비유동장기적합률은</a:t>
            </a:r>
            <a:r>
              <a:rPr lang="ko-KR" altLang="en-US" sz="1400" dirty="0">
                <a:latin typeface="+mj-lt"/>
              </a:rPr>
              <a:t> </a:t>
            </a:r>
            <a:r>
              <a:rPr lang="en-US" altLang="ko-KR" sz="1400" dirty="0">
                <a:latin typeface="+mj-lt"/>
              </a:rPr>
              <a:t>100%</a:t>
            </a:r>
            <a:r>
              <a:rPr lang="ko-KR" altLang="en-US" sz="1400" dirty="0">
                <a:latin typeface="+mj-lt"/>
              </a:rPr>
              <a:t>이하</a:t>
            </a:r>
            <a:r>
              <a:rPr lang="en-US" altLang="ko-KR" sz="1400" dirty="0">
                <a:latin typeface="+mj-lt"/>
              </a:rPr>
              <a:t>, </a:t>
            </a:r>
            <a:r>
              <a:rPr lang="ko-KR" altLang="en-US" sz="1400" dirty="0">
                <a:latin typeface="+mj-lt"/>
              </a:rPr>
              <a:t>자기자본비율은 </a:t>
            </a:r>
            <a:r>
              <a:rPr lang="en-US" altLang="ko-KR" sz="1400" dirty="0">
                <a:latin typeface="+mj-lt"/>
              </a:rPr>
              <a:t>50%</a:t>
            </a:r>
            <a:r>
              <a:rPr lang="ko-KR" altLang="en-US" sz="1400" dirty="0">
                <a:latin typeface="+mj-lt"/>
              </a:rPr>
              <a:t>이상이므로 안정되었다고 해석되며</a:t>
            </a:r>
            <a:r>
              <a:rPr lang="en-US" altLang="ko-KR" sz="1400" dirty="0">
                <a:latin typeface="+mj-lt"/>
              </a:rPr>
              <a:t>, </a:t>
            </a:r>
            <a:r>
              <a:rPr lang="ko-KR" altLang="en-US" sz="1400" dirty="0">
                <a:latin typeface="+mj-lt"/>
              </a:rPr>
              <a:t>이자보상비율 또한 나쁘지 않은 것으로 보인다</a:t>
            </a:r>
            <a:r>
              <a:rPr lang="en-US" altLang="ko-KR" sz="1400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그러나 </a:t>
            </a:r>
            <a:r>
              <a:rPr lang="ko-KR" altLang="en-US" sz="1400" dirty="0" err="1">
                <a:latin typeface="+mj-lt"/>
              </a:rPr>
              <a:t>비유동비율은</a:t>
            </a:r>
            <a:r>
              <a:rPr lang="ko-KR" altLang="en-US" sz="1400" dirty="0">
                <a:latin typeface="+mj-lt"/>
              </a:rPr>
              <a:t> 통상적으로 </a:t>
            </a:r>
            <a:r>
              <a:rPr lang="en-US" altLang="ko-KR" sz="1400" dirty="0">
                <a:latin typeface="+mj-lt"/>
              </a:rPr>
              <a:t>100%</a:t>
            </a:r>
            <a:r>
              <a:rPr lang="ko-KR" altLang="en-US" sz="1400" dirty="0">
                <a:latin typeface="+mj-lt"/>
              </a:rPr>
              <a:t>이하가 양호한 것인데 </a:t>
            </a:r>
            <a:r>
              <a:rPr lang="en-US" altLang="ko-KR" sz="1400" dirty="0">
                <a:latin typeface="+mj-lt"/>
              </a:rPr>
              <a:t>2019</a:t>
            </a:r>
            <a:r>
              <a:rPr lang="ko-KR" altLang="en-US" sz="1400" dirty="0">
                <a:latin typeface="+mj-lt"/>
              </a:rPr>
              <a:t>년에는 투입된 자산이 자기자본 뿐만 아니라 타인자본에서도 조달하고 있음을 </a:t>
            </a:r>
            <a:endParaRPr lang="en-US" altLang="ko-KR" sz="14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의미하며 </a:t>
            </a:r>
            <a:r>
              <a:rPr lang="en-US" altLang="ko-KR" sz="1400" dirty="0">
                <a:latin typeface="+mj-lt"/>
              </a:rPr>
              <a:t>20</a:t>
            </a:r>
            <a:r>
              <a:rPr lang="ko-KR" altLang="en-US" sz="1400" dirty="0">
                <a:latin typeface="+mj-lt"/>
              </a:rPr>
              <a:t>년에는 안정되었지만 좀 더 지켜볼 필요가 있다</a:t>
            </a:r>
            <a:r>
              <a:rPr lang="en-US" altLang="ko-KR" sz="1400" dirty="0">
                <a:latin typeface="+mj-lt"/>
              </a:rPr>
              <a:t>. </a:t>
            </a:r>
            <a:endParaRPr lang="ko-KR" altLang="en-US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698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2607A7-51C5-406A-B151-D25552C0CB76}"/>
              </a:ext>
            </a:extLst>
          </p:cNvPr>
          <p:cNvSpPr txBox="1"/>
          <p:nvPr/>
        </p:nvSpPr>
        <p:spPr>
          <a:xfrm>
            <a:off x="363281" y="253721"/>
            <a:ext cx="20810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재무분석 </a:t>
            </a:r>
            <a:r>
              <a:rPr lang="en-US" altLang="ko-KR" sz="3000" b="1" dirty="0">
                <a:solidFill>
                  <a:schemeClr val="accent2">
                    <a:lumMod val="50000"/>
                  </a:schemeClr>
                </a:solidFill>
              </a:rPr>
              <a:t>6</a:t>
            </a:r>
            <a:endParaRPr lang="ko-KR" alt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2BCFC7D2-3980-4EB8-886F-6EA0D7C1B1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5844826"/>
              </p:ext>
            </p:extLst>
          </p:nvPr>
        </p:nvGraphicFramePr>
        <p:xfrm>
          <a:off x="363281" y="807719"/>
          <a:ext cx="10883839" cy="51765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7D9D25F4-ECD0-4CBB-95A4-78055117F196}"/>
              </a:ext>
            </a:extLst>
          </p:cNvPr>
          <p:cNvSpPr txBox="1"/>
          <p:nvPr/>
        </p:nvSpPr>
        <p:spPr>
          <a:xfrm>
            <a:off x="2336800" y="4958357"/>
            <a:ext cx="914400" cy="637401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800" b="1" dirty="0"/>
              <a:t>2018                                    2019                                  2020</a:t>
            </a:r>
            <a:endParaRPr lang="ko-KR" altLang="en-US" sz="18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F01A86-ACD2-403C-A311-CD36BDBF26D1}"/>
              </a:ext>
            </a:extLst>
          </p:cNvPr>
          <p:cNvSpPr txBox="1"/>
          <p:nvPr/>
        </p:nvSpPr>
        <p:spPr>
          <a:xfrm>
            <a:off x="39314" y="5984240"/>
            <a:ext cx="12152686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차트를 보면 카카오의 </a:t>
            </a:r>
            <a:r>
              <a:rPr lang="en-US" altLang="ko-KR" sz="1400" dirty="0">
                <a:latin typeface="+mj-lt"/>
              </a:rPr>
              <a:t>PER</a:t>
            </a:r>
            <a:r>
              <a:rPr lang="ko-KR" altLang="en-US" sz="1400" dirty="0">
                <a:latin typeface="+mj-lt"/>
              </a:rPr>
              <a:t>은 다른 기업보다 굉장히 높은데 이것은 현재 기업의 실적보다는 성장이 기대되기 때문에 시장에서 높게 평가 받고 있다는 </a:t>
            </a:r>
            <a:endParaRPr lang="en-US" altLang="ko-KR" sz="14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+mj-lt"/>
              </a:rPr>
              <a:t>의미로 해석되며 </a:t>
            </a:r>
            <a:r>
              <a:rPr lang="en-US" altLang="ko-KR" sz="1400" dirty="0">
                <a:latin typeface="+mj-lt"/>
              </a:rPr>
              <a:t>PBR </a:t>
            </a:r>
            <a:r>
              <a:rPr lang="ko-KR" altLang="en-US" sz="1400" dirty="0">
                <a:latin typeface="+mj-lt"/>
              </a:rPr>
              <a:t>또한 평가 거래가 높아지고 있어 카카오의 미래 성장이 기대된다고 해석된다</a:t>
            </a:r>
            <a:r>
              <a:rPr lang="en-US" altLang="ko-KR" sz="1400" dirty="0">
                <a:latin typeface="+mj-lt"/>
              </a:rPr>
              <a:t>.</a:t>
            </a:r>
            <a:endParaRPr lang="ko-KR" altLang="en-US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196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D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FF9C3D-BD23-43F4-9EAD-07A2B07853CF}"/>
              </a:ext>
            </a:extLst>
          </p:cNvPr>
          <p:cNvSpPr txBox="1"/>
          <p:nvPr/>
        </p:nvSpPr>
        <p:spPr>
          <a:xfrm>
            <a:off x="363281" y="253721"/>
            <a:ext cx="495520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>
                <a:solidFill>
                  <a:schemeClr val="accent2">
                    <a:lumMod val="50000"/>
                  </a:schemeClr>
                </a:solidFill>
              </a:rPr>
              <a:t>종합 평가 및 앞으로의 전망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6843F45-C70A-4DE6-BBF0-2E6505EFE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3101" y="4982151"/>
            <a:ext cx="1858899" cy="187584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D028D6B-5D28-483A-ADAD-F0C7D644C2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30" y="818978"/>
            <a:ext cx="4162823" cy="343571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F1F705E-14CB-41D9-BF3D-2FE9F59FFD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553" y="818978"/>
            <a:ext cx="2810435" cy="3435712"/>
          </a:xfrm>
          <a:prstGeom prst="rect">
            <a:avLst/>
          </a:prstGeom>
        </p:spPr>
      </p:pic>
      <p:sp>
        <p:nvSpPr>
          <p:cNvPr id="11" name="말풍선: 모서리가 둥근 사각형 10">
            <a:extLst>
              <a:ext uri="{FF2B5EF4-FFF2-40B4-BE49-F238E27FC236}">
                <a16:creationId xmlns:a16="http://schemas.microsoft.com/office/drawing/2014/main" id="{4C78D424-9086-413E-B027-6B47B3E9CD6D}"/>
              </a:ext>
            </a:extLst>
          </p:cNvPr>
          <p:cNvSpPr/>
          <p:nvPr/>
        </p:nvSpPr>
        <p:spPr>
          <a:xfrm>
            <a:off x="363281" y="4490720"/>
            <a:ext cx="9766239" cy="2113560"/>
          </a:xfrm>
          <a:prstGeom prst="wedgeRoundRectCallout">
            <a:avLst>
              <a:gd name="adj1" fmla="val 52703"/>
              <a:gd name="adj2" fmla="val 23146"/>
              <a:gd name="adj3" fmla="val 16667"/>
            </a:avLst>
          </a:prstGeom>
          <a:solidFill>
            <a:srgbClr val="F7E6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204141-0B26-4190-9560-4836F3372A9A}"/>
              </a:ext>
            </a:extLst>
          </p:cNvPr>
          <p:cNvSpPr txBox="1"/>
          <p:nvPr/>
        </p:nvSpPr>
        <p:spPr>
          <a:xfrm>
            <a:off x="543551" y="4969594"/>
            <a:ext cx="9405697" cy="134338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생활형 플랫폼을 개발하고 </a:t>
            </a:r>
            <a:r>
              <a:rPr lang="ko-KR" altLang="en-US" sz="1400" b="1" dirty="0">
                <a:latin typeface="+mn-ea"/>
              </a:rPr>
              <a:t>발전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서비스를 </a:t>
            </a:r>
            <a:r>
              <a:rPr lang="ko-KR" altLang="en-US" sz="1400" b="1" dirty="0">
                <a:latin typeface="+mn-ea"/>
              </a:rPr>
              <a:t>확장</a:t>
            </a:r>
            <a:r>
              <a:rPr lang="ko-KR" altLang="en-US" sz="1400" dirty="0">
                <a:latin typeface="+mn-ea"/>
              </a:rPr>
              <a:t> </a:t>
            </a:r>
            <a:r>
              <a:rPr lang="en-US" altLang="ko-KR" sz="1400" dirty="0">
                <a:latin typeface="+mn-ea"/>
              </a:rPr>
              <a:t>-&gt; </a:t>
            </a:r>
            <a:r>
              <a:rPr lang="ko-KR" altLang="en-US" sz="1400" b="1" dirty="0">
                <a:latin typeface="+mn-ea"/>
              </a:rPr>
              <a:t>매출액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증가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성장형 기업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기존 사업의 매출 성장과 신사업의 수익성 개선 </a:t>
            </a:r>
            <a:r>
              <a:rPr lang="en-US" altLang="ko-KR" sz="1400" dirty="0">
                <a:latin typeface="+mn-ea"/>
              </a:rPr>
              <a:t>-&gt; </a:t>
            </a:r>
            <a:r>
              <a:rPr lang="ko-KR" altLang="en-US" sz="1400" b="1" dirty="0">
                <a:latin typeface="+mn-ea"/>
              </a:rPr>
              <a:t>영업이익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증가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영업이익 개선에도 불구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무형자산 </a:t>
            </a:r>
            <a:r>
              <a:rPr lang="ko-KR" altLang="en-US" sz="1400" dirty="0" err="1">
                <a:latin typeface="+mn-ea"/>
              </a:rPr>
              <a:t>손상차손</a:t>
            </a:r>
            <a:r>
              <a:rPr lang="ko-KR" altLang="en-US" sz="1400" dirty="0">
                <a:latin typeface="+mn-ea"/>
              </a:rPr>
              <a:t> </a:t>
            </a:r>
            <a:r>
              <a:rPr lang="en-US" altLang="ko-KR" sz="1400" dirty="0">
                <a:latin typeface="+mn-ea"/>
              </a:rPr>
              <a:t>4,540</a:t>
            </a:r>
            <a:r>
              <a:rPr lang="ko-KR" altLang="en-US" sz="1400" dirty="0">
                <a:latin typeface="+mn-ea"/>
              </a:rPr>
              <a:t>억원 반영 </a:t>
            </a:r>
            <a:r>
              <a:rPr lang="en-US" altLang="ko-KR" sz="1400" dirty="0">
                <a:latin typeface="+mn-ea"/>
              </a:rPr>
              <a:t>-&gt; </a:t>
            </a:r>
            <a:r>
              <a:rPr lang="ko-KR" altLang="en-US" sz="1400" b="1" dirty="0" err="1">
                <a:solidFill>
                  <a:srgbClr val="FF0000"/>
                </a:solidFill>
                <a:latin typeface="+mn-ea"/>
              </a:rPr>
              <a:t>당기순손실</a:t>
            </a:r>
            <a:r>
              <a:rPr lang="ko-KR" altLang="en-US" sz="1400" b="1" dirty="0">
                <a:latin typeface="+mn-ea"/>
              </a:rPr>
              <a:t> 기록</a:t>
            </a:r>
            <a:endParaRPr lang="en-US" altLang="ko-KR" sz="1400" b="1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400" dirty="0">
              <a:latin typeface="+mn-ea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5DA9C84-DC5B-4780-907F-D0274B453D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88" y="818978"/>
            <a:ext cx="4651377" cy="343571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7B88168-6CA4-4356-B4C6-8FA39DC1BD36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31" y="838780"/>
            <a:ext cx="5700267" cy="335465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15B0993-C21B-4B21-908B-A15DD61B4159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838780"/>
            <a:ext cx="5924365" cy="3354654"/>
          </a:xfrm>
          <a:prstGeom prst="rect">
            <a:avLst/>
          </a:prstGeom>
        </p:spPr>
      </p:pic>
      <p:sp>
        <p:nvSpPr>
          <p:cNvPr id="15" name="말풍선: 모서리가 둥근 사각형 14">
            <a:extLst>
              <a:ext uri="{FF2B5EF4-FFF2-40B4-BE49-F238E27FC236}">
                <a16:creationId xmlns:a16="http://schemas.microsoft.com/office/drawing/2014/main" id="{0A1B2CF0-F7C2-451F-AE1F-C0A84D02B3D0}"/>
              </a:ext>
            </a:extLst>
          </p:cNvPr>
          <p:cNvSpPr/>
          <p:nvPr/>
        </p:nvSpPr>
        <p:spPr>
          <a:xfrm>
            <a:off x="335301" y="4488869"/>
            <a:ext cx="9766239" cy="2113560"/>
          </a:xfrm>
          <a:prstGeom prst="wedgeRoundRectCallout">
            <a:avLst>
              <a:gd name="adj1" fmla="val 52703"/>
              <a:gd name="adj2" fmla="val 23146"/>
              <a:gd name="adj3" fmla="val 16667"/>
            </a:avLst>
          </a:prstGeom>
          <a:solidFill>
            <a:srgbClr val="F7E6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E959262-12DF-49DB-A568-DD028AE7594D}"/>
              </a:ext>
            </a:extLst>
          </p:cNvPr>
          <p:cNvSpPr txBox="1"/>
          <p:nvPr/>
        </p:nvSpPr>
        <p:spPr>
          <a:xfrm>
            <a:off x="425435" y="4534693"/>
            <a:ext cx="9585969" cy="198971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타경쟁사와 비교했을 때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카카오의 </a:t>
            </a:r>
            <a:r>
              <a:rPr lang="ko-KR" altLang="en-US" sz="1400" b="1" dirty="0">
                <a:latin typeface="+mn-ea"/>
              </a:rPr>
              <a:t>주가와 수익률은 눈에 띄게 성장</a:t>
            </a:r>
            <a:endParaRPr lang="en-US" altLang="ko-KR" sz="14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카카오가 매출과 영업이익면에서 큰 성장을 한 원인은 광고 상품의 급성장과 신규 사업 부문의 적자 폭이 줄어든 것</a:t>
            </a:r>
            <a:endParaRPr lang="en-US" altLang="ko-KR" sz="1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따라서 향후에도 이를 바탕으로 </a:t>
            </a:r>
            <a:r>
              <a:rPr lang="ko-KR" altLang="en-US" sz="1400" b="1" dirty="0">
                <a:latin typeface="+mn-ea"/>
              </a:rPr>
              <a:t>카카오의 기업가치는 상승</a:t>
            </a:r>
            <a:r>
              <a:rPr lang="ko-KR" altLang="en-US" sz="1400" dirty="0">
                <a:latin typeface="+mn-ea"/>
              </a:rPr>
              <a:t>으로 이어질 것으로 예상</a:t>
            </a:r>
            <a:endParaRPr lang="en-US" altLang="ko-KR" sz="1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또한 </a:t>
            </a:r>
            <a:r>
              <a:rPr lang="ko-KR" altLang="en-US" sz="1400" b="1" dirty="0">
                <a:latin typeface="+mn-ea"/>
              </a:rPr>
              <a:t>액면분할</a:t>
            </a:r>
            <a:r>
              <a:rPr lang="ko-KR" altLang="en-US" sz="1400" dirty="0">
                <a:latin typeface="+mn-ea"/>
              </a:rPr>
              <a:t> 이후 주가가 </a:t>
            </a:r>
            <a:r>
              <a:rPr lang="en-US" altLang="ko-KR" sz="1400" dirty="0">
                <a:latin typeface="+mn-ea"/>
              </a:rPr>
              <a:t>5</a:t>
            </a:r>
            <a:r>
              <a:rPr lang="ko-KR" altLang="en-US" sz="1400" dirty="0">
                <a:latin typeface="+mn-ea"/>
              </a:rPr>
              <a:t>분의 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인 </a:t>
            </a:r>
            <a:r>
              <a:rPr lang="en-US" altLang="ko-KR" sz="1400" dirty="0">
                <a:latin typeface="+mn-ea"/>
              </a:rPr>
              <a:t>10</a:t>
            </a:r>
            <a:r>
              <a:rPr lang="ko-KR" altLang="en-US" sz="1400" dirty="0">
                <a:latin typeface="+mn-ea"/>
              </a:rPr>
              <a:t>만원 수준이 됨 </a:t>
            </a:r>
            <a:r>
              <a:rPr lang="en-US" altLang="ko-KR" sz="1400" dirty="0">
                <a:latin typeface="+mn-ea"/>
              </a:rPr>
              <a:t>-&gt; </a:t>
            </a:r>
            <a:r>
              <a:rPr lang="ko-KR" altLang="en-US" sz="1400" dirty="0">
                <a:latin typeface="+mn-ea"/>
              </a:rPr>
              <a:t>진입 장벽이 낮아져 거래량이 상승했지만 </a:t>
            </a:r>
            <a:endParaRPr lang="en-US" altLang="ko-KR" sz="1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 </a:t>
            </a:r>
            <a:r>
              <a:rPr lang="ko-KR" altLang="en-US" sz="1400" dirty="0">
                <a:latin typeface="+mn-ea"/>
              </a:rPr>
              <a:t>삼성전자와 네이버는 액면분할 이후 주가가 하락한 사례가 있어 카카오 역시 </a:t>
            </a:r>
            <a:r>
              <a:rPr lang="ko-KR" altLang="en-US" sz="1400" b="1" dirty="0">
                <a:latin typeface="+mn-ea"/>
              </a:rPr>
              <a:t>일시적으로 부진</a:t>
            </a:r>
            <a:r>
              <a:rPr lang="ko-KR" altLang="en-US" sz="1400" dirty="0">
                <a:latin typeface="+mn-ea"/>
              </a:rPr>
              <a:t>할 것으로 예상</a:t>
            </a:r>
            <a:endParaRPr lang="en-US" altLang="ko-KR" sz="1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• </a:t>
            </a:r>
            <a:r>
              <a:rPr lang="ko-KR" altLang="en-US" sz="1400" dirty="0">
                <a:latin typeface="+mn-ea"/>
              </a:rPr>
              <a:t>그래도 거래량 증가보다는 </a:t>
            </a:r>
            <a:r>
              <a:rPr lang="ko-KR" altLang="en-US" sz="1400" b="1" dirty="0">
                <a:latin typeface="+mn-ea"/>
              </a:rPr>
              <a:t>실질적인 기업가치와 시장의 평가에 초점</a:t>
            </a:r>
            <a:r>
              <a:rPr lang="ko-KR" altLang="en-US" sz="1400" dirty="0">
                <a:latin typeface="+mn-ea"/>
              </a:rPr>
              <a:t>을 맞춰야 함</a:t>
            </a:r>
            <a:endParaRPr lang="en-US" altLang="ko-KR" sz="1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503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FF9C3D-BD23-43F4-9EAD-07A2B07853CF}"/>
              </a:ext>
            </a:extLst>
          </p:cNvPr>
          <p:cNvSpPr txBox="1"/>
          <p:nvPr/>
        </p:nvSpPr>
        <p:spPr>
          <a:xfrm>
            <a:off x="1896773" y="2613392"/>
            <a:ext cx="839845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0000" b="1" dirty="0">
                <a:solidFill>
                  <a:schemeClr val="accent2">
                    <a:lumMod val="50000"/>
                  </a:schemeClr>
                </a:solidFill>
              </a:rPr>
              <a:t>감 사 합 </a:t>
            </a:r>
            <a:r>
              <a:rPr lang="ko-KR" altLang="en-US" sz="10000" b="1" dirty="0" err="1">
                <a:solidFill>
                  <a:schemeClr val="accent2">
                    <a:lumMod val="50000"/>
                  </a:schemeClr>
                </a:solidFill>
              </a:rPr>
              <a:t>니</a:t>
            </a:r>
            <a:r>
              <a:rPr lang="ko-KR" altLang="en-US" sz="10000" b="1" dirty="0">
                <a:solidFill>
                  <a:schemeClr val="accent2">
                    <a:lumMod val="50000"/>
                  </a:schemeClr>
                </a:solidFill>
              </a:rPr>
              <a:t> 다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5D2DF12-A7FC-4A91-A429-2850A27B6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8904" y="4372414"/>
            <a:ext cx="2533095" cy="248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145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1002</TotalTime>
  <Words>787</Words>
  <Application>Microsoft Office PowerPoint</Application>
  <PresentationFormat>와이드스크린</PresentationFormat>
  <Paragraphs>162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재연</dc:creator>
  <cp:lastModifiedBy>권 은세</cp:lastModifiedBy>
  <cp:revision>247</cp:revision>
  <dcterms:created xsi:type="dcterms:W3CDTF">2021-05-26T06:24:23Z</dcterms:created>
  <dcterms:modified xsi:type="dcterms:W3CDTF">2021-05-29T01:09:19Z</dcterms:modified>
</cp:coreProperties>
</file>