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23" r:id="rId2"/>
    <p:sldId id="386" r:id="rId3"/>
    <p:sldId id="393" r:id="rId4"/>
    <p:sldId id="396" r:id="rId5"/>
    <p:sldId id="397" r:id="rId6"/>
    <p:sldId id="399" r:id="rId7"/>
    <p:sldId id="394" r:id="rId8"/>
    <p:sldId id="400" r:id="rId9"/>
    <p:sldId id="401" r:id="rId10"/>
    <p:sldId id="403" r:id="rId11"/>
    <p:sldId id="404" r:id="rId12"/>
    <p:sldId id="405" r:id="rId13"/>
    <p:sldId id="402" r:id="rId14"/>
    <p:sldId id="406" r:id="rId15"/>
    <p:sldId id="407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CEA"/>
    <a:srgbClr val="E54C4F"/>
    <a:srgbClr val="A17D60"/>
    <a:srgbClr val="A2B9C9"/>
    <a:srgbClr val="AED1D3"/>
    <a:srgbClr val="FBCA92"/>
    <a:srgbClr val="FAB56A"/>
    <a:srgbClr val="FABD7A"/>
    <a:srgbClr val="FF7C80"/>
    <a:srgbClr val="F7A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5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3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386C1F-45A8-40C2-87F0-8CBABA6FE5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F071DC3-3821-46CB-B455-56E87047B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7C82FCB-705D-4E6F-A9CD-B041B5D15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4FE223-D810-4CD1-A7C1-2A525C8B5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58C475-823A-4BCD-BA50-CBE0D185D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297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FD0232-7DCA-4460-BA3C-FAA7F0E57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E49D00-7406-4D08-BA74-AF8A651F4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B0A1D4-C7B1-4AA9-BDBD-98ADBF2C6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E6312E-8065-4ED2-941F-FE5B266D5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7468BE8-D3D7-4386-BD6E-B013D2F7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61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32BD84-4334-446F-91D3-4349EF9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14231E8-A71A-47FF-B89C-117957CD5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90DA9B-5E59-40A4-A814-891E43DB3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621B4F-EDFE-43C4-AB63-04B99AB18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0C3D4F1-62E9-4F3F-9AE9-E2352022D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735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C4C2D1-F923-4B1B-A229-3BFE84AA0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D309D1-5083-41F3-9EEF-8C0D2872CF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7ACA0A-6D2E-4826-8CF8-E8A27AA59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F80047-4642-49E2-9654-FDBA58442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2D8DE8-E613-4C82-A370-69DB8BF70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02A49-46BE-4F4A-B492-F75178B81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757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D302A8-49A6-4AA6-827C-F8C885DDC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DB8865C-C3BD-4021-A08A-C43CAC94A0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353C090-201A-4762-8689-C48E18E32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37B1A64-E4BF-4DFE-AAE9-4D7202088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465F67C-6F36-4C47-A0F6-B887AFCC2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6FEB030-F343-4BE3-A688-330B8F5B9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B070320-1209-4C0E-8409-97E1BBBD6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1AFCC65-9BD4-4E4F-B8C6-944E4C1EC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368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5F8541-91F6-48AF-A9C9-2BB815844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C574A09-628E-405E-89E0-B41B9428B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68E17B9-F1C2-41C0-9E71-7E2D3AE1D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4F35DED-2721-41F2-B10C-E4438FE95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52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D05BCB1-E73F-4055-8CA7-4A380B035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4E72BBE-2BF8-4028-939F-5A3702A15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5D4ECCA-AE29-4BD2-9910-B8C834B6E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11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C1A658-75E6-4548-B7DB-ACEC8EA55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2BA687-0866-4376-8C24-0F33343B9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C4DAB60-4D95-4D42-93CD-5BD07194A5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FD3EE19-C572-4AFB-89C4-BB916DA68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EF52BFA-B4B0-4CAE-8DD9-332C63871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3E4ED9B-5C25-4E62-B693-7DAD66D37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74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1515A1-B012-4604-AC1C-522021F94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24E4E33-F714-43B3-B5AD-40FC0C2D8C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C4AB77B-A8DC-4013-AE72-65B5E27E6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FD963E-053D-448E-B3FC-7D5DDC0C7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322A42D-D4BE-446C-8E52-AE7718B41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6BBC8C-1678-47CA-80BF-95F5599D8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123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E59E4-8123-497A-AD73-C4923FE3B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3681961-0E1F-4EA6-A100-168379E359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C92A03-DF31-4F0A-B075-2F503C571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056D38B-9E2D-4DF7-9EFB-F664DD0B1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2BFBD1-4F2D-4967-AB97-B63004B81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3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26E1275-774F-4144-BF5A-9F97446E4C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100CEC4-30EB-4ED8-82DC-BD9CF543A4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BD8907-D1E1-4247-951A-A34D9E9E6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A6CEDF-1F4B-4692-A664-146974147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46F5BA-70E8-4FF4-85A0-D4909B7C6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765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4617451-14E0-4213-92E4-9420AF6D8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9C27782-40AB-499B-A580-9F88C906A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FC17FA-E597-40AB-A5C5-8871EB7133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322A1-346B-47DE-9D39-525F2C9AED3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58982C-F139-4FDF-8F84-1B0F6FB11E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0B91D4-B90F-4DFC-B2C8-EFB07ADFA9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FEE41-EF95-4B53-89EE-F8473D2DA1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24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E6E5E2"/>
          </a:fgClr>
          <a:bgClr>
            <a:srgbClr val="EDECEA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B7368A-EE7A-467F-92ED-33DB039C42FE}"/>
              </a:ext>
            </a:extLst>
          </p:cNvPr>
          <p:cNvSpPr/>
          <p:nvPr/>
        </p:nvSpPr>
        <p:spPr>
          <a:xfrm>
            <a:off x="0" y="3378200"/>
            <a:ext cx="12192000" cy="3479800"/>
          </a:xfrm>
          <a:prstGeom prst="rect">
            <a:avLst/>
          </a:prstGeom>
          <a:pattFill prst="lgGrid">
            <a:fgClr>
              <a:srgbClr val="97B1C3"/>
            </a:fgClr>
            <a:bgClr>
              <a:srgbClr val="A2B9C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196850" y="2235200"/>
            <a:ext cx="11798300" cy="119340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r" latinLnBrk="0">
              <a:lnSpc>
                <a:spcPct val="150000"/>
              </a:lnSpc>
              <a:defRPr/>
            </a:pPr>
            <a:r>
              <a:rPr lang="ko-KR" altLang="en-US" sz="5400" b="1" i="1" kern="0" spc="600" dirty="0" err="1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자본시장론</a:t>
            </a:r>
            <a:r>
              <a:rPr lang="ko-KR" altLang="en-US" sz="5400" b="1" i="1" kern="0" spc="60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5400" b="1" i="1" kern="0" spc="60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모의투자보고</a:t>
            </a:r>
            <a:endParaRPr lang="en-US" altLang="ko-KR" sz="5400" b="1" i="1" kern="0" spc="6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827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기업소개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l="37703" t="35059" r="38803" b="33655"/>
          <a:stretch/>
        </p:blipFill>
        <p:spPr>
          <a:xfrm>
            <a:off x="716692" y="2699756"/>
            <a:ext cx="3023287" cy="2180735"/>
          </a:xfrm>
          <a:prstGeom prst="rect">
            <a:avLst/>
          </a:prstGeom>
          <a:solidFill>
            <a:srgbClr val="EDECEA"/>
          </a:solidFill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526319"/>
              </p:ext>
            </p:extLst>
          </p:nvPr>
        </p:nvGraphicFramePr>
        <p:xfrm>
          <a:off x="4151771" y="2297788"/>
          <a:ext cx="6968823" cy="29667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504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4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회사명</a:t>
                      </a:r>
                      <a:endParaRPr lang="ko-KR" altLang="en-US" b="1" spc="3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현대자동차㈜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설립일</a:t>
                      </a:r>
                      <a:endParaRPr lang="en-US" altLang="ko-KR" b="1" spc="300" dirty="0" smtClean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1967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년 </a:t>
                      </a:r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12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29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일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상장일</a:t>
                      </a:r>
                      <a:endParaRPr lang="ko-KR" altLang="en-US" b="1" spc="3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1974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년 </a:t>
                      </a:r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6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28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일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대표이사</a:t>
                      </a:r>
                      <a:endParaRPr lang="ko-KR" altLang="en-US" b="1" spc="3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정의선</a:t>
                      </a:r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, 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이원희</a:t>
                      </a:r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, </a:t>
                      </a:r>
                      <a:r>
                        <a:rPr lang="ko-KR" altLang="en-US" dirty="0" err="1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하언태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대표업종</a:t>
                      </a:r>
                      <a:endParaRPr lang="ko-KR" altLang="en-US" b="1" spc="3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자동차 제조업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자본금</a:t>
                      </a:r>
                      <a:endParaRPr lang="en-US" altLang="ko-KR" b="1" spc="300" dirty="0" smtClean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1,488,993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결산기</a:t>
                      </a:r>
                      <a:endParaRPr lang="ko-KR" altLang="en-US" b="1" spc="3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12</a:t>
                      </a:r>
                      <a:r>
                        <a:rPr lang="ko-KR" altLang="en-US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월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300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자산총계</a:t>
                      </a:r>
                      <a:endParaRPr lang="ko-KR" altLang="en-US" b="1" spc="3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194,512,220</a:t>
                      </a:r>
                      <a:endParaRPr lang="ko-KR" altLang="en-US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81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34243" t="10630" r="34477" b="13577"/>
          <a:stretch/>
        </p:blipFill>
        <p:spPr>
          <a:xfrm>
            <a:off x="580370" y="1169773"/>
            <a:ext cx="4209537" cy="556745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5179842" y="1876006"/>
            <a:ext cx="679782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● </a:t>
            </a:r>
            <a:r>
              <a:rPr lang="ko-KR" altLang="en-US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제무제표</a:t>
            </a:r>
            <a:r>
              <a:rPr lang="ko-KR" altLang="en-US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분석</a:t>
            </a:r>
            <a:endParaRPr lang="en-US" altLang="ko-KR" b="1" dirty="0" smtClean="0">
              <a:solidFill>
                <a:prstClr val="black">
                  <a:lumMod val="75000"/>
                  <a:lumOff val="25000"/>
                </a:prst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재무상태표</a:t>
            </a:r>
            <a:r>
              <a:rPr lang="en-US" altLang="ko-KR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손익계산서</a:t>
            </a:r>
            <a:r>
              <a:rPr lang="en-US" altLang="ko-KR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이익잉여금처분계산서</a:t>
            </a:r>
            <a:r>
              <a:rPr lang="en-US" altLang="ko-KR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현금흐름표</a:t>
            </a:r>
            <a:r>
              <a:rPr lang="ko-KR" alt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등의 객관화된         회계보고서를 바탕으로 기업의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안정성</a:t>
            </a:r>
            <a:r>
              <a:rPr lang="en-US" altLang="ko-KR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수익성</a:t>
            </a:r>
            <a:r>
              <a:rPr lang="en-US" altLang="ko-KR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성장성</a:t>
            </a:r>
            <a:r>
              <a:rPr lang="ko-KR" alt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등을 분석하는 것</a:t>
            </a:r>
            <a:endParaRPr lang="en-US" altLang="ko-KR" dirty="0" smtClean="0">
              <a:solidFill>
                <a:prstClr val="black">
                  <a:lumMod val="75000"/>
                  <a:lumOff val="25000"/>
                </a:prst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안정성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기업의 재무적 안정성을 분석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수익성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기업이 가진 자본으로 얼만큼의 이익을 내는지를 분석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성장성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앞으로의 꾸준한 발전 가능성을 분석</a:t>
            </a:r>
            <a:endParaRPr lang="en-US" altLang="ko-KR" sz="2000" dirty="0">
              <a:solidFill>
                <a:prstClr val="black">
                  <a:lumMod val="75000"/>
                  <a:lumOff val="25000"/>
                </a:prst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29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34243" t="10630" r="34477" b="13577"/>
          <a:stretch/>
        </p:blipFill>
        <p:spPr>
          <a:xfrm>
            <a:off x="1082878" y="1153296"/>
            <a:ext cx="4209537" cy="556745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5880210" y="1332179"/>
            <a:ext cx="679782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안정성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1-1.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단기채무지급능력 평가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유동성 분석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(1)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유동비율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34243" t="81847" r="34477" b="15869"/>
          <a:stretch/>
        </p:blipFill>
        <p:spPr>
          <a:xfrm>
            <a:off x="367489" y="6318422"/>
            <a:ext cx="5529196" cy="2200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34328" t="26230" r="34477" b="71486"/>
          <a:stretch/>
        </p:blipFill>
        <p:spPr>
          <a:xfrm>
            <a:off x="367489" y="2258085"/>
            <a:ext cx="5529196" cy="220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062468" y="3286772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345556" y="3157316"/>
            <a:ext cx="1360452" cy="720154"/>
            <a:chOff x="6350164" y="3203150"/>
            <a:chExt cx="1360452" cy="720154"/>
          </a:xfrm>
        </p:grpSpPr>
        <p:cxnSp>
          <p:nvCxnSpPr>
            <p:cNvPr id="14" name="직선 연결선 13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6425514" y="3203150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유동자산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25514" y="355397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유동부채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444585" y="3314637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9686894" y="3138051"/>
            <a:ext cx="3616411" cy="694005"/>
            <a:chOff x="6356295" y="3203150"/>
            <a:chExt cx="3616411" cy="694005"/>
          </a:xfrm>
        </p:grpSpPr>
        <p:cxnSp>
          <p:nvCxnSpPr>
            <p:cNvPr id="24" name="직선 연결선 23"/>
            <p:cNvCxnSpPr/>
            <p:nvPr/>
          </p:nvCxnSpPr>
          <p:spPr>
            <a:xfrm>
              <a:off x="6356295" y="3541704"/>
              <a:ext cx="134616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6425514" y="3203150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76,082,873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462268" y="3558601"/>
              <a:ext cx="1683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53,314,096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7930616" y="3323472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(52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 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102275" y="3323472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682855" y="3834379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957299" y="3862604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142.70%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9961338" y="4213557"/>
            <a:ext cx="3616411" cy="694006"/>
            <a:chOff x="6356295" y="3203150"/>
            <a:chExt cx="3616411" cy="694006"/>
          </a:xfrm>
        </p:grpSpPr>
        <p:cxnSp>
          <p:nvCxnSpPr>
            <p:cNvPr id="40" name="직선 연결선 39"/>
            <p:cNvCxnSpPr/>
            <p:nvPr/>
          </p:nvCxnSpPr>
          <p:spPr>
            <a:xfrm>
              <a:off x="6356295" y="3541704"/>
              <a:ext cx="134616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6425514" y="3203150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81,868,709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25514" y="3558602"/>
              <a:ext cx="1683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57,820,469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7930616" y="4398978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(53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1376719" y="4398978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957299" y="4954544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1743" y="4970687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141.59%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9873162" y="3818359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타원 48"/>
          <p:cNvSpPr/>
          <p:nvPr/>
        </p:nvSpPr>
        <p:spPr>
          <a:xfrm>
            <a:off x="10153797" y="4938110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5726277" y="5517941"/>
            <a:ext cx="64353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유동비율이 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100% 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이상이 되어야 유동성이 확보되었다고 볼  수 있다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당기의 유동비율이 전기에 비해 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1.11% 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감소했지만 유동성이 확보되었다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383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34243" t="10630" r="34477" b="13577"/>
          <a:stretch/>
        </p:blipFill>
        <p:spPr>
          <a:xfrm>
            <a:off x="1082878" y="1153296"/>
            <a:ext cx="4209537" cy="556745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5879115" y="1165910"/>
            <a:ext cx="679782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안정성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1-1.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단기채무지급능력 평가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유동성 분석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(2)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당좌비율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34243" t="81847" r="34477" b="15869"/>
          <a:stretch/>
        </p:blipFill>
        <p:spPr>
          <a:xfrm>
            <a:off x="367489" y="6318422"/>
            <a:ext cx="5529196" cy="2200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061373" y="3120503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344461" y="2991047"/>
            <a:ext cx="1360452" cy="720154"/>
            <a:chOff x="6350164" y="3203150"/>
            <a:chExt cx="1360452" cy="720154"/>
          </a:xfrm>
        </p:grpSpPr>
        <p:cxnSp>
          <p:nvCxnSpPr>
            <p:cNvPr id="14" name="직선 연결선 13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6425514" y="3203150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당좌자산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25514" y="355397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유동부채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040628" y="5892129"/>
            <a:ext cx="58951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유동비율이 높은 것에 비해 당좌비율이 낮게 나타나면 재고자산의 현금화에 대한 상황을 잘 감안해야 한다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2"/>
          <a:srcRect l="34393" t="40687" r="34674" b="57330"/>
          <a:stretch/>
        </p:blipFill>
        <p:spPr>
          <a:xfrm>
            <a:off x="367548" y="3500224"/>
            <a:ext cx="5511567" cy="1929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2"/>
          <a:srcRect l="34375" t="38585" r="34571" b="59293"/>
          <a:stretch/>
        </p:blipFill>
        <p:spPr>
          <a:xfrm>
            <a:off x="367489" y="3183238"/>
            <a:ext cx="5535958" cy="2064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rcRect l="34328" t="26230" r="34477" b="71486"/>
          <a:stretch/>
        </p:blipFill>
        <p:spPr>
          <a:xfrm>
            <a:off x="367489" y="2258085"/>
            <a:ext cx="5529196" cy="220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7494941" y="3120503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7923937" y="2960481"/>
            <a:ext cx="3616179" cy="750720"/>
            <a:chOff x="6356527" y="3203150"/>
            <a:chExt cx="3616179" cy="750720"/>
          </a:xfrm>
        </p:grpSpPr>
        <p:cxnSp>
          <p:nvCxnSpPr>
            <p:cNvPr id="51" name="직선 연결선 50"/>
            <p:cNvCxnSpPr/>
            <p:nvPr/>
          </p:nvCxnSpPr>
          <p:spPr>
            <a:xfrm flipV="1">
              <a:off x="6356527" y="3554673"/>
              <a:ext cx="2800749" cy="3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6425514" y="3203150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유동자산</a:t>
              </a:r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</a:t>
              </a:r>
              <a:r>
                <a:rPr lang="ko-KR" altLang="en-US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재고자산</a:t>
              </a:r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</a:t>
              </a:r>
              <a:r>
                <a:rPr lang="ko-KR" altLang="en-US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기타유동자산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7152780" y="3584538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유동부채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6388564" y="3878532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8059033" y="3743778"/>
            <a:ext cx="3547192" cy="668528"/>
            <a:chOff x="5784455" y="3244982"/>
            <a:chExt cx="3547192" cy="668528"/>
          </a:xfrm>
        </p:grpSpPr>
        <p:cxnSp>
          <p:nvCxnSpPr>
            <p:cNvPr id="61" name="직선 연결선 60"/>
            <p:cNvCxnSpPr/>
            <p:nvPr/>
          </p:nvCxnSpPr>
          <p:spPr>
            <a:xfrm>
              <a:off x="5888025" y="3541704"/>
              <a:ext cx="2765829" cy="8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5784455" y="3244982"/>
              <a:ext cx="35471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76,082,873-11,663,848-1,777,627</a:t>
              </a:r>
              <a:endPara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716499" y="3574956"/>
              <a:ext cx="1683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53,514,096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6874595" y="3887367"/>
            <a:ext cx="13855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1020825" y="3867790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626834" y="4398274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901278" y="4426499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117.49%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910595" y="4962589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76" name="타원 75"/>
          <p:cNvSpPr/>
          <p:nvPr/>
        </p:nvSpPr>
        <p:spPr>
          <a:xfrm>
            <a:off x="8817141" y="4382254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8" name="그룹 77"/>
          <p:cNvGrpSpPr/>
          <p:nvPr/>
        </p:nvGrpSpPr>
        <p:grpSpPr>
          <a:xfrm>
            <a:off x="8388547" y="4809298"/>
            <a:ext cx="3547192" cy="668528"/>
            <a:chOff x="5784455" y="3244982"/>
            <a:chExt cx="3547192" cy="668528"/>
          </a:xfrm>
        </p:grpSpPr>
        <p:cxnSp>
          <p:nvCxnSpPr>
            <p:cNvPr id="79" name="직선 연결선 78"/>
            <p:cNvCxnSpPr/>
            <p:nvPr/>
          </p:nvCxnSpPr>
          <p:spPr>
            <a:xfrm>
              <a:off x="5888025" y="3541704"/>
              <a:ext cx="2765829" cy="8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5784455" y="3244982"/>
              <a:ext cx="35471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81,868,709-11,632,194-1,936,008</a:t>
              </a:r>
              <a:endPara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716499" y="3574956"/>
              <a:ext cx="1683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57,820,469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8956348" y="5463794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230792" y="5492019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118.12%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9146655" y="5447774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TextBox 84"/>
          <p:cNvSpPr txBox="1"/>
          <p:nvPr/>
        </p:nvSpPr>
        <p:spPr>
          <a:xfrm>
            <a:off x="11298310" y="4941339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</p:spTree>
    <p:extLst>
      <p:ext uri="{BB962C8B-B14F-4D97-AF65-F5344CB8AC3E}">
        <p14:creationId xmlns:p14="http://schemas.microsoft.com/office/powerpoint/2010/main" val="27376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34243" t="10630" r="34477" b="13577"/>
          <a:stretch/>
        </p:blipFill>
        <p:spPr>
          <a:xfrm>
            <a:off x="1082878" y="1153296"/>
            <a:ext cx="4209537" cy="556745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5879115" y="1165910"/>
            <a:ext cx="679782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안정성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1-1.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단기채무지급능력 평가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유동성 분석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(3)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순운전자본구성비율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34243" t="81847" r="34477" b="15869"/>
          <a:stretch/>
        </p:blipFill>
        <p:spPr>
          <a:xfrm>
            <a:off x="367489" y="5942915"/>
            <a:ext cx="5529196" cy="2200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061373" y="3120503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344461" y="2999020"/>
            <a:ext cx="1360452" cy="712181"/>
            <a:chOff x="6350164" y="3211123"/>
            <a:chExt cx="1360452" cy="712181"/>
          </a:xfrm>
        </p:grpSpPr>
        <p:cxnSp>
          <p:nvCxnSpPr>
            <p:cNvPr id="14" name="직선 연결선 13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6363822" y="3211123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순운전자본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25514" y="355397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총자본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040628" y="5892129"/>
            <a:ext cx="6031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기말과 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 모두 양의 값을 가지고 비율이 증가하므로 유동부채 상환 불가능으로 기업의 파산이나 부실을 걱정할 필요가 없다</a:t>
            </a:r>
            <a:r>
              <a:rPr lang="en-US" altLang="ko-KR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rcRect l="34328" t="26230" r="34477" b="71486"/>
          <a:stretch/>
        </p:blipFill>
        <p:spPr>
          <a:xfrm>
            <a:off x="367489" y="2258085"/>
            <a:ext cx="5529196" cy="220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7494941" y="3120503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7923937" y="2968724"/>
            <a:ext cx="2603259" cy="742477"/>
            <a:chOff x="6356527" y="3211393"/>
            <a:chExt cx="2603259" cy="742477"/>
          </a:xfrm>
        </p:grpSpPr>
        <p:cxnSp>
          <p:nvCxnSpPr>
            <p:cNvPr id="51" name="직선 연결선 50"/>
            <p:cNvCxnSpPr/>
            <p:nvPr/>
          </p:nvCxnSpPr>
          <p:spPr>
            <a:xfrm>
              <a:off x="6356527" y="3558601"/>
              <a:ext cx="1908692" cy="860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6437897" y="3211393"/>
              <a:ext cx="25218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유동자산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유동부채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869405" y="3584538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총자본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6388564" y="3878532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8162603" y="3742693"/>
            <a:ext cx="3828830" cy="669613"/>
            <a:chOff x="5888025" y="3243897"/>
            <a:chExt cx="3828830" cy="669613"/>
          </a:xfrm>
        </p:grpSpPr>
        <p:cxnSp>
          <p:nvCxnSpPr>
            <p:cNvPr id="61" name="직선 연결선 60"/>
            <p:cNvCxnSpPr/>
            <p:nvPr/>
          </p:nvCxnSpPr>
          <p:spPr>
            <a:xfrm>
              <a:off x="5888025" y="3541704"/>
              <a:ext cx="2765829" cy="8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6169663" y="3243897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76,082,873-53,314,096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716499" y="3574956"/>
              <a:ext cx="1683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76,365,754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6874595" y="3887367"/>
            <a:ext cx="13855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1020825" y="3883141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626834" y="4398274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956348" y="4427737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29.81%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910595" y="4962589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76" name="타원 75"/>
          <p:cNvSpPr/>
          <p:nvPr/>
        </p:nvSpPr>
        <p:spPr>
          <a:xfrm>
            <a:off x="8817141" y="4382254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8" name="그룹 77"/>
          <p:cNvGrpSpPr/>
          <p:nvPr/>
        </p:nvGrpSpPr>
        <p:grpSpPr>
          <a:xfrm>
            <a:off x="8492117" y="4808701"/>
            <a:ext cx="3682312" cy="669125"/>
            <a:chOff x="5888025" y="3244385"/>
            <a:chExt cx="3682312" cy="669125"/>
          </a:xfrm>
        </p:grpSpPr>
        <p:cxnSp>
          <p:nvCxnSpPr>
            <p:cNvPr id="79" name="직선 연결선 78"/>
            <p:cNvCxnSpPr/>
            <p:nvPr/>
          </p:nvCxnSpPr>
          <p:spPr>
            <a:xfrm>
              <a:off x="5888025" y="3541704"/>
              <a:ext cx="2765829" cy="8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6023145" y="3244385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81,868,709-57,820,469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716499" y="3574956"/>
              <a:ext cx="1683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57,820,469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8956348" y="5463794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286048" y="5492894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31.70%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9146655" y="5447774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TextBox 84"/>
          <p:cNvSpPr txBox="1"/>
          <p:nvPr/>
        </p:nvSpPr>
        <p:spPr>
          <a:xfrm>
            <a:off x="11298309" y="4974349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l="35776" t="66733" r="37036" b="31292"/>
          <a:stretch/>
        </p:blipFill>
        <p:spPr>
          <a:xfrm>
            <a:off x="367489" y="6348358"/>
            <a:ext cx="5511626" cy="2169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0" name="TextBox 39"/>
          <p:cNvSpPr txBox="1"/>
          <p:nvPr/>
        </p:nvSpPr>
        <p:spPr>
          <a:xfrm>
            <a:off x="9868629" y="3087568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&gt;= 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858220" y="3354592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&lt;= 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354271" y="3029856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350934" y="3332772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0760447" y="3096397"/>
            <a:ext cx="15096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유동자산으로 상환 가능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70856" y="3406178"/>
            <a:ext cx="15096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유동자산으로 상환 불가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306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82072" y="871562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수익성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(1)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총자산순이익률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총자산순이익률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(ROA) 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58684" y="2763978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2832723" y="2610961"/>
            <a:ext cx="4340937" cy="695546"/>
            <a:chOff x="5888025" y="3226719"/>
            <a:chExt cx="4340937" cy="695546"/>
          </a:xfrm>
        </p:grpSpPr>
        <p:cxnSp>
          <p:nvCxnSpPr>
            <p:cNvPr id="28" name="직선 연결선 27"/>
            <p:cNvCxnSpPr/>
            <p:nvPr/>
          </p:nvCxnSpPr>
          <p:spPr>
            <a:xfrm>
              <a:off x="5888025" y="3541704"/>
              <a:ext cx="2765829" cy="8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681770" y="3226719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2,413,580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888025" y="3583711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180,655,752+191669,882 / 2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544715" y="2772813"/>
            <a:ext cx="13855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690945" y="2768587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9985" y="2767048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50806" y="2797826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1.29%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0715" y="3848035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36" name="타원 35"/>
          <p:cNvSpPr/>
          <p:nvPr/>
        </p:nvSpPr>
        <p:spPr>
          <a:xfrm>
            <a:off x="6567064" y="2741727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3162237" y="3652912"/>
            <a:ext cx="3358055" cy="695560"/>
            <a:chOff x="5888025" y="3203150"/>
            <a:chExt cx="3358055" cy="695560"/>
          </a:xfrm>
        </p:grpSpPr>
        <p:cxnSp>
          <p:nvCxnSpPr>
            <p:cNvPr id="38" name="직선 연결선 37"/>
            <p:cNvCxnSpPr/>
            <p:nvPr/>
          </p:nvCxnSpPr>
          <p:spPr>
            <a:xfrm>
              <a:off x="5888025" y="3541704"/>
              <a:ext cx="3098520" cy="5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6951848" y="3203150"/>
              <a:ext cx="17771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741,151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972112" y="3560156"/>
              <a:ext cx="32739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194,512,220+207,096,239 / 2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6928772" y="3817257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443184" y="3811011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0.36%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7260944" y="3765940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0" name="그룹 49"/>
          <p:cNvGrpSpPr/>
          <p:nvPr/>
        </p:nvGrpSpPr>
        <p:grpSpPr>
          <a:xfrm>
            <a:off x="3677934" y="1944608"/>
            <a:ext cx="1360452" cy="712181"/>
            <a:chOff x="6350164" y="3211123"/>
            <a:chExt cx="1360452" cy="712181"/>
          </a:xfrm>
        </p:grpSpPr>
        <p:cxnSp>
          <p:nvCxnSpPr>
            <p:cNvPr id="51" name="직선 연결선 50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6363822" y="3211123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당기순이익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25514" y="355397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총자산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4956523" y="2092140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538442" y="2100221"/>
            <a:ext cx="5185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자산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원당 창출된 순이익의 크기 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309962" y="3841789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grpSp>
        <p:nvGrpSpPr>
          <p:cNvPr id="44" name="그룹 43"/>
          <p:cNvGrpSpPr/>
          <p:nvPr/>
        </p:nvGrpSpPr>
        <p:grpSpPr>
          <a:xfrm>
            <a:off x="3753284" y="4355793"/>
            <a:ext cx="1400420" cy="711422"/>
            <a:chOff x="6350164" y="3211882"/>
            <a:chExt cx="1400420" cy="711422"/>
          </a:xfrm>
        </p:grpSpPr>
        <p:cxnSp>
          <p:nvCxnSpPr>
            <p:cNvPr id="45" name="직선 연결선 44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6465482" y="321188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영업이익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425514" y="355397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총자산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5031873" y="4502566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613792" y="4510647"/>
            <a:ext cx="5185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판매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 등 핵심영업활동에 대한 효율성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582071" y="3224914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총자산영업이익률    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165775" y="5196928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2939814" y="5043911"/>
            <a:ext cx="4340937" cy="695546"/>
            <a:chOff x="5888025" y="3226719"/>
            <a:chExt cx="4340937" cy="695546"/>
          </a:xfrm>
        </p:grpSpPr>
        <p:cxnSp>
          <p:nvCxnSpPr>
            <p:cNvPr id="60" name="직선 연결선 59"/>
            <p:cNvCxnSpPr/>
            <p:nvPr/>
          </p:nvCxnSpPr>
          <p:spPr>
            <a:xfrm>
              <a:off x="5888025" y="3541704"/>
              <a:ext cx="2765829" cy="8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6681770" y="3226719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2,441,116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888025" y="3583711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180,655,752+191,669,882 / 2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1651806" y="5205763"/>
            <a:ext cx="13855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 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798036" y="5201537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437076" y="5199998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857897" y="5230776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1.31%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687806" y="6280985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68" name="타원 67"/>
          <p:cNvSpPr/>
          <p:nvPr/>
        </p:nvSpPr>
        <p:spPr>
          <a:xfrm>
            <a:off x="6674155" y="5174677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9" name="그룹 68"/>
          <p:cNvGrpSpPr/>
          <p:nvPr/>
        </p:nvGrpSpPr>
        <p:grpSpPr>
          <a:xfrm>
            <a:off x="3269328" y="6085862"/>
            <a:ext cx="3358055" cy="695560"/>
            <a:chOff x="5888025" y="3203150"/>
            <a:chExt cx="3358055" cy="695560"/>
          </a:xfrm>
        </p:grpSpPr>
        <p:cxnSp>
          <p:nvCxnSpPr>
            <p:cNvPr id="70" name="직선 연결선 69"/>
            <p:cNvCxnSpPr/>
            <p:nvPr/>
          </p:nvCxnSpPr>
          <p:spPr>
            <a:xfrm>
              <a:off x="5888025" y="3541704"/>
              <a:ext cx="3098520" cy="5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6951848" y="3203150"/>
              <a:ext cx="17771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1,140,274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972112" y="3560156"/>
              <a:ext cx="32739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194,512,220+207,096,239 / 2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7035863" y="6250207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550275" y="6243961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0.56%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7368035" y="6198890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TextBox 75"/>
          <p:cNvSpPr txBox="1"/>
          <p:nvPr/>
        </p:nvSpPr>
        <p:spPr>
          <a:xfrm>
            <a:off x="6417053" y="6274739"/>
            <a:ext cx="1752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 100</a:t>
            </a:r>
          </a:p>
        </p:txBody>
      </p:sp>
    </p:spTree>
    <p:extLst>
      <p:ext uri="{BB962C8B-B14F-4D97-AF65-F5344CB8AC3E}">
        <p14:creationId xmlns:p14="http://schemas.microsoft.com/office/powerpoint/2010/main" val="9951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1049256" y="1406166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수익성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자기자본순이익률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자기자본순이익률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3681341" y="2468206"/>
            <a:ext cx="1292791" cy="729326"/>
            <a:chOff x="6332140" y="3193978"/>
            <a:chExt cx="1292791" cy="729326"/>
          </a:xfrm>
        </p:grpSpPr>
        <p:cxnSp>
          <p:nvCxnSpPr>
            <p:cNvPr id="79" name="직선 연결선 78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6339829" y="3193978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당기순이익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332140" y="355397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자기자본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4811451" y="3343882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88232" y="3375570"/>
            <a:ext cx="5185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자기자본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원당 순이익의 크기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684366" y="4539445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4529645" y="4394435"/>
            <a:ext cx="3842627" cy="706370"/>
            <a:chOff x="4537883" y="3891927"/>
            <a:chExt cx="3842627" cy="706370"/>
          </a:xfrm>
        </p:grpSpPr>
        <p:cxnSp>
          <p:nvCxnSpPr>
            <p:cNvPr id="86" name="직선 연결선 85"/>
            <p:cNvCxnSpPr/>
            <p:nvPr/>
          </p:nvCxnSpPr>
          <p:spPr>
            <a:xfrm>
              <a:off x="4537883" y="4216116"/>
              <a:ext cx="2076758" cy="745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Box 86"/>
            <p:cNvSpPr txBox="1"/>
            <p:nvPr/>
          </p:nvSpPr>
          <p:spPr>
            <a:xfrm>
              <a:off x="4833318" y="3891927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194,512,220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879205" y="4259743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76,365,754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2170397" y="4548280"/>
            <a:ext cx="13855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 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523841" y="4550959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1.29%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56481" y="4552992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077302" y="4583770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3.28%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206397" y="5623502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94" name="타원 93"/>
          <p:cNvSpPr/>
          <p:nvPr/>
        </p:nvSpPr>
        <p:spPr>
          <a:xfrm>
            <a:off x="6893560" y="4527671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5" name="그룹 94"/>
          <p:cNvGrpSpPr/>
          <p:nvPr/>
        </p:nvGrpSpPr>
        <p:grpSpPr>
          <a:xfrm>
            <a:off x="3685215" y="3238989"/>
            <a:ext cx="1365315" cy="729063"/>
            <a:chOff x="6339829" y="3193978"/>
            <a:chExt cx="1365315" cy="729063"/>
          </a:xfrm>
        </p:grpSpPr>
        <p:cxnSp>
          <p:nvCxnSpPr>
            <p:cNvPr id="96" name="직선 연결선 95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TextBox 96"/>
            <p:cNvSpPr txBox="1"/>
            <p:nvPr/>
          </p:nvSpPr>
          <p:spPr>
            <a:xfrm>
              <a:off x="6339829" y="3193978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당기순이익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6420042" y="3553709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총자산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102382" y="3239736"/>
            <a:ext cx="1481995" cy="744309"/>
            <a:chOff x="6311468" y="3194725"/>
            <a:chExt cx="1481995" cy="744309"/>
          </a:xfrm>
        </p:grpSpPr>
        <p:cxnSp>
          <p:nvCxnSpPr>
            <p:cNvPr id="100" name="직선 연결선 99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6508361" y="3194725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6311468" y="3569702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자기자본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03" name="TextBox 102"/>
          <p:cNvSpPr txBox="1"/>
          <p:nvPr/>
        </p:nvSpPr>
        <p:spPr>
          <a:xfrm>
            <a:off x="6316627" y="3382259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172084" y="4504792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05" name="그룹 104"/>
          <p:cNvGrpSpPr/>
          <p:nvPr/>
        </p:nvGrpSpPr>
        <p:grpSpPr>
          <a:xfrm>
            <a:off x="4825080" y="5441642"/>
            <a:ext cx="3842627" cy="706370"/>
            <a:chOff x="4537883" y="3891927"/>
            <a:chExt cx="3842627" cy="706370"/>
          </a:xfrm>
        </p:grpSpPr>
        <p:cxnSp>
          <p:nvCxnSpPr>
            <p:cNvPr id="106" name="직선 연결선 105"/>
            <p:cNvCxnSpPr/>
            <p:nvPr/>
          </p:nvCxnSpPr>
          <p:spPr>
            <a:xfrm>
              <a:off x="4537883" y="4216116"/>
              <a:ext cx="2076758" cy="745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Box 106"/>
            <p:cNvSpPr txBox="1"/>
            <p:nvPr/>
          </p:nvSpPr>
          <p:spPr>
            <a:xfrm>
              <a:off x="4833318" y="3891927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207,096,239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4879205" y="4259743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75,850,104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3819276" y="5598166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0.36%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6951916" y="5600199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7188995" y="5574878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TextBox 111"/>
          <p:cNvSpPr txBox="1"/>
          <p:nvPr/>
        </p:nvSpPr>
        <p:spPr>
          <a:xfrm>
            <a:off x="4467519" y="5551999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7380031" y="5629653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0.98%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400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49256" y="1406166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수익성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(3)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매출액순이익률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매출액순이익률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(ROS)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054207" y="2467519"/>
            <a:ext cx="1347784" cy="738329"/>
            <a:chOff x="6339829" y="3193978"/>
            <a:chExt cx="1347784" cy="738329"/>
          </a:xfrm>
        </p:grpSpPr>
        <p:cxnSp>
          <p:nvCxnSpPr>
            <p:cNvPr id="5" name="직선 연결선 4"/>
            <p:cNvCxnSpPr/>
            <p:nvPr/>
          </p:nvCxnSpPr>
          <p:spPr>
            <a:xfrm>
              <a:off x="6350164" y="3532661"/>
              <a:ext cx="10638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6339829" y="3193978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당기순이익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402511" y="3562975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매출액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790182" y="2496674"/>
            <a:ext cx="595946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매출액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원당 얼마의 순이익을 남길 수 있는지를 나타내므로 기업경영활동의 전체적인 효율성과 원가통제의 효율성을 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알 수 있다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84366" y="4539445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592514" y="4403992"/>
            <a:ext cx="3971264" cy="682924"/>
            <a:chOff x="4537883" y="3900400"/>
            <a:chExt cx="3971264" cy="682924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4537883" y="4216116"/>
              <a:ext cx="2076758" cy="745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961955" y="3900400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2,413,580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886391" y="4244770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77,922,285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170397" y="4548280"/>
            <a:ext cx="13855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58578" y="4557101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43562" y="4560131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77302" y="4583770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3.09%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06397" y="5623502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20" name="타원 19"/>
          <p:cNvSpPr/>
          <p:nvPr/>
        </p:nvSpPr>
        <p:spPr>
          <a:xfrm>
            <a:off x="6893560" y="4527671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307852" y="2622459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16785" y="4511536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3864362" y="5443547"/>
            <a:ext cx="4028359" cy="683101"/>
            <a:chOff x="4537883" y="3900223"/>
            <a:chExt cx="4028359" cy="683101"/>
          </a:xfrm>
        </p:grpSpPr>
        <p:cxnSp>
          <p:nvCxnSpPr>
            <p:cNvPr id="24" name="직선 연결선 23"/>
            <p:cNvCxnSpPr/>
            <p:nvPr/>
          </p:nvCxnSpPr>
          <p:spPr>
            <a:xfrm>
              <a:off x="4537883" y="4216116"/>
              <a:ext cx="2076758" cy="745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5019050" y="3900223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741,151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886391" y="4244770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74,754,251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230426" y="5596833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96802" y="5585043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49150" y="5623502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0.99%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165408" y="5567403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5988633" y="5551268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501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49256" y="1406166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성장성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(1)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매출액증가율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매출액증가율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219738" y="2464523"/>
            <a:ext cx="2283071" cy="751197"/>
            <a:chOff x="5505360" y="3190982"/>
            <a:chExt cx="2283071" cy="751197"/>
          </a:xfrm>
        </p:grpSpPr>
        <p:cxnSp>
          <p:nvCxnSpPr>
            <p:cNvPr id="5" name="직선 연결선 4"/>
            <p:cNvCxnSpPr/>
            <p:nvPr/>
          </p:nvCxnSpPr>
          <p:spPr>
            <a:xfrm flipV="1">
              <a:off x="5505360" y="3542111"/>
              <a:ext cx="2208732" cy="68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5505360" y="3190982"/>
              <a:ext cx="22830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당기매출액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전기매출액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867090" y="3572847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전기매출액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39484" y="2505280"/>
            <a:ext cx="59594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시장점유율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신장세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67890" y="3775513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832282" y="3591260"/>
            <a:ext cx="3725170" cy="722045"/>
            <a:chOff x="4537883" y="3859213"/>
            <a:chExt cx="3725170" cy="722045"/>
          </a:xfrm>
        </p:grpSpPr>
        <p:cxnSp>
          <p:nvCxnSpPr>
            <p:cNvPr id="12" name="직선 연결선 11"/>
            <p:cNvCxnSpPr/>
            <p:nvPr/>
          </p:nvCxnSpPr>
          <p:spPr>
            <a:xfrm flipV="1">
              <a:off x="4537883" y="4207999"/>
              <a:ext cx="2825240" cy="81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674171" y="3859213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77,922,285-71,582,098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88156" y="4242704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71,582,098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153921" y="3784348"/>
            <a:ext cx="16298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52243" y="3767846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64728" y="3748108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649" y="3760431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8.85%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89921" y="4859570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20" name="타원 19"/>
          <p:cNvSpPr/>
          <p:nvPr/>
        </p:nvSpPr>
        <p:spPr>
          <a:xfrm>
            <a:off x="7703264" y="3711021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515433" y="2630944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98409" y="3729094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3889947" y="4632461"/>
            <a:ext cx="3705536" cy="723507"/>
            <a:chOff x="4537883" y="3859213"/>
            <a:chExt cx="3705536" cy="723507"/>
          </a:xfrm>
        </p:grpSpPr>
        <p:cxnSp>
          <p:nvCxnSpPr>
            <p:cNvPr id="35" name="직선 연결선 34"/>
            <p:cNvCxnSpPr/>
            <p:nvPr/>
          </p:nvCxnSpPr>
          <p:spPr>
            <a:xfrm flipV="1">
              <a:off x="4537883" y="4207999"/>
              <a:ext cx="2825240" cy="81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674171" y="3859213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74,754,251-77,922,285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268522" y="4244166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77,922,285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7009908" y="4809047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522393" y="4789309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902314" y="4801632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-4.06%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7760929" y="4752222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756074" y="4770295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714322" y="5723072"/>
            <a:ext cx="5959461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매출액이 크게 감소함</a:t>
            </a:r>
            <a:r>
              <a:rPr lang="en-US" altLang="ko-KR" sz="2000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endParaRPr lang="ko-KR" altLang="en-US" sz="2000" u="sng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687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49256" y="1406166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성장성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총자산증가율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총자산증가율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219738" y="2464523"/>
            <a:ext cx="2283071" cy="751197"/>
            <a:chOff x="5505360" y="3190982"/>
            <a:chExt cx="2283071" cy="751197"/>
          </a:xfrm>
        </p:grpSpPr>
        <p:cxnSp>
          <p:nvCxnSpPr>
            <p:cNvPr id="5" name="직선 연결선 4"/>
            <p:cNvCxnSpPr/>
            <p:nvPr/>
          </p:nvCxnSpPr>
          <p:spPr>
            <a:xfrm flipV="1">
              <a:off x="5505360" y="3542111"/>
              <a:ext cx="2208732" cy="68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5505360" y="3190982"/>
              <a:ext cx="22830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기말총자산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기초총자산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867090" y="3572847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기초총자산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39484" y="2505280"/>
            <a:ext cx="59594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기업외형의 성장 규모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67890" y="3775513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832282" y="3591260"/>
            <a:ext cx="3683480" cy="722408"/>
            <a:chOff x="4537883" y="3859213"/>
            <a:chExt cx="3683480" cy="722408"/>
          </a:xfrm>
        </p:grpSpPr>
        <p:cxnSp>
          <p:nvCxnSpPr>
            <p:cNvPr id="12" name="직선 연결선 11"/>
            <p:cNvCxnSpPr/>
            <p:nvPr/>
          </p:nvCxnSpPr>
          <p:spPr>
            <a:xfrm flipV="1">
              <a:off x="4537883" y="4207999"/>
              <a:ext cx="2825240" cy="81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674171" y="3859213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191,669,882-180,655,752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30492" y="4243067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180,655,752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153921" y="3784348"/>
            <a:ext cx="16298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     :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52243" y="3767846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64728" y="3748108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649" y="3760431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6.09%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89921" y="4859570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20" name="타원 19"/>
          <p:cNvSpPr/>
          <p:nvPr/>
        </p:nvSpPr>
        <p:spPr>
          <a:xfrm>
            <a:off x="7703264" y="3711021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515433" y="2630944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98409" y="3729094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3889947" y="4632461"/>
            <a:ext cx="3683480" cy="722408"/>
            <a:chOff x="4537883" y="3859213"/>
            <a:chExt cx="3683480" cy="722408"/>
          </a:xfrm>
        </p:grpSpPr>
        <p:cxnSp>
          <p:nvCxnSpPr>
            <p:cNvPr id="35" name="직선 연결선 34"/>
            <p:cNvCxnSpPr/>
            <p:nvPr/>
          </p:nvCxnSpPr>
          <p:spPr>
            <a:xfrm flipV="1">
              <a:off x="4537883" y="4207999"/>
              <a:ext cx="2825240" cy="81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674171" y="3859213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207,096,239-194,512,220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230492" y="4243067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194,512,220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7009908" y="4809047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522393" y="4789309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902314" y="4801632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6.46%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7760929" y="4752222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756074" y="4770295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61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재무분석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49256" y="1406166"/>
            <a:ext cx="679782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성장성 분석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(3)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순이익증가율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순이익증가율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          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219738" y="2464523"/>
            <a:ext cx="2283071" cy="751197"/>
            <a:chOff x="5505360" y="3190982"/>
            <a:chExt cx="2283071" cy="751197"/>
          </a:xfrm>
        </p:grpSpPr>
        <p:cxnSp>
          <p:nvCxnSpPr>
            <p:cNvPr id="5" name="직선 연결선 4"/>
            <p:cNvCxnSpPr/>
            <p:nvPr/>
          </p:nvCxnSpPr>
          <p:spPr>
            <a:xfrm flipV="1">
              <a:off x="5505360" y="3542111"/>
              <a:ext cx="2208732" cy="686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5505360" y="3190982"/>
              <a:ext cx="22830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당기순이익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전기순이익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867090" y="3572847"/>
              <a:ext cx="12851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전기순이익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39484" y="2504691"/>
            <a:ext cx="59594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실질적인 성장을 측정하는 지표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67890" y="3775513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832282" y="3589539"/>
            <a:ext cx="3893581" cy="722157"/>
            <a:chOff x="4537883" y="3857492"/>
            <a:chExt cx="3893581" cy="722157"/>
          </a:xfrm>
        </p:grpSpPr>
        <p:cxnSp>
          <p:nvCxnSpPr>
            <p:cNvPr id="12" name="직선 연결선 11"/>
            <p:cNvCxnSpPr/>
            <p:nvPr/>
          </p:nvCxnSpPr>
          <p:spPr>
            <a:xfrm flipV="1">
              <a:off x="4537883" y="4207999"/>
              <a:ext cx="2825240" cy="81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884272" y="3857492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2,413,580 - 1,848,314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322686" y="4241095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1,848,314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153921" y="3784348"/>
            <a:ext cx="181460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2019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52243" y="3767846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64728" y="3748108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649" y="3760431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30.58%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89921" y="4859570"/>
            <a:ext cx="202668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분기말</a:t>
            </a:r>
            <a:r>
              <a:rPr lang="en-US" altLang="ko-KR" sz="15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</a:p>
        </p:txBody>
      </p:sp>
      <p:sp>
        <p:nvSpPr>
          <p:cNvPr id="20" name="타원 19"/>
          <p:cNvSpPr/>
          <p:nvPr/>
        </p:nvSpPr>
        <p:spPr>
          <a:xfrm>
            <a:off x="7703264" y="3711021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515433" y="2630944"/>
            <a:ext cx="757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--&gt;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98409" y="3729094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3889947" y="4658522"/>
            <a:ext cx="3971411" cy="713389"/>
            <a:chOff x="4537883" y="3885274"/>
            <a:chExt cx="3971411" cy="713389"/>
          </a:xfrm>
        </p:grpSpPr>
        <p:cxnSp>
          <p:nvCxnSpPr>
            <p:cNvPr id="35" name="직선 연결선 34"/>
            <p:cNvCxnSpPr/>
            <p:nvPr/>
          </p:nvCxnSpPr>
          <p:spPr>
            <a:xfrm flipV="1">
              <a:off x="4537883" y="4207999"/>
              <a:ext cx="2825240" cy="811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962102" y="3885274"/>
              <a:ext cx="3547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741,151 - 2,413,580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352837" y="4260109"/>
              <a:ext cx="297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2,413,580</a:t>
              </a:r>
              <a:endPara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7009908" y="4809047"/>
            <a:ext cx="9779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522393" y="4789309"/>
            <a:ext cx="392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902314" y="4801632"/>
            <a:ext cx="175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-69.29%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7808073" y="4770295"/>
            <a:ext cx="1083163" cy="3879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756074" y="4770295"/>
            <a:ext cx="2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67890" y="5595148"/>
            <a:ext cx="7367246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lang="ko-KR" altLang="en-US" sz="2000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외형적인 성장이 감소함에 따라</a:t>
            </a:r>
            <a:r>
              <a:rPr lang="en-US" altLang="ko-KR" sz="2000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실질적인 성장도 축소하였다</a:t>
            </a:r>
            <a:r>
              <a:rPr lang="en-US" altLang="ko-KR" sz="2000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endParaRPr lang="ko-KR" altLang="en-US" sz="2000" u="sng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833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 투자현황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6" b="3722"/>
          <a:stretch/>
        </p:blipFill>
        <p:spPr>
          <a:xfrm>
            <a:off x="1015410" y="1210961"/>
            <a:ext cx="2601000" cy="515372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2" b="3721"/>
          <a:stretch/>
        </p:blipFill>
        <p:spPr>
          <a:xfrm>
            <a:off x="3718542" y="1210961"/>
            <a:ext cx="2690496" cy="516318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557" y="2579218"/>
            <a:ext cx="4976606" cy="241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6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EDECEA"/>
            </a:gs>
            <a:gs pos="88000">
              <a:srgbClr val="A2B9C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2685139" y="84593"/>
            <a:ext cx="680524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defRPr/>
            </a:pPr>
            <a:r>
              <a:rPr lang="ko-KR" altLang="en-US" sz="3600" b="1" kern="0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최종의견</a:t>
            </a:r>
            <a:endParaRPr lang="en-US" altLang="ko-KR" sz="3600" b="1" kern="0" spc="3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2373" y="1656194"/>
            <a:ext cx="1028465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저희는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초부터 전세계적으로 유행한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COVID-19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 관련하여 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회사가 사업을 영위하는 대부분의 지역 및 영업 부문이 어느 정도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이에 영향을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받을 것으로 예상하였습니다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이를 염두에 두고 분석한 결과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삼성전자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포스코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 비슷한 부류의 주가가 올랐음에도 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현대자동차만 유독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월에 기록했던 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18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만원에서 더 나아가지 못하고 있습니다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정부의 그린 뉴딜 정책으로 주가가 먼저 상승했기 때문에 이번 주가 </a:t>
            </a:r>
            <a:r>
              <a:rPr lang="ko-KR" altLang="en-US" sz="2000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상승장에서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소외된 것이 아닌가 하는 </a:t>
            </a:r>
            <a:endParaRPr lang="en-US" altLang="ko-KR" sz="2000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의견도 있습니다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다행히도 지금 현 시점 주가는 조금씩이나마 회복되고 있는 상태입니다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9074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E6E5E2"/>
          </a:fgClr>
          <a:bgClr>
            <a:srgbClr val="EDECEA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B7368A-EE7A-467F-92ED-33DB039C42FE}"/>
              </a:ext>
            </a:extLst>
          </p:cNvPr>
          <p:cNvSpPr/>
          <p:nvPr/>
        </p:nvSpPr>
        <p:spPr>
          <a:xfrm>
            <a:off x="0" y="3378200"/>
            <a:ext cx="12192000" cy="3479800"/>
          </a:xfrm>
          <a:prstGeom prst="rect">
            <a:avLst/>
          </a:prstGeom>
          <a:pattFill prst="lgGrid">
            <a:fgClr>
              <a:srgbClr val="97B1C3"/>
            </a:fgClr>
            <a:bgClr>
              <a:srgbClr val="A2B9C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1A793E5-1BD7-4050-AABF-8C968C516967}"/>
              </a:ext>
            </a:extLst>
          </p:cNvPr>
          <p:cNvSpPr/>
          <p:nvPr/>
        </p:nvSpPr>
        <p:spPr>
          <a:xfrm>
            <a:off x="196850" y="2235200"/>
            <a:ext cx="11798300" cy="123495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 latinLnBrk="0">
              <a:lnSpc>
                <a:spcPct val="150000"/>
              </a:lnSpc>
              <a:defRPr/>
            </a:pPr>
            <a:r>
              <a:rPr lang="ko-KR" altLang="en-US" sz="5400" b="1" i="1" kern="0" spc="600" dirty="0" smtClean="0">
                <a:solidFill>
                  <a:schemeClr val="accent1">
                    <a:lumMod val="7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감사합니다</a:t>
            </a:r>
            <a:endParaRPr lang="en-US" altLang="ko-KR" sz="5400" b="1" kern="0" dirty="0">
              <a:solidFill>
                <a:schemeClr val="accent1">
                  <a:lumMod val="7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361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1652</TotalTime>
  <Words>820</Words>
  <Application>Microsoft Office PowerPoint</Application>
  <PresentationFormat>와이드스크린</PresentationFormat>
  <Paragraphs>303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맑은 고딕</vt:lpstr>
      <vt:lpstr>배달의민족 주아</vt:lpstr>
      <vt:lpstr>Arial</vt:lpstr>
      <vt:lpstr>3_Office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조땡</dc:creator>
  <cp:lastModifiedBy>test</cp:lastModifiedBy>
  <cp:revision>310</cp:revision>
  <dcterms:created xsi:type="dcterms:W3CDTF">2019-02-08T07:37:09Z</dcterms:created>
  <dcterms:modified xsi:type="dcterms:W3CDTF">2021-11-17T07:15:34Z</dcterms:modified>
</cp:coreProperties>
</file>