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charts/style2.xml" ContentType="application/vnd.ms-office.chartstyle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haansoftxlsx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58" r:id="rId17"/>
    <p:sldId id="267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649" autoAdjust="0"/>
  </p:normalViewPr>
  <p:slideViewPr>
    <p:cSldViewPr>
      <p:cViewPr varScale="1">
        <p:scale>
          <a:sx n="62" d="100"/>
          <a:sy n="62" d="100"/>
        </p:scale>
        <p:origin x="-96" y="-10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>
        <c:manualLayout>
          <c:layoutTarget val="inner"/>
          <c:xMode val="edge"/>
          <c:yMode val="edge"/>
          <c:x val="0.10591414205685776"/>
          <c:y val="9.6703091785153378E-2"/>
          <c:w val="0.68110860793187489"/>
          <c:h val="0.63588325644161658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2015년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ROA </c:v>
                </c:pt>
                <c:pt idx="1">
                  <c:v>ROE</c:v>
                </c:pt>
                <c:pt idx="2">
                  <c:v>ROS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13.29</c:v>
                </c:pt>
                <c:pt idx="1">
                  <c:v>26.459999999999997</c:v>
                </c:pt>
                <c:pt idx="2">
                  <c:v>15.89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947-41DC-9A3C-A426552E298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2016년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ROA </c:v>
                </c:pt>
                <c:pt idx="1">
                  <c:v>ROE</c:v>
                </c:pt>
                <c:pt idx="2">
                  <c:v>ROS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14.11</c:v>
                </c:pt>
                <c:pt idx="1">
                  <c:v>26.2</c:v>
                </c:pt>
                <c:pt idx="2">
                  <c:v>18.87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947-41DC-9A3C-A426552E298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2017년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ROA </c:v>
                </c:pt>
                <c:pt idx="1">
                  <c:v>ROE</c:v>
                </c:pt>
                <c:pt idx="2">
                  <c:v>ROS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10.7</c:v>
                </c:pt>
                <c:pt idx="1">
                  <c:v>18.5</c:v>
                </c:pt>
                <c:pt idx="2">
                  <c:v>16.459999999999997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947-41DC-9A3C-A426552E2987}"/>
            </c:ext>
          </c:extLst>
        </c:ser>
        <c:dLbls/>
        <c:gapWidth val="100"/>
        <c:overlap val="-24"/>
        <c:axId val="46680320"/>
        <c:axId val="46686208"/>
      </c:barChart>
      <c:catAx>
        <c:axId val="46680320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6686208"/>
        <c:crosses val="autoZero"/>
        <c:auto val="1"/>
        <c:lblAlgn val="ctr"/>
        <c:lblOffset val="100"/>
      </c:catAx>
      <c:valAx>
        <c:axId val="466862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6680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17.959999999999997</c:v>
                </c:pt>
                <c:pt idx="1">
                  <c:v>29.21</c:v>
                </c:pt>
                <c:pt idx="2">
                  <c:v>15.89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42-4056-902F-2206BFDD83D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23.62</c:v>
                </c:pt>
                <c:pt idx="1">
                  <c:v>45.25</c:v>
                </c:pt>
                <c:pt idx="2">
                  <c:v>18.87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042-4056-902F-2206BFDD83D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2017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strRef>
              <c:f>Sheet1!$A$2:$A$4</c:f>
              <c:strCache>
                <c:ptCount val="3"/>
                <c:pt idx="0">
                  <c:v>매출액증가율</c:v>
                </c:pt>
                <c:pt idx="1">
                  <c:v>총자산증가율</c:v>
                </c:pt>
                <c:pt idx="2">
                  <c:v>순이익증가율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16.3</c:v>
                </c:pt>
                <c:pt idx="1">
                  <c:v>25.88</c:v>
                </c:pt>
                <c:pt idx="2">
                  <c:v>16.459999999999997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042-4056-902F-2206BFDD83D3}"/>
            </c:ext>
          </c:extLst>
        </c:ser>
        <c:dLbls/>
        <c:gapWidth val="100"/>
        <c:overlap val="-24"/>
        <c:axId val="47078400"/>
        <c:axId val="47092480"/>
      </c:barChart>
      <c:catAx>
        <c:axId val="470784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092480"/>
        <c:crosses val="autoZero"/>
        <c:auto val="1"/>
        <c:lblAlgn val="ctr"/>
        <c:lblOffset val="100"/>
      </c:catAx>
      <c:valAx>
        <c:axId val="470924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078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10"/>
  <c:chart>
    <c:plotArea>
      <c:layout/>
      <c:barChart>
        <c:barDir val="col"/>
        <c:grouping val="clustered"/>
        <c:ser>
          <c:idx val="0"/>
          <c:order val="0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유동비율</c:v>
                </c:pt>
                <c:pt idx="1">
                  <c:v>당좌비율</c:v>
                </c:pt>
                <c:pt idx="2">
                  <c:v>부채비율</c:v>
                </c:pt>
                <c:pt idx="3">
                  <c:v>자기자본비율</c:v>
                </c:pt>
                <c:pt idx="4">
                  <c:v>비유동비율</c:v>
                </c:pt>
              </c:strCache>
            </c:strRef>
          </c:cat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4C3-48FB-B634-ABA834EC8981}"/>
            </c:ext>
          </c:extLst>
        </c:ser>
        <c:ser>
          <c:idx val="1"/>
          <c:order val="1"/>
          <c:tx>
            <c:strRef>
              <c:f>Sheet1!$B$1</c:f>
              <c:strCache>
                <c:ptCount val="1"/>
                <c:pt idx="0">
                  <c:v>2015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유동비율</c:v>
                </c:pt>
                <c:pt idx="1">
                  <c:v>당좌비율</c:v>
                </c:pt>
                <c:pt idx="2">
                  <c:v>부채비율</c:v>
                </c:pt>
                <c:pt idx="3">
                  <c:v>자기자본비율</c:v>
                </c:pt>
                <c:pt idx="4">
                  <c:v>비유동비율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156.76</c:v>
                </c:pt>
                <c:pt idx="1">
                  <c:v>155.84</c:v>
                </c:pt>
                <c:pt idx="2">
                  <c:v>93.25</c:v>
                </c:pt>
                <c:pt idx="3">
                  <c:v>62.11</c:v>
                </c:pt>
                <c:pt idx="4">
                  <c:v>44.71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4C3-48FB-B634-ABA834EC8981}"/>
            </c:ext>
          </c:extLst>
        </c:ser>
        <c:ser>
          <c:idx val="2"/>
          <c:order val="2"/>
          <c:tx>
            <c:strRef>
              <c:f>Sheet1!$C$1</c:f>
              <c:strCache>
                <c:ptCount val="1"/>
                <c:pt idx="0">
                  <c:v>2016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유동비율</c:v>
                </c:pt>
                <c:pt idx="1">
                  <c:v>당좌비율</c:v>
                </c:pt>
                <c:pt idx="2">
                  <c:v>부채비율</c:v>
                </c:pt>
                <c:pt idx="3">
                  <c:v>자기자본비율</c:v>
                </c:pt>
                <c:pt idx="4">
                  <c:v>비유동비율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232.82000000000002</c:v>
                </c:pt>
                <c:pt idx="1">
                  <c:v>232.25</c:v>
                </c:pt>
                <c:pt idx="2">
                  <c:v>54.27</c:v>
                </c:pt>
                <c:pt idx="3">
                  <c:v>76.940000000000012</c:v>
                </c:pt>
                <c:pt idx="4">
                  <c:v>28.27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4C3-48FB-B634-ABA834EC8981}"/>
            </c:ext>
          </c:extLst>
        </c:ser>
        <c:ser>
          <c:idx val="3"/>
          <c:order val="3"/>
          <c:tx>
            <c:strRef>
              <c:f>Sheet1!$D$1</c:f>
              <c:strCache>
                <c:ptCount val="1"/>
                <c:pt idx="0">
                  <c:v>2017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유동비율</c:v>
                </c:pt>
                <c:pt idx="1">
                  <c:v>당좌비율</c:v>
                </c:pt>
                <c:pt idx="2">
                  <c:v>부채비율</c:v>
                </c:pt>
                <c:pt idx="3">
                  <c:v>자기자본비율</c:v>
                </c:pt>
                <c:pt idx="4">
                  <c:v>비유동비율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207.76</c:v>
                </c:pt>
                <c:pt idx="1">
                  <c:v>206.19</c:v>
                </c:pt>
                <c:pt idx="2">
                  <c:v>51.160000000000004</c:v>
                </c:pt>
                <c:pt idx="3">
                  <c:v>82.97</c:v>
                </c:pt>
                <c:pt idx="4">
                  <c:v>30.34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4C3-48FB-B634-ABA834EC8981}"/>
            </c:ext>
          </c:extLst>
        </c:ser>
        <c:ser>
          <c:idx val="4"/>
          <c:order val="4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유동비율</c:v>
                </c:pt>
                <c:pt idx="1">
                  <c:v>당좌비율</c:v>
                </c:pt>
                <c:pt idx="2">
                  <c:v>부채비율</c:v>
                </c:pt>
                <c:pt idx="3">
                  <c:v>자기자본비율</c:v>
                </c:pt>
                <c:pt idx="4">
                  <c:v>비유동비율</c:v>
                </c:pt>
              </c:strCache>
            </c:strRef>
          </c:cat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4C3-48FB-B634-ABA834EC8981}"/>
            </c:ext>
          </c:extLst>
        </c:ser>
        <c:dLbls/>
        <c:axId val="47056384"/>
        <c:axId val="47057920"/>
      </c:barChart>
      <c:catAx>
        <c:axId val="4705638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47057920"/>
        <c:crosses val="autoZero"/>
        <c:auto val="1"/>
        <c:lblAlgn val="ctr"/>
        <c:lblOffset val="100"/>
      </c:catAx>
      <c:valAx>
        <c:axId val="47057920"/>
        <c:scaling>
          <c:orientation val="minMax"/>
        </c:scaling>
        <c:axPos val="l"/>
        <c:majorGridlines/>
        <c:numFmt formatCode="General" sourceLinked="1"/>
        <c:tickLblPos val="nextTo"/>
        <c:crossAx val="47056384"/>
        <c:crosses val="autoZero"/>
        <c:crossBetween val="between"/>
      </c:valAx>
    </c:plotArea>
    <c:legend>
      <c:legendPos val="r"/>
      <c:legendEntry>
        <c:idx val="0"/>
        <c:delete val="1"/>
      </c:legendEntry>
      <c:legendEntry>
        <c:idx val="4"/>
        <c:delete val="1"/>
      </c:legendEntry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06808-688F-4F35-A9B8-0B5E0853A878}" type="datetimeFigureOut">
              <a:rPr lang="ko-KR" altLang="en-US" smtClean="0"/>
              <a:pPr/>
              <a:t>2018-11-20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5559D-B900-4BC2-8E2C-ECD239DF63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484784"/>
            <a:ext cx="5976664" cy="215443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altLang="ko-KR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72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경영분석</a:t>
            </a:r>
            <a:endParaRPr lang="en-US" altLang="ko-KR" sz="72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4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</a:t>
            </a:r>
            <a:r>
              <a:rPr lang="en-US" altLang="ko-KR" sz="4400" b="1" dirty="0" smtClean="0">
                <a:solidFill>
                  <a:srgbClr val="66FF3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NAVER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321" y="5661248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금융</a:t>
            </a:r>
            <a:r>
              <a:rPr lang="en-US" altLang="ko-KR" dirty="0" smtClean="0"/>
              <a:t>·</a:t>
            </a:r>
            <a:r>
              <a:rPr lang="ko-KR" altLang="en-US" dirty="0" smtClean="0"/>
              <a:t>세무경영학과 </a:t>
            </a:r>
            <a:r>
              <a:rPr lang="en-US" altLang="ko-KR" dirty="0" smtClean="0"/>
              <a:t>201710849 </a:t>
            </a:r>
            <a:r>
              <a:rPr lang="ko-KR" altLang="en-US" dirty="0" smtClean="0"/>
              <a:t>이지은</a:t>
            </a:r>
            <a:endParaRPr lang="en-US" altLang="ko-KR" dirty="0" smtClean="0"/>
          </a:p>
          <a:p>
            <a:r>
              <a:rPr lang="ko-KR" altLang="en-US" dirty="0"/>
              <a:t>금융</a:t>
            </a:r>
            <a:r>
              <a:rPr lang="en-US" altLang="ko-KR" dirty="0"/>
              <a:t>·</a:t>
            </a:r>
            <a:r>
              <a:rPr lang="ko-KR" altLang="en-US" dirty="0" smtClean="0"/>
              <a:t>세무경영학과 </a:t>
            </a:r>
            <a:r>
              <a:rPr lang="en-US" altLang="ko-KR" dirty="0" smtClean="0"/>
              <a:t>201710853 </a:t>
            </a:r>
            <a:r>
              <a:rPr lang="ko-KR" altLang="en-US" dirty="0" err="1" smtClean="0"/>
              <a:t>임예람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2636912"/>
            <a:ext cx="5400600" cy="2923877"/>
          </a:xfrm>
          <a:prstGeom prst="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 smtClean="0"/>
              <a:t>기업소개</a:t>
            </a:r>
            <a:endParaRPr lang="en-US" altLang="ko-KR" sz="2800" b="1" dirty="0" smtClean="0"/>
          </a:p>
          <a:p>
            <a:pPr marL="457200" indent="-457200">
              <a:buFontTx/>
              <a:buChar char="-"/>
            </a:pPr>
            <a:r>
              <a:rPr lang="ko-KR" altLang="en-US" sz="1600" b="1" dirty="0" smtClean="0"/>
              <a:t>기업소개</a:t>
            </a:r>
            <a:endParaRPr lang="en-US" altLang="ko-KR" sz="1600" b="1" dirty="0" smtClean="0"/>
          </a:p>
          <a:p>
            <a:pPr marL="457200" indent="-457200">
              <a:buFontTx/>
              <a:buChar char="-"/>
            </a:pPr>
            <a:r>
              <a:rPr lang="ko-KR" altLang="en-US" sz="1600" b="1" dirty="0" smtClean="0"/>
              <a:t>사업개요</a:t>
            </a:r>
            <a:endParaRPr lang="en-US" altLang="ko-KR" sz="1600" b="1" dirty="0"/>
          </a:p>
          <a:p>
            <a:pPr marL="457200" indent="-457200">
              <a:buFontTx/>
              <a:buChar char="-"/>
            </a:pPr>
            <a:r>
              <a:rPr lang="ko-KR" altLang="en-US" sz="1600" b="1" dirty="0" smtClean="0"/>
              <a:t>동일업종 비교</a:t>
            </a:r>
            <a:endParaRPr lang="en-US" altLang="ko-KR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 smtClean="0">
                <a:solidFill>
                  <a:schemeClr val="tx1"/>
                </a:solidFill>
              </a:rPr>
              <a:t>재무분석</a:t>
            </a:r>
            <a:endParaRPr lang="en-US" altLang="ko-KR" sz="2800" b="1" dirty="0" smtClean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수익성 분석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성장성 분석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안정성 분석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800" b="1" dirty="0" smtClean="0">
                <a:solidFill>
                  <a:schemeClr val="tx1"/>
                </a:solidFill>
              </a:rPr>
              <a:t>종합분석 및 결론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3608" y="1196752"/>
            <a:ext cx="1440160" cy="707886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4000" b="1" dirty="0" smtClean="0"/>
              <a:t>목 </a:t>
            </a:r>
            <a:r>
              <a:rPr lang="ko-KR" altLang="en-US" sz="4000" b="1" dirty="0"/>
              <a:t>차</a:t>
            </a:r>
          </a:p>
        </p:txBody>
      </p:sp>
      <p:pic>
        <p:nvPicPr>
          <p:cNvPr id="9" name="Picture 2" descr="NA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752" y="2852936"/>
            <a:ext cx="3338015" cy="24077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5286580"/>
              </p:ext>
            </p:extLst>
          </p:nvPr>
        </p:nvGraphicFramePr>
        <p:xfrm>
          <a:off x="323528" y="3284984"/>
          <a:ext cx="6480720" cy="297993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319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487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18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구      분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내        용</a:t>
                      </a:r>
                      <a:endParaRPr lang="ko-KR" altLang="en-US" sz="16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설립연도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/>
                        <a:t>1999</a:t>
                      </a:r>
                      <a:r>
                        <a:rPr lang="ko-KR" altLang="en-US" sz="1200" b="0" dirty="0" smtClean="0"/>
                        <a:t>년 </a:t>
                      </a:r>
                      <a:r>
                        <a:rPr lang="en-US" altLang="ko-KR" sz="1200" b="0" dirty="0" smtClean="0"/>
                        <a:t>6</a:t>
                      </a:r>
                      <a:r>
                        <a:rPr lang="ko-KR" altLang="en-US" sz="1200" b="0" dirty="0" smtClean="0"/>
                        <a:t>월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본사위치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경기도 성남시 분당구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865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주요서비스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온라인 검색포털</a:t>
                      </a:r>
                      <a:endParaRPr lang="en-US" altLang="ko-KR" sz="1200" b="0" dirty="0" smtClean="0"/>
                    </a:p>
                    <a:p>
                      <a:pPr latinLnBrk="1"/>
                      <a:r>
                        <a:rPr lang="ko-KR" altLang="en-US" sz="1200" b="0" dirty="0" err="1" smtClean="0"/>
                        <a:t>모바일</a:t>
                      </a:r>
                      <a:r>
                        <a:rPr lang="ko-KR" altLang="en-US" sz="1200" b="0" dirty="0" smtClean="0"/>
                        <a:t> 메신저 플랫폼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주요사업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온라인 광고 및 </a:t>
                      </a:r>
                      <a:r>
                        <a:rPr lang="ko-KR" altLang="en-US" sz="1200" b="0" dirty="0" err="1" smtClean="0"/>
                        <a:t>콘텐츠</a:t>
                      </a:r>
                      <a:r>
                        <a:rPr lang="ko-KR" altLang="en-US" sz="1200" b="0" dirty="0" smtClean="0"/>
                        <a:t> 사업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해외법인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태국</a:t>
                      </a:r>
                      <a:r>
                        <a:rPr lang="en-US" altLang="ko-KR" sz="1200" b="0" dirty="0" smtClean="0"/>
                        <a:t>, </a:t>
                      </a:r>
                      <a:r>
                        <a:rPr lang="ko-KR" altLang="en-US" sz="1200" b="0" dirty="0" smtClean="0"/>
                        <a:t>일본</a:t>
                      </a:r>
                      <a:r>
                        <a:rPr lang="en-US" altLang="ko-KR" sz="1200" b="0" dirty="0" smtClean="0"/>
                        <a:t>, </a:t>
                      </a:r>
                      <a:r>
                        <a:rPr lang="ko-KR" altLang="en-US" sz="1200" b="0" dirty="0" smtClean="0"/>
                        <a:t>대만</a:t>
                      </a:r>
                      <a:r>
                        <a:rPr lang="en-US" altLang="ko-KR" sz="1200" b="0" dirty="0" smtClean="0"/>
                        <a:t>, </a:t>
                      </a:r>
                      <a:r>
                        <a:rPr lang="ko-KR" altLang="en-US" sz="1200" b="0" dirty="0" smtClean="0"/>
                        <a:t>베트남</a:t>
                      </a:r>
                      <a:r>
                        <a:rPr lang="en-US" altLang="ko-KR" sz="1200" b="0" dirty="0" smtClean="0"/>
                        <a:t>, </a:t>
                      </a:r>
                      <a:r>
                        <a:rPr lang="ko-KR" altLang="en-US" sz="1200" b="0" dirty="0" smtClean="0"/>
                        <a:t>중국</a:t>
                      </a:r>
                      <a:endParaRPr lang="en-US" altLang="ko-KR" sz="1200" b="0" dirty="0" smtClean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매출액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/>
                        <a:t>4</a:t>
                      </a:r>
                      <a:r>
                        <a:rPr lang="ko-KR" altLang="en-US" sz="1200" b="0" dirty="0" smtClean="0"/>
                        <a:t>조 </a:t>
                      </a:r>
                      <a:r>
                        <a:rPr lang="en-US" altLang="ko-KR" sz="1200" b="0" dirty="0" smtClean="0"/>
                        <a:t>6</a:t>
                      </a:r>
                      <a:r>
                        <a:rPr lang="ko-KR" altLang="en-US" sz="1200" b="0" dirty="0" smtClean="0"/>
                        <a:t>천 </a:t>
                      </a:r>
                      <a:r>
                        <a:rPr lang="en-US" altLang="ko-KR" sz="1200" b="0" dirty="0" smtClean="0"/>
                        <a:t>780</a:t>
                      </a:r>
                      <a:r>
                        <a:rPr lang="ko-KR" altLang="en-US" sz="1200" b="0" dirty="0" smtClean="0"/>
                        <a:t>억 원</a:t>
                      </a:r>
                      <a:r>
                        <a:rPr lang="en-US" altLang="ko-KR" sz="1200" b="0" dirty="0" smtClean="0"/>
                        <a:t>(2017</a:t>
                      </a:r>
                      <a:r>
                        <a:rPr lang="ko-KR" altLang="en-US" sz="1200" b="0" dirty="0" smtClean="0"/>
                        <a:t>년</a:t>
                      </a:r>
                      <a:r>
                        <a:rPr lang="en-US" altLang="ko-KR" sz="1200" b="0" dirty="0" smtClean="0"/>
                        <a:t>)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056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전체인력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약 </a:t>
                      </a:r>
                      <a:r>
                        <a:rPr lang="en-US" altLang="ko-KR" sz="1200" b="0" dirty="0" smtClean="0"/>
                        <a:t>3000</a:t>
                      </a:r>
                      <a:r>
                        <a:rPr lang="ko-KR" altLang="en-US" sz="1200" b="0" dirty="0" smtClean="0"/>
                        <a:t>명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865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주요품목</a:t>
                      </a:r>
                      <a:endParaRPr lang="ko-KR" altLang="en-US" sz="1400" b="1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/>
                        <a:t>인터넷검색사이트 운영</a:t>
                      </a:r>
                      <a:r>
                        <a:rPr lang="en-US" altLang="ko-KR" sz="1200" b="0" dirty="0" smtClean="0"/>
                        <a:t>, </a:t>
                      </a:r>
                      <a:r>
                        <a:rPr lang="ko-KR" altLang="en-US" sz="1200" b="0" dirty="0" err="1" smtClean="0"/>
                        <a:t>인터넷방송고도정보통신서비스</a:t>
                      </a:r>
                      <a:r>
                        <a:rPr lang="en-US" altLang="ko-KR" sz="1200" b="0" dirty="0" smtClean="0"/>
                        <a:t>,</a:t>
                      </a:r>
                      <a:r>
                        <a:rPr lang="ko-KR" altLang="en-US" sz="1200" b="0" dirty="0" smtClean="0"/>
                        <a:t>광고대행</a:t>
                      </a:r>
                      <a:endParaRPr lang="ko-KR" altLang="en-US" sz="1200" b="0" dirty="0"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940485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기업소개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160" y="996063"/>
            <a:ext cx="8424936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25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93650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사업개요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504" y="1706281"/>
            <a:ext cx="820695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5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1400" b="1" u="sng" dirty="0" smtClean="0">
                <a:latin typeface="+mn-ea"/>
              </a:rPr>
              <a:t>인터넷 포털인 네이버와 글로벌 모바일 메신저인 라인</a:t>
            </a:r>
            <a:r>
              <a:rPr lang="en-US" altLang="ko-KR" sz="1400" b="1" u="sng" dirty="0" smtClean="0">
                <a:latin typeface="+mn-ea"/>
              </a:rPr>
              <a:t>, </a:t>
            </a:r>
            <a:r>
              <a:rPr lang="ko-KR" altLang="en-US" sz="1400" b="1" u="sng" dirty="0" smtClean="0">
                <a:latin typeface="+mn-ea"/>
              </a:rPr>
              <a:t>소셜네트워크 서비스인 밴드 등 서비스 </a:t>
            </a:r>
            <a:endParaRPr lang="en-US" altLang="ko-KR" sz="1400" b="1" u="sng" dirty="0" smtClean="0">
              <a:latin typeface="+mn-ea"/>
            </a:endParaRP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 한게임 사업부문을 인적분할하여 </a:t>
            </a:r>
            <a:r>
              <a:rPr lang="ko-KR" altLang="en-US" sz="1400" b="1" dirty="0" err="1" smtClean="0">
                <a:latin typeface="+mn-ea"/>
              </a:rPr>
              <a:t>존속법인</a:t>
            </a:r>
            <a:r>
              <a:rPr lang="ko-KR" altLang="en-US" sz="1400" b="1" dirty="0" smtClean="0">
                <a:latin typeface="+mn-ea"/>
              </a:rPr>
              <a:t> 네이버는 온라인광고 및 포털 사업을 영위하고 있으며</a:t>
            </a:r>
            <a:r>
              <a:rPr lang="en-US" altLang="ko-KR" sz="1400" b="1" dirty="0" smtClean="0">
                <a:latin typeface="+mn-ea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ko-KR" altLang="en-US" sz="1400" b="1" dirty="0" smtClean="0">
                <a:latin typeface="+mn-ea"/>
              </a:rPr>
              <a:t> 신설법인 </a:t>
            </a:r>
            <a:r>
              <a:rPr lang="en-US" altLang="ko-KR" sz="1400" b="1" dirty="0" smtClean="0">
                <a:latin typeface="+mn-ea"/>
              </a:rPr>
              <a:t>NHN</a:t>
            </a:r>
            <a:r>
              <a:rPr lang="ko-KR" altLang="en-US" sz="1400" b="1" dirty="0" smtClean="0">
                <a:latin typeface="+mn-ea"/>
              </a:rPr>
              <a:t>엔터테인먼트는 온라인게임 사업을 영위 중임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 네이버는 국내 인터넷 포털 </a:t>
            </a:r>
            <a:r>
              <a:rPr lang="en-US" altLang="ko-KR" sz="1400" b="1" dirty="0" smtClean="0">
                <a:latin typeface="+mn-ea"/>
              </a:rPr>
              <a:t>1</a:t>
            </a:r>
            <a:r>
              <a:rPr lang="ko-KR" altLang="en-US" sz="1400" b="1" dirty="0" smtClean="0">
                <a:latin typeface="+mn-ea"/>
              </a:rPr>
              <a:t>위를 지속하고 있음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endParaRPr lang="en-US" altLang="ko-KR" sz="1500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endParaRPr lang="ko-KR" altLang="en-US" sz="15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2969" y="4345706"/>
            <a:ext cx="82868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 쇼핑 검색광고가 호조를 보인 가운데 </a:t>
            </a:r>
            <a:r>
              <a:rPr lang="ko-KR" altLang="en-US" sz="1500" b="1" dirty="0" err="1" smtClean="0">
                <a:latin typeface="+mn-ea"/>
              </a:rPr>
              <a:t>네이버페이</a:t>
            </a:r>
            <a:r>
              <a:rPr lang="ko-KR" altLang="en-US" sz="1500" b="1" dirty="0" smtClean="0">
                <a:latin typeface="+mn-ea"/>
              </a:rPr>
              <a:t> </a:t>
            </a:r>
            <a:r>
              <a:rPr lang="ko-KR" altLang="en-US" sz="1500" b="1" dirty="0" err="1" smtClean="0">
                <a:latin typeface="+mn-ea"/>
              </a:rPr>
              <a:t>거래액증가</a:t>
            </a:r>
            <a:r>
              <a:rPr lang="en-US" altLang="ko-KR" sz="1500" b="1" dirty="0" smtClean="0">
                <a:latin typeface="+mn-ea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ko-KR" altLang="en-US" sz="1500" b="1" dirty="0" smtClean="0">
                <a:latin typeface="+mn-ea"/>
              </a:rPr>
              <a:t>  </a:t>
            </a:r>
            <a:r>
              <a:rPr lang="ko-KR" altLang="en-US" sz="1500" b="1" dirty="0" err="1" smtClean="0">
                <a:latin typeface="+mn-ea"/>
              </a:rPr>
              <a:t>클라우드</a:t>
            </a:r>
            <a:r>
              <a:rPr lang="ko-KR" altLang="en-US" sz="1500" b="1" dirty="0" smtClean="0">
                <a:latin typeface="+mn-ea"/>
              </a:rPr>
              <a:t> 사업확대</a:t>
            </a:r>
            <a:r>
              <a:rPr lang="en-US" altLang="ko-KR" sz="1500" b="1" dirty="0" smtClean="0">
                <a:latin typeface="+mn-ea"/>
              </a:rPr>
              <a:t>,  </a:t>
            </a:r>
            <a:r>
              <a:rPr lang="ko-KR" altLang="en-US" sz="1500" b="1" dirty="0" smtClean="0">
                <a:latin typeface="+mn-ea"/>
              </a:rPr>
              <a:t>라인 등의 성장으로 전년동기대비 매출 신장</a:t>
            </a:r>
            <a:r>
              <a:rPr lang="en-US" altLang="ko-KR" sz="1500" b="1" dirty="0" smtClean="0">
                <a:latin typeface="+mn-ea"/>
              </a:rPr>
              <a:t>.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 </a:t>
            </a:r>
            <a:r>
              <a:rPr lang="ko-KR" altLang="en-US" sz="1500" b="1" dirty="0" smtClean="0">
                <a:solidFill>
                  <a:srgbClr val="FF0000"/>
                </a:solidFill>
                <a:latin typeface="+mn-ea"/>
              </a:rPr>
              <a:t>이용자수가 증가할수록 해당 서비스효용이 증가</a:t>
            </a:r>
            <a:r>
              <a:rPr lang="ko-KR" altLang="en-US" sz="1500" b="1" dirty="0" smtClean="0">
                <a:latin typeface="+mn-ea"/>
              </a:rPr>
              <a:t>하여</a:t>
            </a:r>
            <a:r>
              <a:rPr lang="en-US" altLang="ko-KR" sz="1500" b="1" dirty="0" smtClean="0">
                <a:solidFill>
                  <a:srgbClr val="FF0000"/>
                </a:solidFill>
                <a:latin typeface="+mn-ea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ko-KR" altLang="en-US" sz="1500" b="1" dirty="0" smtClean="0">
                <a:latin typeface="+mn-ea"/>
              </a:rPr>
              <a:t>  산업 초창기 대비 현재는 시장진입이 상대적으로 어려움</a:t>
            </a:r>
            <a:r>
              <a:rPr lang="en-US" altLang="ko-KR" sz="1500" b="1" dirty="0" smtClean="0">
                <a:latin typeface="+mn-ea"/>
              </a:rPr>
              <a:t>.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endParaRPr lang="en-US" altLang="ko-KR" sz="15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endParaRPr lang="ko-KR" altLang="en-US" sz="1500" dirty="0">
              <a:latin typeface="HY강M" pitchFamily="18" charset="-127"/>
              <a:ea typeface="HY강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51521" y="984469"/>
            <a:ext cx="2016224" cy="614797"/>
            <a:chOff x="1091402" y="1972003"/>
            <a:chExt cx="1663671" cy="462439"/>
          </a:xfrm>
        </p:grpSpPr>
        <p:sp>
          <p:nvSpPr>
            <p:cNvPr id="9" name="평행 사변형 8"/>
            <p:cNvSpPr/>
            <p:nvPr/>
          </p:nvSpPr>
          <p:spPr>
            <a:xfrm flipH="1">
              <a:off x="1251090" y="2055595"/>
              <a:ext cx="1503983" cy="378847"/>
            </a:xfrm>
            <a:prstGeom prst="parallelogram">
              <a:avLst>
                <a:gd name="adj" fmla="val 21547"/>
              </a:avLst>
            </a:prstGeom>
            <a:solidFill>
              <a:srgbClr val="494B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사업의 개요</a:t>
              </a:r>
              <a:endPara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평행 사변형 10"/>
            <p:cNvSpPr/>
            <p:nvPr/>
          </p:nvSpPr>
          <p:spPr>
            <a:xfrm flipH="1">
              <a:off x="1091402" y="1972003"/>
              <a:ext cx="344776" cy="209743"/>
            </a:xfrm>
            <a:prstGeom prst="parallelogram">
              <a:avLst>
                <a:gd name="adj" fmla="val 21547"/>
              </a:avLst>
            </a:prstGeom>
            <a:solidFill>
              <a:srgbClr val="002060"/>
            </a:solidFill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51520" y="3645024"/>
            <a:ext cx="2016224" cy="614797"/>
            <a:chOff x="1091402" y="1972003"/>
            <a:chExt cx="1663671" cy="462439"/>
          </a:xfrm>
        </p:grpSpPr>
        <p:sp>
          <p:nvSpPr>
            <p:cNvPr id="21" name="평행 사변형 20"/>
            <p:cNvSpPr/>
            <p:nvPr/>
          </p:nvSpPr>
          <p:spPr>
            <a:xfrm flipH="1">
              <a:off x="1251090" y="2055595"/>
              <a:ext cx="1503983" cy="378847"/>
            </a:xfrm>
            <a:prstGeom prst="parallelogram">
              <a:avLst>
                <a:gd name="adj" fmla="val 21547"/>
              </a:avLst>
            </a:prstGeom>
            <a:solidFill>
              <a:srgbClr val="494B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경쟁현황</a:t>
              </a:r>
              <a:endPara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평행 사변형 21"/>
            <p:cNvSpPr/>
            <p:nvPr/>
          </p:nvSpPr>
          <p:spPr>
            <a:xfrm flipH="1">
              <a:off x="1091402" y="1972003"/>
              <a:ext cx="344776" cy="209743"/>
            </a:xfrm>
            <a:prstGeom prst="parallelogram">
              <a:avLst>
                <a:gd name="adj" fmla="val 21547"/>
              </a:avLst>
            </a:prstGeom>
            <a:solidFill>
              <a:srgbClr val="00B0F0"/>
            </a:solidFill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rgbClr val="00B0F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8132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93650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사업개요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51521" y="984469"/>
            <a:ext cx="2016224" cy="614797"/>
            <a:chOff x="1091402" y="1972003"/>
            <a:chExt cx="1663671" cy="462439"/>
          </a:xfrm>
        </p:grpSpPr>
        <p:sp>
          <p:nvSpPr>
            <p:cNvPr id="9" name="평행 사변형 8"/>
            <p:cNvSpPr/>
            <p:nvPr/>
          </p:nvSpPr>
          <p:spPr>
            <a:xfrm flipH="1">
              <a:off x="1251090" y="2055595"/>
              <a:ext cx="1503983" cy="378847"/>
            </a:xfrm>
            <a:prstGeom prst="parallelogram">
              <a:avLst>
                <a:gd name="adj" fmla="val 21547"/>
              </a:avLst>
            </a:prstGeom>
            <a:solidFill>
              <a:srgbClr val="494B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산업의 특성</a:t>
              </a:r>
              <a:endPara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평행 사변형 10"/>
            <p:cNvSpPr/>
            <p:nvPr/>
          </p:nvSpPr>
          <p:spPr>
            <a:xfrm flipH="1">
              <a:off x="1091402" y="1972003"/>
              <a:ext cx="344776" cy="209743"/>
            </a:xfrm>
            <a:prstGeom prst="parallelogram">
              <a:avLst>
                <a:gd name="adj" fmla="val 21547"/>
              </a:avLst>
            </a:prstGeom>
            <a:solidFill>
              <a:srgbClr val="002060"/>
            </a:solidFill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51520" y="3645024"/>
            <a:ext cx="2304256" cy="614797"/>
            <a:chOff x="1091402" y="1972003"/>
            <a:chExt cx="1663671" cy="462439"/>
          </a:xfrm>
        </p:grpSpPr>
        <p:sp>
          <p:nvSpPr>
            <p:cNvPr id="21" name="평행 사변형 20"/>
            <p:cNvSpPr/>
            <p:nvPr/>
          </p:nvSpPr>
          <p:spPr>
            <a:xfrm flipH="1">
              <a:off x="1251090" y="2055595"/>
              <a:ext cx="1503983" cy="378847"/>
            </a:xfrm>
            <a:prstGeom prst="parallelogram">
              <a:avLst>
                <a:gd name="adj" fmla="val 21547"/>
              </a:avLst>
            </a:prstGeom>
            <a:solidFill>
              <a:srgbClr val="494B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산업의 성장성</a:t>
              </a:r>
              <a:endPara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평행 사변형 21"/>
            <p:cNvSpPr/>
            <p:nvPr/>
          </p:nvSpPr>
          <p:spPr>
            <a:xfrm flipH="1">
              <a:off x="1091402" y="1972003"/>
              <a:ext cx="344776" cy="209743"/>
            </a:xfrm>
            <a:prstGeom prst="parallelogram">
              <a:avLst>
                <a:gd name="adj" fmla="val 21547"/>
              </a:avLst>
            </a:prstGeom>
            <a:solidFill>
              <a:srgbClr val="00B0F0"/>
            </a:solidFill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rgbClr val="00B0F0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472695" y="1095602"/>
            <a:ext cx="8358246" cy="319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altLang="ko-KR" sz="14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당사가 운영하는 </a:t>
            </a:r>
            <a:r>
              <a:rPr lang="ko-KR" altLang="en-US" sz="1400" b="1" dirty="0" err="1" smtClean="0">
                <a:latin typeface="+mn-ea"/>
              </a:rPr>
              <a:t>포털서비스</a:t>
            </a:r>
            <a:r>
              <a:rPr lang="ko-KR" altLang="en-US" sz="1400" b="1" dirty="0" smtClean="0">
                <a:latin typeface="+mn-ea"/>
              </a:rPr>
              <a:t> 및 온라인 광고사업 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</a:t>
            </a:r>
            <a:r>
              <a:rPr lang="ko-KR" altLang="en-US" sz="1400" b="1" dirty="0" smtClean="0">
                <a:latin typeface="+mn-ea"/>
              </a:rPr>
              <a:t> 인터넷 산업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서비스 이용자들이 형성한 커뮤니티와 데이터베이스를 기반으로 가치가 창출되고 새로운 이용자가 유입된다는 점에서 </a:t>
            </a:r>
            <a:r>
              <a:rPr lang="ko-KR" altLang="en-US" sz="1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선발사업자의 시장선점효과가 큼</a:t>
            </a:r>
            <a:endParaRPr lang="en-US" altLang="ko-KR" sz="14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검색광고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디스플레이광고 등 생산과정에서 높은 부가가치를 창출할 수 있는 다양한 형태의 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1400" b="1" dirty="0" smtClean="0">
                <a:latin typeface="+mn-ea"/>
              </a:rPr>
              <a:t>     </a:t>
            </a:r>
            <a:r>
              <a:rPr lang="ko-KR" altLang="en-US" sz="1400" b="1" dirty="0" smtClean="0">
                <a:latin typeface="+mn-ea"/>
              </a:rPr>
              <a:t>상품 및 서비스 판매가 용이한 산업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200000"/>
              </a:lnSpc>
            </a:pPr>
            <a:endParaRPr lang="en-US" altLang="ko-KR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695" y="3793698"/>
            <a:ext cx="550072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높은 인터넷 이용률 </a:t>
            </a:r>
            <a:r>
              <a:rPr lang="en-US" altLang="ko-KR" sz="1500" b="1" dirty="0" smtClean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500" b="1" dirty="0" smtClean="0">
                <a:latin typeface="+mn-ea"/>
              </a:rPr>
              <a:t>인터넷 산업 비약적으로 성장</a:t>
            </a:r>
            <a:endParaRPr lang="en-US" altLang="ko-KR" sz="1500" b="1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스마트폰의</a:t>
            </a:r>
            <a:r>
              <a:rPr lang="ko-KR" altLang="en-US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도입</a:t>
            </a:r>
            <a:r>
              <a:rPr lang="en-US" altLang="ko-KR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지속적인 산업발전 전망</a:t>
            </a:r>
            <a:endParaRPr lang="en-US" altLang="ko-KR" sz="15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온라인 광고매출은 매년 꾸준히 상승</a:t>
            </a:r>
            <a:endParaRPr lang="en-US" altLang="ko-KR" sz="1500" b="1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시장규모는 향후 성장을 주도해 나갈 것으로 예상</a:t>
            </a:r>
            <a:endParaRPr lang="en-US" altLang="ko-KR" sz="15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580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ì£¼ìí¬ìì ë³´ ììë³´ê¸°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80729"/>
            <a:ext cx="2736304" cy="129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940485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기업</a:t>
            </a: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Data 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4288417"/>
              </p:ext>
            </p:extLst>
          </p:nvPr>
        </p:nvGraphicFramePr>
        <p:xfrm>
          <a:off x="359532" y="2387924"/>
          <a:ext cx="6768752" cy="3699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87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000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구  분</a:t>
                      </a:r>
                      <a:endParaRPr lang="ko-KR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내     용</a:t>
                      </a:r>
                      <a:endParaRPr lang="ko-KR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자본금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16,481,339,500</a:t>
                      </a:r>
                      <a:r>
                        <a:rPr lang="ko-KR" altLang="en-US" sz="1800" dirty="0" smtClean="0"/>
                        <a:t>원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현재주가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108,000</a:t>
                      </a:r>
                      <a:r>
                        <a:rPr lang="ko-KR" altLang="en-US" sz="1800" dirty="0" smtClean="0"/>
                        <a:t>원 </a:t>
                      </a:r>
                      <a:r>
                        <a:rPr lang="en-US" altLang="ko-KR" sz="1800" dirty="0" smtClean="0"/>
                        <a:t>(18.11.20)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발행주식총수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164,813,395</a:t>
                      </a:r>
                      <a:r>
                        <a:rPr lang="ko-KR" altLang="en-US" sz="1800" dirty="0" smtClean="0"/>
                        <a:t>주 </a:t>
                      </a:r>
                      <a:r>
                        <a:rPr lang="en-US" altLang="ko-KR" sz="1800" dirty="0" smtClean="0"/>
                        <a:t>(</a:t>
                      </a:r>
                      <a:r>
                        <a:rPr lang="ko-KR" altLang="en-US" sz="1800" dirty="0" err="1" smtClean="0"/>
                        <a:t>보통주</a:t>
                      </a:r>
                      <a:r>
                        <a:rPr lang="en-US" altLang="ko-KR" sz="1800" dirty="0" smtClean="0"/>
                        <a:t>)</a:t>
                      </a:r>
                      <a:endParaRPr lang="en-US" altLang="ko-KR" sz="18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marL="0" marR="0" indent="0" algn="l" defTabSz="107286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/>
                        <a:t>액면가</a:t>
                      </a:r>
                      <a:endParaRPr lang="ko-KR" altLang="en-US" sz="18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100</a:t>
                      </a:r>
                      <a:r>
                        <a:rPr lang="ko-KR" altLang="en-US" sz="1800" dirty="0" smtClean="0"/>
                        <a:t>원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시가총액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17</a:t>
                      </a:r>
                      <a:r>
                        <a:rPr lang="ko-KR" altLang="en-US" sz="1800" dirty="0" smtClean="0"/>
                        <a:t>조 </a:t>
                      </a:r>
                      <a:r>
                        <a:rPr lang="en-US" altLang="ko-KR" sz="1800" dirty="0" smtClean="0"/>
                        <a:t>7998</a:t>
                      </a:r>
                      <a:r>
                        <a:rPr lang="ko-KR" altLang="en-US" sz="1800" dirty="0" smtClean="0"/>
                        <a:t>억원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5782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주요주주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국민연금공단</a:t>
                      </a:r>
                      <a:r>
                        <a:rPr lang="en-US" altLang="ko-KR" sz="1800" baseline="0" dirty="0" smtClean="0"/>
                        <a:t> (10%)</a:t>
                      </a:r>
                      <a:r>
                        <a:rPr lang="en-US" altLang="ko-KR" sz="1800" dirty="0" smtClean="0"/>
                        <a:t>  (</a:t>
                      </a:r>
                      <a:r>
                        <a:rPr lang="ko-KR" altLang="en-US" sz="1800" dirty="0" smtClean="0"/>
                        <a:t>최대주주</a:t>
                      </a:r>
                      <a:r>
                        <a:rPr lang="en-US" altLang="ko-KR" sz="1800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sz="1800" dirty="0" err="1" smtClean="0"/>
                        <a:t>블랙록</a:t>
                      </a:r>
                      <a:r>
                        <a:rPr lang="ko-KR" altLang="en-US" sz="1800" dirty="0" smtClean="0"/>
                        <a:t> 펀드 </a:t>
                      </a:r>
                      <a:r>
                        <a:rPr lang="ko-KR" altLang="en-US" sz="1800" dirty="0" err="1" smtClean="0"/>
                        <a:t>어드바이저스</a:t>
                      </a:r>
                      <a:r>
                        <a:rPr lang="en-US" altLang="ko-KR" sz="1800" dirty="0" smtClean="0"/>
                        <a:t>(</a:t>
                      </a:r>
                      <a:r>
                        <a:rPr lang="ko-KR" altLang="en-US" sz="1800" dirty="0" smtClean="0"/>
                        <a:t>미국 투자자문사</a:t>
                      </a:r>
                      <a:r>
                        <a:rPr lang="en-US" altLang="ko-KR" sz="1800" dirty="0" smtClean="0"/>
                        <a:t>)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079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 smtClean="0"/>
                        <a:t>외국인지분율 </a:t>
                      </a:r>
                      <a:endParaRPr lang="ko-KR" alt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60.02%   </a:t>
                      </a:r>
                      <a:endParaRPr lang="ko-KR" alt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pic>
        <p:nvPicPr>
          <p:cNvPr id="1034" name="Picture 10" descr="ë¶(å¯)ì ëë¬¼ë¦¼ì ë¶ëì°ë³´ë¤ ì£¼ì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70266"/>
            <a:ext cx="2520280" cy="130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ëí­ê³¼ëì£¼ì í¬ìë§¤ë ¥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583" y="924226"/>
            <a:ext cx="3264297" cy="135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547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동일업종 비교</a:t>
            </a: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09710785"/>
              </p:ext>
            </p:extLst>
          </p:nvPr>
        </p:nvGraphicFramePr>
        <p:xfrm>
          <a:off x="359532" y="2924944"/>
          <a:ext cx="6768752" cy="2862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항  목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NAVER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카카오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아프리카</a:t>
                      </a:r>
                      <a:r>
                        <a:rPr lang="en-US" altLang="ko-KR" sz="2000" dirty="0" smtClean="0"/>
                        <a:t>TV</a:t>
                      </a:r>
                      <a:endParaRPr lang="ko-KR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현재가</a:t>
                      </a:r>
                      <a:endParaRPr lang="en-US" altLang="ko-KR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107,500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107,000</a:t>
                      </a:r>
                      <a:endParaRPr lang="en-US" altLang="ko-K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40,600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시가총액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억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177,174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89,223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4,666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매출액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억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13,636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5,889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290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영업이익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억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2,506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/>
                        <a:t>276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61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60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당기순이익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억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2,818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225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46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19B0405-07EA-404C-B60B-8221F4B66D8D}"/>
              </a:ext>
            </a:extLst>
          </p:cNvPr>
          <p:cNvSpPr txBox="1"/>
          <p:nvPr/>
        </p:nvSpPr>
        <p:spPr>
          <a:xfrm>
            <a:off x="4067944" y="6021288"/>
            <a:ext cx="3312368" cy="369332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defTabSz="914400" eaLnBrk="0"/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재무정보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2018. 3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분기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기준</a:t>
            </a:r>
            <a:endParaRPr lang="ko-KR" altLang="en-US" sz="1800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050" name="Picture 2" descr="[ê³µì§] ìíë¦¬ì¹´TV ë°©ì¡í¨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4671" y="1011973"/>
            <a:ext cx="2471785" cy="18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ë¤ìì¹´ì¹´ì¤ ( 035720 ) - ë§¤ì,ë§¤ë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2856" y="998858"/>
            <a:ext cx="2842807" cy="183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â¥ ë¯¸í¤ë§ëì 'ê²°ì ì¥ì ë¦´ë ì´' â¥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5745"/>
            <a:ext cx="2952328" cy="183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850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19B0405-07EA-404C-B60B-8221F4B66D8D}"/>
              </a:ext>
            </a:extLst>
          </p:cNvPr>
          <p:cNvSpPr txBox="1"/>
          <p:nvPr/>
        </p:nvSpPr>
        <p:spPr>
          <a:xfrm>
            <a:off x="7200291" y="940078"/>
            <a:ext cx="3312368" cy="369332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defTabSz="914400" eaLnBrk="0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단위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endParaRPr lang="ko-KR" altLang="en-US" sz="1800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9313574"/>
              </p:ext>
            </p:extLst>
          </p:nvPr>
        </p:nvGraphicFramePr>
        <p:xfrm>
          <a:off x="287524" y="1124744"/>
          <a:ext cx="6912767" cy="4824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1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68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689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689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977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6898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536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항 목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2013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2014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2015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2016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2017</a:t>
                      </a:r>
                      <a:endParaRPr lang="ko-KR" altLang="en-US" sz="15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유동자산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1,336,086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1,945,781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2,639,378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4,199,930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4,784,223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/>
                        <a:t>비유동자산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935,122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1,036,227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1,014,651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1,167,570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1,609,824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자산총계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2,271,208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2,982,008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3,654,029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5,367,500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6,394,047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유동부채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832,372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1,080,706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1,683,653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1,803,923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2,302,727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/>
                        <a:t>비유동부채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390,062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516,327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432,676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437,108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411,332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부채총계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1,222,434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1,597,033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2,116,329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2,241,031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 smtClean="0">
                          <a:effectLst/>
                        </a:rPr>
                        <a:t>2,714,059 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자본총계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500" u="none" strike="noStrike" dirty="0">
                          <a:effectLst/>
                        </a:rPr>
                        <a:t>1,475,309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500" u="none" strike="noStrike" dirty="0">
                          <a:effectLst/>
                        </a:rPr>
                        <a:t>1,797,418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500" u="none" strike="noStrike" dirty="0">
                          <a:effectLst/>
                        </a:rPr>
                        <a:t>2,269,578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500" u="none" strike="noStrike" dirty="0">
                          <a:effectLst/>
                        </a:rPr>
                        <a:t>4,129,598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500" u="none" strike="noStrike" dirty="0">
                          <a:effectLst/>
                        </a:rPr>
                        <a:t>5,305,186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매출액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23,119.60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27,584.80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32,539.30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40,226.30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46,784.70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u="sng" dirty="0" smtClean="0"/>
                        <a:t>영업이익</a:t>
                      </a:r>
                      <a:endParaRPr lang="ko-KR" altLang="en-US" sz="1500" b="1" u="sng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5,241.40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7,582.00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8,302.20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11,020.40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11,791.90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47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/>
                        <a:t>당기순이익</a:t>
                      </a:r>
                      <a:endParaRPr lang="ko-KR" altLang="en-US" sz="15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18,952.90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4,517.60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5,169.90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7,590.70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7,701.00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 anchorCtr="1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2" name="모서리가 둥근 직사각형 1"/>
          <p:cNvSpPr/>
          <p:nvPr/>
        </p:nvSpPr>
        <p:spPr>
          <a:xfrm>
            <a:off x="287524" y="2348880"/>
            <a:ext cx="6907831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87523" y="3661747"/>
            <a:ext cx="6907831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87523" y="4976569"/>
            <a:ext cx="6907831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129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124744"/>
            <a:ext cx="8208912" cy="288032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9552" y="4247544"/>
            <a:ext cx="8712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/>
              <a:t> </a:t>
            </a:r>
            <a:r>
              <a:rPr lang="ko-KR" alt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재무상태표</a:t>
            </a:r>
            <a:endParaRPr lang="en-US" altLang="ko-K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endParaRPr lang="en-US" altLang="ko-K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부채를 줄이며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ko-KR" altLang="en-US" sz="1600" b="1" dirty="0" smtClean="0">
                <a:latin typeface="+mn-ea"/>
              </a:rPr>
              <a:t>유동성을 확보</a:t>
            </a:r>
            <a:endParaRPr lang="en-US" altLang="ko-KR" sz="1600" b="1" dirty="0" smtClean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자산은 </a:t>
            </a:r>
            <a:r>
              <a:rPr lang="en-US" altLang="ko-KR" sz="1600" b="1" dirty="0" smtClean="0">
                <a:latin typeface="+mn-ea"/>
              </a:rPr>
              <a:t>5</a:t>
            </a:r>
            <a:r>
              <a:rPr lang="ko-KR" altLang="en-US" sz="1600" b="1" dirty="0" err="1" smtClean="0">
                <a:latin typeface="+mn-ea"/>
              </a:rPr>
              <a:t>년사이에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배 증가</a:t>
            </a:r>
            <a:r>
              <a:rPr lang="en-US" altLang="ko-KR" sz="1600" b="1" dirty="0">
                <a:latin typeface="+mn-ea"/>
              </a:rPr>
              <a:t> </a:t>
            </a:r>
            <a:r>
              <a:rPr lang="ko-KR" altLang="en-US" sz="1600" b="1" dirty="0" smtClean="0">
                <a:latin typeface="+mn-ea"/>
              </a:rPr>
              <a:t>                                                       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5301208"/>
            <a:ext cx="8712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재고자산이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크게 증가  </a:t>
            </a:r>
            <a:endParaRPr lang="en-US" altLang="ko-KR" sz="1600" b="1" dirty="0" smtClean="0">
              <a:solidFill>
                <a:srgbClr val="FF0000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현금확보 </a:t>
            </a:r>
            <a:r>
              <a:rPr lang="en-US" altLang="ko-KR" sz="1600" b="1" dirty="0" smtClean="0">
                <a:latin typeface="+mn-ea"/>
              </a:rPr>
              <a:t>&gt; M&amp;A,</a:t>
            </a:r>
            <a:r>
              <a:rPr lang="ko-KR" altLang="en-US" sz="1600" b="1" dirty="0" err="1" smtClean="0">
                <a:latin typeface="+mn-ea"/>
              </a:rPr>
              <a:t>현금출자</a:t>
            </a:r>
            <a:r>
              <a:rPr lang="ko-KR" altLang="en-US" sz="1600" b="1" dirty="0" smtClean="0">
                <a:latin typeface="+mn-ea"/>
              </a:rPr>
              <a:t>                                                       </a:t>
            </a:r>
            <a:endParaRPr lang="en-US" altLang="ko-KR" sz="1600" b="1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056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4437112"/>
            <a:ext cx="496855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손익계산서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endParaRPr lang="en-US" altLang="ko-K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영업이익</a:t>
            </a:r>
            <a:r>
              <a:rPr lang="en-US" altLang="ko-KR" sz="1600" b="1" dirty="0" smtClean="0">
                <a:latin typeface="+mn-ea"/>
              </a:rPr>
              <a:t>,</a:t>
            </a:r>
            <a:r>
              <a:rPr lang="ko-KR" altLang="en-US" sz="1600" b="1" dirty="0" smtClean="0">
                <a:latin typeface="+mn-ea"/>
              </a:rPr>
              <a:t>순이익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꾸준히 증가</a:t>
            </a:r>
            <a:endParaRPr lang="en-US" altLang="ko-KR" sz="1600" b="1" dirty="0" smtClean="0">
              <a:solidFill>
                <a:srgbClr val="FF0000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매출액 </a:t>
            </a:r>
            <a:r>
              <a:rPr lang="en-US" altLang="ko-KR" sz="1600" b="1" dirty="0" smtClean="0">
                <a:latin typeface="+mn-ea"/>
              </a:rPr>
              <a:t>5</a:t>
            </a:r>
            <a:r>
              <a:rPr lang="ko-KR" altLang="en-US" sz="1600" b="1" dirty="0" smtClean="0">
                <a:latin typeface="+mn-ea"/>
              </a:rPr>
              <a:t>년간 평균 </a:t>
            </a:r>
            <a:r>
              <a:rPr lang="en-US" altLang="ko-KR" sz="1600" b="1" dirty="0" smtClean="0">
                <a:latin typeface="+mn-ea"/>
              </a:rPr>
              <a:t>20%</a:t>
            </a:r>
            <a:r>
              <a:rPr lang="ko-KR" altLang="en-US" sz="1600" b="1" dirty="0" smtClean="0">
                <a:latin typeface="+mn-ea"/>
              </a:rPr>
              <a:t>유지</a:t>
            </a:r>
            <a:endParaRPr lang="en-US" altLang="ko-KR" sz="1600" b="1" dirty="0" smtClean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 smtClean="0">
                <a:latin typeface="+mn-ea"/>
              </a:rPr>
              <a:t>기업의 성장성을 확인함                                                         </a:t>
            </a:r>
            <a:endParaRPr lang="en-US" altLang="ko-KR" sz="1600" b="1" dirty="0" smtClean="0">
              <a:latin typeface="+mn-ea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196752"/>
            <a:ext cx="8064896" cy="285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56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수익성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 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xmlns="" val="529705506"/>
              </p:ext>
            </p:extLst>
          </p:nvPr>
        </p:nvGraphicFramePr>
        <p:xfrm>
          <a:off x="611560" y="1155718"/>
          <a:ext cx="6034992" cy="2831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1763387"/>
              </p:ext>
            </p:extLst>
          </p:nvPr>
        </p:nvGraphicFramePr>
        <p:xfrm>
          <a:off x="589077" y="3987189"/>
          <a:ext cx="6047603" cy="2085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76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193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193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313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91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항 목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068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ROA(</a:t>
                      </a:r>
                      <a:r>
                        <a:rPr lang="ko-KR" altLang="en-US" sz="1500" dirty="0" smtClean="0"/>
                        <a:t>총자산순이익률</a:t>
                      </a:r>
                      <a:r>
                        <a:rPr lang="en-US" altLang="ko-KR" sz="1500" dirty="0" smtClean="0"/>
                        <a:t>)</a:t>
                      </a:r>
                      <a:endParaRPr 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13.29</a:t>
                      </a:r>
                      <a:endParaRPr lang="en-US" altLang="ko-KR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14.11</a:t>
                      </a:r>
                      <a:endParaRPr lang="en-US" altLang="ko-KR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10.70</a:t>
                      </a:r>
                      <a:endParaRPr lang="en-US" altLang="ko-KR" sz="1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068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ROE(</a:t>
                      </a:r>
                      <a:r>
                        <a:rPr lang="ko-KR" altLang="en-US" sz="1500" dirty="0" smtClean="0"/>
                        <a:t>자기자본이익률</a:t>
                      </a:r>
                      <a:r>
                        <a:rPr lang="en-US" altLang="ko-KR" sz="1500" dirty="0" smtClean="0"/>
                        <a:t>)</a:t>
                      </a:r>
                      <a:endParaRPr 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26.46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26.20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/>
                        <a:t>18.50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447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ROS(</a:t>
                      </a:r>
                      <a:r>
                        <a:rPr lang="ko-KR" altLang="en-US" sz="1500" dirty="0" err="1" smtClean="0"/>
                        <a:t>매출액순이익률</a:t>
                      </a:r>
                      <a:r>
                        <a:rPr lang="en-US" altLang="ko-KR" sz="1500" dirty="0" smtClean="0"/>
                        <a:t>)</a:t>
                      </a:r>
                      <a:endParaRPr 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15.89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18.87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16.46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9000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성장성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 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6938147"/>
              </p:ext>
            </p:extLst>
          </p:nvPr>
        </p:nvGraphicFramePr>
        <p:xfrm>
          <a:off x="683568" y="4149080"/>
          <a:ext cx="5954270" cy="194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09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46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8434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8434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143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항 목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ko-KR" altLang="en-US" sz="1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312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매출액증가율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17.96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23.62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16.3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312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총자산증가율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29.21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45.25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25.88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38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순이익증가율</a:t>
                      </a:r>
                      <a:endParaRPr lang="ko-KR" altLang="en-US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15.89</a:t>
                      </a:r>
                      <a:endParaRPr lang="en-US" altLang="ko-KR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18.87</a:t>
                      </a:r>
                      <a:endParaRPr lang="en-US" altLang="ko-KR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 smtClean="0"/>
                        <a:t>16.46</a:t>
                      </a:r>
                      <a:endParaRPr lang="en-US" altLang="ko-KR" sz="15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18" name="차트 17"/>
          <p:cNvGraphicFramePr/>
          <p:nvPr>
            <p:extLst>
              <p:ext uri="{D42A27DB-BD31-4B8C-83A1-F6EECF244321}">
                <p14:modId xmlns:p14="http://schemas.microsoft.com/office/powerpoint/2010/main" xmlns="" val="1401916541"/>
              </p:ext>
            </p:extLst>
          </p:nvPr>
        </p:nvGraphicFramePr>
        <p:xfrm>
          <a:off x="685273" y="925882"/>
          <a:ext cx="5952566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5848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재무분석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안정성</a:t>
            </a:r>
            <a:r>
              <a:rPr lang="en-US" altLang="ko-KR" sz="2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 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xmlns="" val="89638492"/>
              </p:ext>
            </p:extLst>
          </p:nvPr>
        </p:nvGraphicFramePr>
        <p:xfrm>
          <a:off x="155948" y="918280"/>
          <a:ext cx="8836024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87525660"/>
              </p:ext>
            </p:extLst>
          </p:nvPr>
        </p:nvGraphicFramePr>
        <p:xfrm>
          <a:off x="395536" y="3902077"/>
          <a:ext cx="6264697" cy="2335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85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57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252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2522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527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항 목</a:t>
                      </a:r>
                      <a:endParaRPr lang="ko-KR" alt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2015</a:t>
                      </a:r>
                      <a:endParaRPr lang="ko-KR" alt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2016</a:t>
                      </a:r>
                      <a:endParaRPr lang="ko-KR" alt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2017</a:t>
                      </a:r>
                      <a:endParaRPr lang="ko-KR" alt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유동비율</a:t>
                      </a:r>
                      <a:endParaRPr lang="ko-KR" alt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156.76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232.82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207.76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8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당좌비율</a:t>
                      </a:r>
                      <a:endParaRPr lang="ko-KR" alt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155.84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232.25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206.19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8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부채비율</a:t>
                      </a:r>
                      <a:endParaRPr lang="ko-KR" alt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93.25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54.27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dirty="0"/>
                        <a:t>51.16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848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smtClean="0"/>
                        <a:t>자기자본비율</a:t>
                      </a:r>
                      <a:endParaRPr lang="ko-KR" alt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62.11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76.94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82.97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861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 smtClean="0"/>
                        <a:t>비유동비율</a:t>
                      </a:r>
                      <a:endParaRPr lang="ko-KR" altLang="en-US" sz="1500" b="1" dirty="0"/>
                    </a:p>
                  </a:txBody>
                  <a:tcPr marL="76200" marT="38100" marB="95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44.71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28.27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30.34 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0508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02.  </a:t>
            </a:r>
            <a:r>
              <a:rPr lang="ko-KR" altLang="en-US" sz="3200" b="1" spc="-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현금흐름표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분석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pic>
        <p:nvPicPr>
          <p:cNvPr id="8" name="Picture 2" descr="C:\Users\WINDOWS7\Desktop\캡처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993827"/>
            <a:ext cx="5346011" cy="2428892"/>
          </a:xfrm>
          <a:prstGeom prst="rect">
            <a:avLst/>
          </a:prstGeom>
          <a:noFill/>
        </p:spPr>
      </p:pic>
      <p:sp>
        <p:nvSpPr>
          <p:cNvPr id="10" name="모서리가 접힌 도형 9"/>
          <p:cNvSpPr/>
          <p:nvPr/>
        </p:nvSpPr>
        <p:spPr>
          <a:xfrm>
            <a:off x="6084168" y="1090630"/>
            <a:ext cx="2448272" cy="1978330"/>
          </a:xfrm>
          <a:prstGeom prst="foldedCorner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정상기업의</a:t>
            </a:r>
            <a:r>
              <a:rPr lang="ko-KR" altLang="en-US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 현금흐름</a:t>
            </a:r>
            <a:endParaRPr lang="en-US" altLang="ko-KR" b="1" dirty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영업활동 </a:t>
            </a:r>
            <a:r>
              <a:rPr lang="en-US" altLang="ko-KR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(+)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재무활동 </a:t>
            </a:r>
            <a:r>
              <a:rPr lang="en-US" altLang="ko-KR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(-)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투자활동 </a:t>
            </a:r>
            <a:r>
              <a:rPr lang="en-US" altLang="ko-KR" b="1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(-)</a:t>
            </a:r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38108365"/>
              </p:ext>
            </p:extLst>
          </p:nvPr>
        </p:nvGraphicFramePr>
        <p:xfrm>
          <a:off x="249051" y="4077072"/>
          <a:ext cx="6771220" cy="1928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7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531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53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531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531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1274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60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 항  목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2013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2014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2015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2016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2017</a:t>
                      </a:r>
                      <a:endParaRPr lang="ko-KR" altLang="en-US" sz="15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u="none" strike="noStrike" dirty="0">
                          <a:effectLst/>
                        </a:rPr>
                        <a:t> </a:t>
                      </a:r>
                      <a:r>
                        <a:rPr lang="ko-KR" altLang="en-US" sz="1500" u="none" strike="noStrike" dirty="0" smtClean="0">
                          <a:effectLst/>
                        </a:rPr>
                        <a:t>영업활동으로 인한</a:t>
                      </a:r>
                      <a:endParaRPr lang="en-US" altLang="ko-KR" sz="15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500" u="none" strike="noStrike" dirty="0" smtClean="0">
                          <a:effectLst/>
                        </a:rPr>
                        <a:t> 현금흐름</a:t>
                      </a:r>
                      <a:endParaRPr lang="ko-KR" altLang="en-US" sz="1500" b="1" i="0" u="none" strike="noStrike" dirty="0">
                        <a:solidFill>
                          <a:srgbClr val="33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6,279.50</a:t>
                      </a:r>
                      <a:endParaRPr lang="en-US" altLang="ko-KR" sz="1500" b="1" i="0" u="none" strike="noStrike" dirty="0">
                        <a:solidFill>
                          <a:srgbClr val="3C3C3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8,365.60</a:t>
                      </a:r>
                      <a:endParaRPr lang="en-US" altLang="ko-KR" sz="1500" b="1" i="0" u="none" strike="noStrike" dirty="0">
                        <a:solidFill>
                          <a:srgbClr val="3C3C3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8,513.70</a:t>
                      </a:r>
                      <a:endParaRPr lang="en-US" altLang="ko-KR" sz="1500" b="1" i="0" u="none" strike="noStrike" dirty="0">
                        <a:solidFill>
                          <a:srgbClr val="3C3C3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11,640.20</a:t>
                      </a:r>
                      <a:endParaRPr lang="en-US" altLang="ko-KR" sz="1500" b="1" i="0" u="none" strike="noStrike" dirty="0">
                        <a:solidFill>
                          <a:srgbClr val="3C3C3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9,399.80</a:t>
                      </a:r>
                      <a:endParaRPr lang="en-US" altLang="ko-KR" sz="1500" b="1" i="0" u="none" strike="noStrike" dirty="0">
                        <a:solidFill>
                          <a:srgbClr val="3C3C3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u="none" strike="noStrike" dirty="0">
                          <a:effectLst/>
                        </a:rPr>
                        <a:t> </a:t>
                      </a:r>
                      <a:r>
                        <a:rPr lang="ko-KR" altLang="en-US" sz="1500" u="none" strike="noStrike" dirty="0" smtClean="0">
                          <a:effectLst/>
                        </a:rPr>
                        <a:t>투자활동으로 인한</a:t>
                      </a:r>
                      <a:endParaRPr lang="en-US" altLang="ko-KR" sz="15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500" u="none" strike="noStrike" dirty="0" smtClean="0">
                          <a:effectLst/>
                        </a:rPr>
                        <a:t> 현금흐름</a:t>
                      </a:r>
                      <a:endParaRPr lang="ko-KR" altLang="en-US" sz="1500" b="1" i="0" u="none" strike="noStrike" dirty="0">
                        <a:solidFill>
                          <a:schemeClr val="accent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-4,233.60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-4,361.50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-7,858.60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-9,417.10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-13,103.30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292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u="none" strike="noStrike" dirty="0">
                          <a:effectLst/>
                        </a:rPr>
                        <a:t> </a:t>
                      </a:r>
                      <a:r>
                        <a:rPr lang="ko-KR" altLang="en-US" sz="1500" u="none" strike="noStrike" dirty="0" smtClean="0">
                          <a:effectLst/>
                        </a:rPr>
                        <a:t>재무활동으로 인한 </a:t>
                      </a:r>
                      <a:endParaRPr lang="en-US" altLang="ko-KR" sz="15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500" u="none" strike="noStrike" dirty="0" smtClean="0">
                          <a:effectLst/>
                        </a:rPr>
                        <a:t>현금흐름</a:t>
                      </a:r>
                      <a:endParaRPr lang="ko-KR" alt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-1,620.60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-1,119.10</a:t>
                      </a:r>
                      <a:endParaRPr lang="en-US" altLang="ko-KR" sz="15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59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6,978.50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500" u="none" strike="noStrike" dirty="0">
                          <a:effectLst/>
                        </a:rPr>
                        <a:t>6,362.40</a:t>
                      </a:r>
                      <a:endParaRPr lang="en-US" altLang="ko-KR" sz="15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0414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1259632" y="841093"/>
            <a:ext cx="7704856" cy="457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5616" y="-99392"/>
            <a:ext cx="5256584" cy="109321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03.  </a:t>
            </a:r>
            <a:r>
              <a:rPr lang="ko-KR" altLang="en-US" sz="32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종합분석 및 결론</a:t>
            </a:r>
            <a:endParaRPr lang="en-US" altLang="ko-KR" sz="32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pic>
        <p:nvPicPr>
          <p:cNvPr id="7" name="Picture 2" descr="C:\Users\user\Desktop\캡처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532" y="1003749"/>
            <a:ext cx="6768752" cy="33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4941168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모바일 검색 및 광고서비스 강화          </a:t>
            </a:r>
            <a:r>
              <a:rPr lang="ko-KR" altLang="en-US" sz="1500" b="1" dirty="0" err="1" smtClean="0">
                <a:latin typeface="+mn-ea"/>
              </a:rPr>
              <a:t>매출상승</a:t>
            </a:r>
            <a:endParaRPr lang="en-US" altLang="ko-KR" sz="1500" b="1" dirty="0" smtClean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+mn-ea"/>
              </a:rPr>
              <a:t>모바일메신저 </a:t>
            </a:r>
            <a:r>
              <a:rPr lang="ko-KR" altLang="en-US" sz="1500" b="1" dirty="0" err="1" smtClean="0">
                <a:latin typeface="+mn-ea"/>
              </a:rPr>
              <a:t>라인사업</a:t>
            </a:r>
            <a:r>
              <a:rPr lang="en-US" altLang="ko-KR" sz="1500" b="1" dirty="0">
                <a:latin typeface="+mn-ea"/>
              </a:rPr>
              <a:t> </a:t>
            </a:r>
            <a:r>
              <a:rPr lang="ko-KR" altLang="en-US" sz="1500" b="1" dirty="0" smtClean="0">
                <a:latin typeface="+mn-ea"/>
              </a:rPr>
              <a:t>      일본과 동남아시아에서 큰 수익을 거둠</a:t>
            </a:r>
            <a:endParaRPr lang="en-US" altLang="ko-KR" sz="1500" b="1" dirty="0" smtClean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+mn-ea"/>
              </a:rPr>
              <a:t>쇼핑검색</a:t>
            </a:r>
            <a:r>
              <a:rPr lang="ko-KR" altLang="en-US" sz="1500" b="1" dirty="0" smtClean="0">
                <a:latin typeface="+mn-ea"/>
              </a:rPr>
              <a:t> 및 광고사업       인터넷쇼핑몰 업계</a:t>
            </a:r>
            <a:r>
              <a:rPr lang="en-US" altLang="ko-KR" sz="1500" b="1" dirty="0">
                <a:latin typeface="+mn-ea"/>
              </a:rPr>
              <a:t> </a:t>
            </a:r>
            <a:r>
              <a:rPr lang="en-US" altLang="ko-KR" sz="1500" b="1" dirty="0" smtClean="0">
                <a:latin typeface="+mn-ea"/>
              </a:rPr>
              <a:t>1</a:t>
            </a:r>
            <a:r>
              <a:rPr lang="ko-KR" altLang="en-US" sz="1500" b="1" dirty="0" smtClean="0">
                <a:latin typeface="+mn-ea"/>
              </a:rPr>
              <a:t>위</a:t>
            </a:r>
            <a:r>
              <a:rPr lang="en-US" altLang="ko-KR" sz="1500" b="1" dirty="0" smtClean="0">
                <a:latin typeface="+mn-ea"/>
              </a:rPr>
              <a:t>, </a:t>
            </a:r>
            <a:r>
              <a:rPr lang="ko-KR" altLang="en-US" sz="1500" b="1" dirty="0" smtClean="0">
                <a:latin typeface="+mn-ea"/>
              </a:rPr>
              <a:t>광고수익 매년 증가추세</a:t>
            </a:r>
            <a:endParaRPr lang="en-US" altLang="ko-KR" sz="1500" b="1" dirty="0" smtClean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+mn-ea"/>
              </a:rPr>
              <a:t>2017</a:t>
            </a:r>
            <a:r>
              <a:rPr lang="ko-KR" altLang="en-US" sz="1500" b="1" dirty="0" smtClean="0">
                <a:latin typeface="+mn-ea"/>
              </a:rPr>
              <a:t>년</a:t>
            </a:r>
            <a:r>
              <a:rPr lang="en-US" altLang="ko-KR" sz="1500" b="1" dirty="0" smtClean="0">
                <a:latin typeface="+mn-ea"/>
              </a:rPr>
              <a:t>~2018</a:t>
            </a:r>
            <a:r>
              <a:rPr lang="ko-KR" altLang="en-US" sz="1500" b="1" dirty="0" smtClean="0">
                <a:latin typeface="+mn-ea"/>
              </a:rPr>
              <a:t>년 새로운 사업으로 인하여 투자증가</a:t>
            </a:r>
            <a:r>
              <a:rPr lang="en-US" altLang="ko-KR" sz="1500" b="1" dirty="0" smtClean="0">
                <a:latin typeface="+mn-ea"/>
              </a:rPr>
              <a:t>, </a:t>
            </a:r>
            <a:r>
              <a:rPr lang="ko-KR" altLang="en-US" sz="1500" b="1" dirty="0" smtClean="0">
                <a:latin typeface="+mn-ea"/>
              </a:rPr>
              <a:t>순이익 감소</a:t>
            </a:r>
            <a:r>
              <a:rPr lang="en-US" altLang="ko-KR" sz="1500" b="1" dirty="0" smtClean="0">
                <a:latin typeface="+mn-ea"/>
              </a:rPr>
              <a:t>(</a:t>
            </a:r>
            <a:r>
              <a:rPr lang="ko-KR" altLang="en-US" sz="1500" b="1" dirty="0" smtClean="0">
                <a:latin typeface="+mn-ea"/>
              </a:rPr>
              <a:t>일시적</a:t>
            </a:r>
            <a:r>
              <a:rPr lang="en-US" altLang="ko-KR" sz="1500" dirty="0" smtClean="0">
                <a:latin typeface="+mn-ea"/>
              </a:rPr>
              <a:t>)</a:t>
            </a:r>
            <a:endParaRPr lang="ko-KR" altLang="en-US" sz="1500" dirty="0">
              <a:latin typeface="+mn-ea"/>
            </a:endParaRPr>
          </a:p>
        </p:txBody>
      </p:sp>
      <p:cxnSp>
        <p:nvCxnSpPr>
          <p:cNvPr id="3" name="직선 화살표 연결선 2"/>
          <p:cNvCxnSpPr/>
          <p:nvPr/>
        </p:nvCxnSpPr>
        <p:spPr>
          <a:xfrm>
            <a:off x="3275856" y="5085184"/>
            <a:ext cx="2880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2699792" y="5301208"/>
            <a:ext cx="2880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>
            <a:off x="2555776" y="5517232"/>
            <a:ext cx="2880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737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484784"/>
            <a:ext cx="7992888" cy="221599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sz="13800" b="1" dirty="0" smtClean="0"/>
              <a:t>Q &amp; A</a:t>
            </a:r>
            <a:endParaRPr lang="ko-KR" altLang="en-US" sz="13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484784"/>
            <a:ext cx="7992888" cy="1323439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8000" b="1" dirty="0" smtClean="0"/>
              <a:t>감사합니다</a:t>
            </a:r>
            <a:r>
              <a:rPr lang="en-US" altLang="ko-KR" sz="8000" b="1" dirty="0" smtClean="0"/>
              <a:t>.</a:t>
            </a:r>
            <a:endParaRPr lang="ko-KR" altLang="en-US" sz="8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23728" y="3501008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금융</a:t>
            </a:r>
            <a:r>
              <a:rPr lang="en-US" altLang="ko-KR" dirty="0" smtClean="0"/>
              <a:t>·</a:t>
            </a:r>
            <a:r>
              <a:rPr lang="ko-KR" altLang="en-US" dirty="0" smtClean="0"/>
              <a:t>세무경영학과 </a:t>
            </a:r>
            <a:r>
              <a:rPr lang="en-US" altLang="ko-KR" dirty="0"/>
              <a:t>201710853 </a:t>
            </a:r>
            <a:r>
              <a:rPr lang="ko-KR" altLang="en-US" dirty="0" err="1" smtClean="0"/>
              <a:t>임예람</a:t>
            </a:r>
            <a:endParaRPr lang="en-US" altLang="ko-KR" dirty="0" smtClean="0"/>
          </a:p>
          <a:p>
            <a:r>
              <a:rPr lang="ko-KR" altLang="en-US" dirty="0"/>
              <a:t>금융</a:t>
            </a:r>
            <a:r>
              <a:rPr lang="en-US" altLang="ko-KR" dirty="0"/>
              <a:t>·</a:t>
            </a:r>
            <a:r>
              <a:rPr lang="ko-KR" altLang="en-US" dirty="0" smtClean="0"/>
              <a:t>세무경영학과 </a:t>
            </a:r>
            <a:r>
              <a:rPr lang="en-US" altLang="ko-KR" dirty="0" smtClean="0"/>
              <a:t>201710849 </a:t>
            </a:r>
            <a:r>
              <a:rPr lang="ko-KR" altLang="en-US" dirty="0" smtClean="0"/>
              <a:t>이지은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xmlns="" val="171492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wrap="square" rtlCol="0">
        <a:spAutoFit/>
      </a:bodyPr>
      <a:lstStyle>
        <a:defPPr>
          <a:defRPr dirty="0"/>
        </a:defPPr>
      </a:lstStyle>
      <a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659</Words>
  <Application>Microsoft Office PowerPoint</Application>
  <PresentationFormat>화면 슬라이드 쇼(4:3)</PresentationFormat>
  <Paragraphs>285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슈파인트</dc:creator>
  <cp:lastModifiedBy>WINDOWS7</cp:lastModifiedBy>
  <cp:revision>54</cp:revision>
  <dcterms:created xsi:type="dcterms:W3CDTF">2017-12-27T13:21:56Z</dcterms:created>
  <dcterms:modified xsi:type="dcterms:W3CDTF">2018-11-20T13:37:51Z</dcterms:modified>
</cp:coreProperties>
</file>