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6" r:id="rId2"/>
    <p:sldMasterId id="2147483672" r:id="rId3"/>
  </p:sldMasterIdLst>
  <p:notesMasterIdLst>
    <p:notesMasterId r:id="rId21"/>
  </p:notesMasterIdLst>
  <p:sldIdLst>
    <p:sldId id="257" r:id="rId4"/>
    <p:sldId id="258" r:id="rId5"/>
    <p:sldId id="260" r:id="rId6"/>
    <p:sldId id="261" r:id="rId7"/>
    <p:sldId id="274" r:id="rId8"/>
    <p:sldId id="263" r:id="rId9"/>
    <p:sldId id="262" r:id="rId10"/>
    <p:sldId id="264" r:id="rId11"/>
    <p:sldId id="270" r:id="rId12"/>
    <p:sldId id="271" r:id="rId13"/>
    <p:sldId id="272" r:id="rId14"/>
    <p:sldId id="273" r:id="rId15"/>
    <p:sldId id="278" r:id="rId16"/>
    <p:sldId id="277" r:id="rId17"/>
    <p:sldId id="279" r:id="rId18"/>
    <p:sldId id="276" r:id="rId19"/>
    <p:sldId id="275" r:id="rId2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3A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39ABBF-D3E6-4362-8A37-B618E28ABD90}" type="datetimeFigureOut">
              <a:rPr lang="ko-KR" altLang="en-US" smtClean="0"/>
              <a:t>2021-11-17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20A172-D52C-488F-A021-6AFE115E230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4286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52228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r" defTabSz="995363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983E702-DB79-4FC2-9CC6-00420CDB47FF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95363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ko-KR" alt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9583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6896F-9B55-4946-B50E-DDC2173A21B4}" type="slidenum">
              <a:rPr lang="ko-KR" altLang="en-US" smtClean="0">
                <a:solidFill>
                  <a:prstClr val="black"/>
                </a:solidFill>
              </a:rPr>
              <a:pPr/>
              <a:t>5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5167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6896F-9B55-4946-B50E-DDC2173A21B4}" type="slidenum">
              <a:rPr lang="ko-KR" altLang="en-US" smtClean="0">
                <a:solidFill>
                  <a:prstClr val="black"/>
                </a:solidFill>
              </a:rPr>
              <a:pPr/>
              <a:t>6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0747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사업계획서템플릿\206-표지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11" y="1441"/>
            <a:ext cx="12190189" cy="6856560"/>
          </a:xfrm>
          <a:prstGeom prst="rect">
            <a:avLst/>
          </a:prstGeom>
          <a:noFill/>
        </p:spPr>
      </p:pic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15841" y="2710583"/>
            <a:ext cx="8856739" cy="457256"/>
          </a:xfrm>
        </p:spPr>
        <p:txBody>
          <a:bodyPr rtlCol="0">
            <a:noAutofit/>
          </a:bodyPr>
          <a:lstStyle>
            <a:lvl1pPr marL="0" indent="0" algn="l" defTabSz="903091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1814" b="0" kern="1200" dirty="0">
                <a:solidFill>
                  <a:schemeClr val="bg1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 marL="45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030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546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06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57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09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60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123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9" name="제목 1"/>
          <p:cNvSpPr>
            <a:spLocks noGrp="1"/>
          </p:cNvSpPr>
          <p:nvPr>
            <p:ph type="ctrTitle"/>
          </p:nvPr>
        </p:nvSpPr>
        <p:spPr>
          <a:xfrm>
            <a:off x="513242" y="1143128"/>
            <a:ext cx="8866733" cy="1567455"/>
          </a:xfrm>
        </p:spPr>
        <p:txBody>
          <a:bodyPr rtlCol="0" anchor="t">
            <a:noAutofit/>
          </a:bodyPr>
          <a:lstStyle>
            <a:lvl1pPr marL="0" indent="0" algn="l" defTabSz="903091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Font typeface="굴림체" pitchFamily="49" charset="-127"/>
              <a:buNone/>
              <a:defRPr lang="ko-KR" altLang="en-US" sz="4535" b="1" kern="1200" dirty="0">
                <a:solidFill>
                  <a:srgbClr val="002060"/>
                </a:solidFill>
                <a:effectLst/>
                <a:latin typeface="맑은 고딕" pitchFamily="50" charset="-127"/>
                <a:ea typeface="맑은 고딕" pitchFamily="50" charset="-127"/>
                <a:cs typeface="+mj-cs"/>
              </a:defRPr>
            </a:lvl1pPr>
          </a:lstStyle>
          <a:p>
            <a:endParaRPr lang="ko-KR" altLang="en-US" dirty="0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49259-A51F-4002-AB3F-7BBE1ABF9D5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0BB13-1646-41A4-8459-133524C3CE0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78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사업계획서템플릿\206-목차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11" y="1441"/>
            <a:ext cx="12190189" cy="6856560"/>
          </a:xfrm>
          <a:prstGeom prst="rect">
            <a:avLst/>
          </a:prstGeom>
          <a:noFill/>
        </p:spPr>
      </p:pic>
      <p:sp>
        <p:nvSpPr>
          <p:cNvPr id="3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6ED97D-BD05-4B3E-8B8E-7C6FB2220947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1CCAC-22A3-405D-9C7C-909A9D6E80FD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840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사업계획서템플릿\206-간지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60" y="0"/>
            <a:ext cx="12190189" cy="6856560"/>
          </a:xfrm>
          <a:prstGeom prst="rect">
            <a:avLst/>
          </a:prstGeom>
          <a:noFill/>
        </p:spPr>
      </p:pic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AFEB6-1B50-4182-87E3-92230C4C2C97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221FF-1F00-49AD-9F79-717EFE7B931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1165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G:\사업계획서템플릿\206-속지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11" y="0"/>
            <a:ext cx="12190189" cy="6856560"/>
          </a:xfrm>
          <a:prstGeom prst="rect">
            <a:avLst/>
          </a:prstGeom>
          <a:noFill/>
        </p:spPr>
      </p:pic>
      <p:sp>
        <p:nvSpPr>
          <p:cNvPr id="4" name="직사각형 3"/>
          <p:cNvSpPr/>
          <p:nvPr userDrawn="1"/>
        </p:nvSpPr>
        <p:spPr>
          <a:xfrm>
            <a:off x="7441236" y="36401"/>
            <a:ext cx="4648019" cy="391639"/>
          </a:xfrm>
          <a:prstGeom prst="rect">
            <a:avLst/>
          </a:prstGeom>
        </p:spPr>
        <p:txBody>
          <a:bodyPr lIns="90308" tIns="45155" rIns="90308" bIns="45155"/>
          <a:lstStyle/>
          <a:p>
            <a:pPr marL="0" marR="0" lvl="0" indent="0" algn="r" defTabSz="903091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88" b="1" i="0" u="none" strike="noStrike" kern="1200" cap="none" spc="0" normalizeH="0" baseline="0" noProof="0" dirty="0" smtClean="0">
                <a:ln>
                  <a:noFill/>
                </a:ln>
                <a:solidFill>
                  <a:srgbClr val="4F81BD">
                    <a:lumMod val="60000"/>
                    <a:lumOff val="40000"/>
                  </a:srgb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JOBKOREA </a:t>
            </a:r>
            <a:r>
              <a:rPr kumimoji="0" lang="en-US" altLang="ko-KR" sz="1088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60000"/>
                    <a:lumOff val="40000"/>
                  </a:srgb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POWERPOINT BUSINESS PLAN TEMPLATE</a:t>
            </a:r>
          </a:p>
          <a:p>
            <a:pPr marL="0" marR="0" lvl="0" indent="0" algn="r" defTabSz="903091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88" b="1" i="0" u="none" strike="noStrike" kern="1200" cap="none" spc="0" normalizeH="0" baseline="0" noProof="0" dirty="0" smtClean="0">
                <a:ln>
                  <a:noFill/>
                </a:ln>
                <a:solidFill>
                  <a:srgbClr val="4F81BD">
                    <a:lumMod val="60000"/>
                    <a:lumOff val="40000"/>
                  </a:srgb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투자유치용 </a:t>
            </a:r>
            <a:r>
              <a:rPr kumimoji="0" lang="ko-KR" altLang="en-US" sz="1088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60000"/>
                    <a:lumOff val="40000"/>
                  </a:srgb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사업계획서</a:t>
            </a:r>
            <a:endParaRPr kumimoji="0" lang="en-US" altLang="ko-KR" sz="1088" b="1" i="0" u="none" strike="noStrike" kern="1200" cap="none" spc="0" normalizeH="0" baseline="0" noProof="0" dirty="0">
              <a:ln>
                <a:noFill/>
              </a:ln>
              <a:solidFill>
                <a:srgbClr val="4F81BD">
                  <a:lumMod val="60000"/>
                  <a:lumOff val="40000"/>
                </a:srgb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9043" y="32847"/>
            <a:ext cx="8620435" cy="769524"/>
          </a:xfrm>
        </p:spPr>
        <p:txBody>
          <a:bodyPr rtlCol="0">
            <a:normAutofit/>
          </a:bodyPr>
          <a:lstStyle>
            <a:lvl1pPr algn="l" defTabSz="903091" rtl="0" eaLnBrk="1" latinLnBrk="1" hangingPunct="1">
              <a:spcBef>
                <a:spcPct val="0"/>
              </a:spcBef>
              <a:buNone/>
              <a:defRPr lang="ko-KR" altLang="en-US" sz="1814" b="1" kern="12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</a:lstStyle>
          <a:p>
            <a:r>
              <a:rPr lang="ko-KR" altLang="en-US" dirty="0" smtClean="0"/>
              <a:t>마스터 제목 </a:t>
            </a:r>
            <a:r>
              <a:rPr lang="ko-KR" altLang="en-US" smtClean="0"/>
              <a:t>스타일 편집</a:t>
            </a:r>
            <a:endParaRPr lang="ko-KR" altLang="en-US" dirty="0"/>
          </a:p>
        </p:txBody>
      </p:sp>
      <p:sp>
        <p:nvSpPr>
          <p:cNvPr id="5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3FC51A-44BB-42A1-8A9E-0C7AAE77AC1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AEDF5-07FB-4240-9A87-55757325664E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197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G:\사업계획서템플릿\206-표지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11" y="1441"/>
            <a:ext cx="12190189" cy="6856560"/>
          </a:xfrm>
          <a:prstGeom prst="rect">
            <a:avLst/>
          </a:prstGeom>
          <a:noFill/>
        </p:spPr>
      </p:pic>
      <p:sp>
        <p:nvSpPr>
          <p:cNvPr id="6" name="제목 1"/>
          <p:cNvSpPr>
            <a:spLocks noGrp="1"/>
          </p:cNvSpPr>
          <p:nvPr>
            <p:ph type="ctrTitle"/>
          </p:nvPr>
        </p:nvSpPr>
        <p:spPr>
          <a:xfrm>
            <a:off x="1416335" y="1404370"/>
            <a:ext cx="6896348" cy="1110281"/>
          </a:xfrm>
        </p:spPr>
        <p:txBody>
          <a:bodyPr rtlCol="0" anchor="t">
            <a:noAutofit/>
          </a:bodyPr>
          <a:lstStyle>
            <a:lvl1pPr marL="0" indent="0" algn="l" defTabSz="903091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Font typeface="굴림체" pitchFamily="49" charset="-127"/>
              <a:buNone/>
              <a:defRPr lang="ko-KR" altLang="en-US" sz="6530" b="1" kern="1200" dirty="0">
                <a:solidFill>
                  <a:srgbClr val="003399"/>
                </a:solidFill>
                <a:effectLst/>
                <a:latin typeface="맑은 고딕" pitchFamily="50" charset="-127"/>
                <a:ea typeface="맑은 고딕" pitchFamily="50" charset="-127"/>
                <a:cs typeface="+mj-cs"/>
              </a:defRPr>
            </a:lvl1pPr>
          </a:lstStyle>
          <a:p>
            <a:endParaRPr lang="ko-KR" altLang="en-US" dirty="0"/>
          </a:p>
        </p:txBody>
      </p:sp>
      <p:sp>
        <p:nvSpPr>
          <p:cNvPr id="4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5EFB0-F48D-4D2F-90DC-1BD676ACE543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87C903-6752-4407-8022-52CFBF4FB6D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사업계획서템플릿\206-표지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11" y="1441"/>
            <a:ext cx="12190189" cy="6856560"/>
          </a:xfrm>
          <a:prstGeom prst="rect">
            <a:avLst/>
          </a:prstGeom>
          <a:noFill/>
        </p:spPr>
      </p:pic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15841" y="2710583"/>
            <a:ext cx="8856739" cy="457256"/>
          </a:xfrm>
        </p:spPr>
        <p:txBody>
          <a:bodyPr rtlCol="0">
            <a:noAutofit/>
          </a:bodyPr>
          <a:lstStyle>
            <a:lvl1pPr marL="0" indent="0" algn="l" defTabSz="903091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1814" b="0" kern="1200" dirty="0">
                <a:solidFill>
                  <a:schemeClr val="bg1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 marL="45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030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546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06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57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09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60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123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9" name="제목 1"/>
          <p:cNvSpPr>
            <a:spLocks noGrp="1"/>
          </p:cNvSpPr>
          <p:nvPr>
            <p:ph type="ctrTitle"/>
          </p:nvPr>
        </p:nvSpPr>
        <p:spPr>
          <a:xfrm>
            <a:off x="513242" y="1143128"/>
            <a:ext cx="8866733" cy="1567455"/>
          </a:xfrm>
        </p:spPr>
        <p:txBody>
          <a:bodyPr rtlCol="0" anchor="t">
            <a:noAutofit/>
          </a:bodyPr>
          <a:lstStyle>
            <a:lvl1pPr marL="0" indent="0" algn="l" defTabSz="903091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Font typeface="굴림체" pitchFamily="49" charset="-127"/>
              <a:buNone/>
              <a:defRPr lang="ko-KR" altLang="en-US" sz="4535" b="1" kern="1200" dirty="0">
                <a:solidFill>
                  <a:srgbClr val="002060"/>
                </a:solidFill>
                <a:effectLst/>
                <a:latin typeface="맑은 고딕" pitchFamily="50" charset="-127"/>
                <a:ea typeface="맑은 고딕" pitchFamily="50" charset="-127"/>
                <a:cs typeface="+mj-cs"/>
              </a:defRPr>
            </a:lvl1pPr>
          </a:lstStyle>
          <a:p>
            <a:endParaRPr lang="ko-KR" altLang="en-US" dirty="0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49259-A51F-4002-AB3F-7BBE1ABF9D5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0BB13-1646-41A4-8459-133524C3CE0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917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사업계획서템플릿\206-목차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11" y="1441"/>
            <a:ext cx="12190189" cy="6856560"/>
          </a:xfrm>
          <a:prstGeom prst="rect">
            <a:avLst/>
          </a:prstGeom>
          <a:noFill/>
        </p:spPr>
      </p:pic>
      <p:sp>
        <p:nvSpPr>
          <p:cNvPr id="3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6ED97D-BD05-4B3E-8B8E-7C6FB2220947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1CCAC-22A3-405D-9C7C-909A9D6E80FD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869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사업계획서템플릿\206-간지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60" y="0"/>
            <a:ext cx="12190189" cy="6856560"/>
          </a:xfrm>
          <a:prstGeom prst="rect">
            <a:avLst/>
          </a:prstGeom>
          <a:noFill/>
        </p:spPr>
      </p:pic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AFEB6-1B50-4182-87E3-92230C4C2C97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221FF-1F00-49AD-9F79-717EFE7B931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2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G:\사업계획서템플릿\206-속지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11" y="0"/>
            <a:ext cx="12190189" cy="6856560"/>
          </a:xfrm>
          <a:prstGeom prst="rect">
            <a:avLst/>
          </a:prstGeom>
          <a:noFill/>
        </p:spPr>
      </p:pic>
      <p:sp>
        <p:nvSpPr>
          <p:cNvPr id="4" name="직사각형 3"/>
          <p:cNvSpPr/>
          <p:nvPr userDrawn="1"/>
        </p:nvSpPr>
        <p:spPr>
          <a:xfrm>
            <a:off x="7441236" y="36401"/>
            <a:ext cx="4648019" cy="391639"/>
          </a:xfrm>
          <a:prstGeom prst="rect">
            <a:avLst/>
          </a:prstGeom>
        </p:spPr>
        <p:txBody>
          <a:bodyPr lIns="90308" tIns="45155" rIns="90308" bIns="45155"/>
          <a:lstStyle/>
          <a:p>
            <a:pPr marL="0" marR="0" lvl="0" indent="0" algn="r" defTabSz="903091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88" b="1" i="0" u="none" strike="noStrike" kern="1200" cap="none" spc="0" normalizeH="0" baseline="0" noProof="0" dirty="0" smtClean="0">
                <a:ln>
                  <a:noFill/>
                </a:ln>
                <a:solidFill>
                  <a:srgbClr val="4F81BD">
                    <a:lumMod val="60000"/>
                    <a:lumOff val="40000"/>
                  </a:srgb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JOBKOREA </a:t>
            </a:r>
            <a:r>
              <a:rPr kumimoji="0" lang="en-US" altLang="ko-KR" sz="1088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60000"/>
                    <a:lumOff val="40000"/>
                  </a:srgb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POWERPOINT BUSINESS PLAN TEMPLATE</a:t>
            </a:r>
          </a:p>
          <a:p>
            <a:pPr marL="0" marR="0" lvl="0" indent="0" algn="r" defTabSz="903091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88" b="1" i="0" u="none" strike="noStrike" kern="1200" cap="none" spc="0" normalizeH="0" baseline="0" noProof="0" dirty="0" smtClean="0">
                <a:ln>
                  <a:noFill/>
                </a:ln>
                <a:solidFill>
                  <a:srgbClr val="4F81BD">
                    <a:lumMod val="60000"/>
                    <a:lumOff val="40000"/>
                  </a:srgb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투자유치용 </a:t>
            </a:r>
            <a:r>
              <a:rPr kumimoji="0" lang="ko-KR" altLang="en-US" sz="1088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60000"/>
                    <a:lumOff val="40000"/>
                  </a:srgb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사업계획서</a:t>
            </a:r>
            <a:endParaRPr kumimoji="0" lang="en-US" altLang="ko-KR" sz="1088" b="1" i="0" u="none" strike="noStrike" kern="1200" cap="none" spc="0" normalizeH="0" baseline="0" noProof="0" dirty="0">
              <a:ln>
                <a:noFill/>
              </a:ln>
              <a:solidFill>
                <a:srgbClr val="4F81BD">
                  <a:lumMod val="60000"/>
                  <a:lumOff val="40000"/>
                </a:srgb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9043" y="32847"/>
            <a:ext cx="8620435" cy="769524"/>
          </a:xfrm>
        </p:spPr>
        <p:txBody>
          <a:bodyPr rtlCol="0">
            <a:normAutofit/>
          </a:bodyPr>
          <a:lstStyle>
            <a:lvl1pPr algn="l" defTabSz="903091" rtl="0" eaLnBrk="1" latinLnBrk="1" hangingPunct="1">
              <a:spcBef>
                <a:spcPct val="0"/>
              </a:spcBef>
              <a:buNone/>
              <a:defRPr lang="ko-KR" altLang="en-US" sz="1814" b="1" kern="12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</a:lstStyle>
          <a:p>
            <a:r>
              <a:rPr lang="ko-KR" altLang="en-US" dirty="0" smtClean="0"/>
              <a:t>마스터 제목 </a:t>
            </a:r>
            <a:r>
              <a:rPr lang="ko-KR" altLang="en-US" smtClean="0"/>
              <a:t>스타일 편집</a:t>
            </a:r>
            <a:endParaRPr lang="ko-KR" altLang="en-US" dirty="0"/>
          </a:p>
        </p:txBody>
      </p:sp>
      <p:sp>
        <p:nvSpPr>
          <p:cNvPr id="5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3FC51A-44BB-42A1-8A9E-0C7AAE77AC1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AEDF5-07FB-4240-9A87-55757325664E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50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G:\사업계획서템플릿\206-표지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11" y="1441"/>
            <a:ext cx="12190189" cy="6856560"/>
          </a:xfrm>
          <a:prstGeom prst="rect">
            <a:avLst/>
          </a:prstGeom>
          <a:noFill/>
        </p:spPr>
      </p:pic>
      <p:sp>
        <p:nvSpPr>
          <p:cNvPr id="6" name="제목 1"/>
          <p:cNvSpPr>
            <a:spLocks noGrp="1"/>
          </p:cNvSpPr>
          <p:nvPr>
            <p:ph type="ctrTitle"/>
          </p:nvPr>
        </p:nvSpPr>
        <p:spPr>
          <a:xfrm>
            <a:off x="1416335" y="1404370"/>
            <a:ext cx="6896348" cy="1110281"/>
          </a:xfrm>
        </p:spPr>
        <p:txBody>
          <a:bodyPr rtlCol="0" anchor="t">
            <a:noAutofit/>
          </a:bodyPr>
          <a:lstStyle>
            <a:lvl1pPr marL="0" indent="0" algn="l" defTabSz="903091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Font typeface="굴림체" pitchFamily="49" charset="-127"/>
              <a:buNone/>
              <a:defRPr lang="ko-KR" altLang="en-US" sz="6530" b="1" kern="1200" dirty="0">
                <a:solidFill>
                  <a:srgbClr val="003399"/>
                </a:solidFill>
                <a:effectLst/>
                <a:latin typeface="맑은 고딕" pitchFamily="50" charset="-127"/>
                <a:ea typeface="맑은 고딕" pitchFamily="50" charset="-127"/>
                <a:cs typeface="+mj-cs"/>
              </a:defRPr>
            </a:lvl1pPr>
          </a:lstStyle>
          <a:p>
            <a:endParaRPr lang="ko-KR" altLang="en-US" dirty="0"/>
          </a:p>
        </p:txBody>
      </p:sp>
      <p:sp>
        <p:nvSpPr>
          <p:cNvPr id="4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5EFB0-F48D-4D2F-90DC-1BD676ACE543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87C903-6752-4407-8022-52CFBF4FB6D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9026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사업계획서템플릿\206-표지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11" y="1441"/>
            <a:ext cx="12190189" cy="6856560"/>
          </a:xfrm>
          <a:prstGeom prst="rect">
            <a:avLst/>
          </a:prstGeom>
          <a:noFill/>
        </p:spPr>
      </p:pic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15841" y="2710583"/>
            <a:ext cx="8856739" cy="457256"/>
          </a:xfrm>
        </p:spPr>
        <p:txBody>
          <a:bodyPr rtlCol="0">
            <a:noAutofit/>
          </a:bodyPr>
          <a:lstStyle>
            <a:lvl1pPr marL="0" indent="0" algn="l" defTabSz="903091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1814" b="0" kern="1200" dirty="0">
                <a:solidFill>
                  <a:schemeClr val="bg1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 marL="45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030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546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06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57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09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60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123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9" name="제목 1"/>
          <p:cNvSpPr>
            <a:spLocks noGrp="1"/>
          </p:cNvSpPr>
          <p:nvPr>
            <p:ph type="ctrTitle"/>
          </p:nvPr>
        </p:nvSpPr>
        <p:spPr>
          <a:xfrm>
            <a:off x="513242" y="1143128"/>
            <a:ext cx="8866733" cy="1567455"/>
          </a:xfrm>
        </p:spPr>
        <p:txBody>
          <a:bodyPr rtlCol="0" anchor="t">
            <a:noAutofit/>
          </a:bodyPr>
          <a:lstStyle>
            <a:lvl1pPr marL="0" indent="0" algn="l" defTabSz="903091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Font typeface="굴림체" pitchFamily="49" charset="-127"/>
              <a:buNone/>
              <a:defRPr lang="ko-KR" altLang="en-US" sz="4535" b="1" kern="1200" dirty="0">
                <a:solidFill>
                  <a:srgbClr val="002060"/>
                </a:solidFill>
                <a:effectLst/>
                <a:latin typeface="맑은 고딕" pitchFamily="50" charset="-127"/>
                <a:ea typeface="맑은 고딕" pitchFamily="50" charset="-127"/>
                <a:cs typeface="+mj-cs"/>
              </a:defRPr>
            </a:lvl1pPr>
          </a:lstStyle>
          <a:p>
            <a:endParaRPr lang="ko-KR" altLang="en-US" dirty="0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49259-A51F-4002-AB3F-7BBE1ABF9D5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0BB13-1646-41A4-8459-133524C3CE0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7505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사업계획서템플릿\206-목차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11" y="1441"/>
            <a:ext cx="12190189" cy="6856560"/>
          </a:xfrm>
          <a:prstGeom prst="rect">
            <a:avLst/>
          </a:prstGeom>
          <a:noFill/>
        </p:spPr>
      </p:pic>
      <p:sp>
        <p:nvSpPr>
          <p:cNvPr id="3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6ED97D-BD05-4B3E-8B8E-7C6FB2220947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1CCAC-22A3-405D-9C7C-909A9D6E80FD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18249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사업계획서템플릿\206-간지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60" y="0"/>
            <a:ext cx="12190189" cy="6856560"/>
          </a:xfrm>
          <a:prstGeom prst="rect">
            <a:avLst/>
          </a:prstGeom>
          <a:noFill/>
        </p:spPr>
      </p:pic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AFEB6-1B50-4182-87E3-92230C4C2C97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221FF-1F00-49AD-9F79-717EFE7B9312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8564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G:\사업계획서템플릿\206-속지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11" y="0"/>
            <a:ext cx="12190189" cy="6856560"/>
          </a:xfrm>
          <a:prstGeom prst="rect">
            <a:avLst/>
          </a:prstGeom>
          <a:noFill/>
        </p:spPr>
      </p:pic>
      <p:sp>
        <p:nvSpPr>
          <p:cNvPr id="4" name="직사각형 3"/>
          <p:cNvSpPr/>
          <p:nvPr userDrawn="1"/>
        </p:nvSpPr>
        <p:spPr>
          <a:xfrm>
            <a:off x="7441236" y="36401"/>
            <a:ext cx="4648019" cy="391639"/>
          </a:xfrm>
          <a:prstGeom prst="rect">
            <a:avLst/>
          </a:prstGeom>
        </p:spPr>
        <p:txBody>
          <a:bodyPr lIns="90308" tIns="45155" rIns="90308" bIns="45155"/>
          <a:lstStyle/>
          <a:p>
            <a:pPr marL="0" marR="0" lvl="0" indent="0" algn="r" defTabSz="903091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88" b="1" i="0" u="none" strike="noStrike" kern="1200" cap="none" spc="0" normalizeH="0" baseline="0" noProof="0" dirty="0" smtClean="0">
                <a:ln>
                  <a:noFill/>
                </a:ln>
                <a:solidFill>
                  <a:srgbClr val="4F81BD">
                    <a:lumMod val="60000"/>
                    <a:lumOff val="40000"/>
                  </a:srgb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JOBKOREA </a:t>
            </a:r>
            <a:r>
              <a:rPr kumimoji="0" lang="en-US" altLang="ko-KR" sz="1088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60000"/>
                    <a:lumOff val="40000"/>
                  </a:srgb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POWERPOINT BUSINESS PLAN TEMPLATE</a:t>
            </a:r>
          </a:p>
          <a:p>
            <a:pPr marL="0" marR="0" lvl="0" indent="0" algn="r" defTabSz="903091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88" b="1" i="0" u="none" strike="noStrike" kern="1200" cap="none" spc="0" normalizeH="0" baseline="0" noProof="0" dirty="0" smtClean="0">
                <a:ln>
                  <a:noFill/>
                </a:ln>
                <a:solidFill>
                  <a:srgbClr val="4F81BD">
                    <a:lumMod val="60000"/>
                    <a:lumOff val="40000"/>
                  </a:srgb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투자유치용 </a:t>
            </a:r>
            <a:r>
              <a:rPr kumimoji="0" lang="ko-KR" altLang="en-US" sz="1088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60000"/>
                    <a:lumOff val="40000"/>
                  </a:srgb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사업계획서</a:t>
            </a:r>
            <a:endParaRPr kumimoji="0" lang="en-US" altLang="ko-KR" sz="1088" b="1" i="0" u="none" strike="noStrike" kern="1200" cap="none" spc="0" normalizeH="0" baseline="0" noProof="0" dirty="0">
              <a:ln>
                <a:noFill/>
              </a:ln>
              <a:solidFill>
                <a:srgbClr val="4F81BD">
                  <a:lumMod val="60000"/>
                  <a:lumOff val="40000"/>
                </a:srgb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9043" y="32847"/>
            <a:ext cx="8620435" cy="769524"/>
          </a:xfrm>
        </p:spPr>
        <p:txBody>
          <a:bodyPr rtlCol="0">
            <a:normAutofit/>
          </a:bodyPr>
          <a:lstStyle>
            <a:lvl1pPr algn="l" defTabSz="903091" rtl="0" eaLnBrk="1" latinLnBrk="1" hangingPunct="1">
              <a:spcBef>
                <a:spcPct val="0"/>
              </a:spcBef>
              <a:buNone/>
              <a:defRPr lang="ko-KR" altLang="en-US" sz="1814" b="1" kern="12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j-cs"/>
              </a:defRPr>
            </a:lvl1pPr>
          </a:lstStyle>
          <a:p>
            <a:r>
              <a:rPr lang="ko-KR" altLang="en-US" dirty="0" smtClean="0"/>
              <a:t>마스터 제목 </a:t>
            </a:r>
            <a:r>
              <a:rPr lang="ko-KR" altLang="en-US" smtClean="0"/>
              <a:t>스타일 편집</a:t>
            </a:r>
            <a:endParaRPr lang="ko-KR" altLang="en-US" dirty="0"/>
          </a:p>
        </p:txBody>
      </p:sp>
      <p:sp>
        <p:nvSpPr>
          <p:cNvPr id="5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3FC51A-44BB-42A1-8A9E-0C7AAE77AC1E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AEDF5-07FB-4240-9A87-55757325664E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0532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G:\사업계획서템플릿\206-표지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11" y="1441"/>
            <a:ext cx="12190189" cy="6856560"/>
          </a:xfrm>
          <a:prstGeom prst="rect">
            <a:avLst/>
          </a:prstGeom>
          <a:noFill/>
        </p:spPr>
      </p:pic>
      <p:sp>
        <p:nvSpPr>
          <p:cNvPr id="6" name="제목 1"/>
          <p:cNvSpPr>
            <a:spLocks noGrp="1"/>
          </p:cNvSpPr>
          <p:nvPr>
            <p:ph type="ctrTitle"/>
          </p:nvPr>
        </p:nvSpPr>
        <p:spPr>
          <a:xfrm>
            <a:off x="1416335" y="1404370"/>
            <a:ext cx="6896348" cy="1110281"/>
          </a:xfrm>
        </p:spPr>
        <p:txBody>
          <a:bodyPr rtlCol="0" anchor="t">
            <a:noAutofit/>
          </a:bodyPr>
          <a:lstStyle>
            <a:lvl1pPr marL="0" indent="0" algn="l" defTabSz="903091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Font typeface="굴림체" pitchFamily="49" charset="-127"/>
              <a:buNone/>
              <a:defRPr lang="ko-KR" altLang="en-US" sz="6530" b="1" kern="1200" dirty="0">
                <a:solidFill>
                  <a:srgbClr val="003399"/>
                </a:solidFill>
                <a:effectLst/>
                <a:latin typeface="맑은 고딕" pitchFamily="50" charset="-127"/>
                <a:ea typeface="맑은 고딕" pitchFamily="50" charset="-127"/>
                <a:cs typeface="+mj-cs"/>
              </a:defRPr>
            </a:lvl1pPr>
          </a:lstStyle>
          <a:p>
            <a:endParaRPr lang="ko-KR" altLang="en-US" dirty="0"/>
          </a:p>
        </p:txBody>
      </p:sp>
      <p:sp>
        <p:nvSpPr>
          <p:cNvPr id="4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5EFB0-F48D-4D2F-90DC-1BD676ACE543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87C903-6752-4407-8022-52CFBF4FB6D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8614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609963" y="18719"/>
            <a:ext cx="10972076" cy="797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69" tIns="49785" rIns="99569" bIns="4978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609963" y="1062609"/>
            <a:ext cx="10972076" cy="5285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69" tIns="49785" rIns="99569" bIns="497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962" y="6428925"/>
            <a:ext cx="2845283" cy="292289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l" defTabSz="903091" fontAlgn="auto">
              <a:spcBef>
                <a:spcPts val="0"/>
              </a:spcBef>
              <a:spcAft>
                <a:spcPts val="0"/>
              </a:spcAft>
              <a:defRPr kumimoji="0" sz="1179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58DF594-9430-41F4-A985-9378CCCEF53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4757" y="6428925"/>
            <a:ext cx="3862489" cy="292289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ctr" defTabSz="903091" fontAlgn="auto">
              <a:spcBef>
                <a:spcPts val="0"/>
              </a:spcBef>
              <a:spcAft>
                <a:spcPts val="0"/>
              </a:spcAft>
              <a:defRPr kumimoji="0" sz="1179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6756" y="6428925"/>
            <a:ext cx="2845283" cy="292289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r" defTabSz="903091" fontAlgn="auto">
              <a:spcBef>
                <a:spcPts val="0"/>
              </a:spcBef>
              <a:spcAft>
                <a:spcPts val="0"/>
              </a:spcAft>
              <a:defRPr kumimoji="0" sz="1179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BA76013-83B0-4751-B0FA-3C3A97F39ABB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347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 algn="l" defTabSz="902794" rtl="0" eaLnBrk="0" fontAlgn="base" latinLnBrk="1" hangingPunct="0">
        <a:spcBef>
          <a:spcPct val="0"/>
        </a:spcBef>
        <a:spcAft>
          <a:spcPct val="0"/>
        </a:spcAft>
        <a:defRPr lang="ko-KR" altLang="en-US" sz="3447" kern="1200">
          <a:solidFill>
            <a:srgbClr val="000000"/>
          </a:solidFill>
          <a:latin typeface="HY견고딕" pitchFamily="18" charset="-127"/>
          <a:ea typeface="HY견고딕" pitchFamily="18" charset="-127"/>
          <a:cs typeface="+mj-cs"/>
        </a:defRPr>
      </a:lvl1pPr>
      <a:lvl2pPr algn="l" defTabSz="902794" rtl="0" eaLnBrk="0" fontAlgn="base" latinLnBrk="1" hangingPunct="0">
        <a:spcBef>
          <a:spcPct val="0"/>
        </a:spcBef>
        <a:spcAft>
          <a:spcPct val="0"/>
        </a:spcAft>
        <a:defRPr sz="3447">
          <a:solidFill>
            <a:srgbClr val="000000"/>
          </a:solidFill>
          <a:latin typeface="HY견고딕" pitchFamily="18" charset="-127"/>
          <a:ea typeface="HY견고딕" pitchFamily="18" charset="-127"/>
        </a:defRPr>
      </a:lvl2pPr>
      <a:lvl3pPr algn="l" defTabSz="902794" rtl="0" eaLnBrk="0" fontAlgn="base" latinLnBrk="1" hangingPunct="0">
        <a:spcBef>
          <a:spcPct val="0"/>
        </a:spcBef>
        <a:spcAft>
          <a:spcPct val="0"/>
        </a:spcAft>
        <a:defRPr sz="3447">
          <a:solidFill>
            <a:srgbClr val="000000"/>
          </a:solidFill>
          <a:latin typeface="HY견고딕" pitchFamily="18" charset="-127"/>
          <a:ea typeface="HY견고딕" pitchFamily="18" charset="-127"/>
        </a:defRPr>
      </a:lvl3pPr>
      <a:lvl4pPr algn="l" defTabSz="902794" rtl="0" eaLnBrk="0" fontAlgn="base" latinLnBrk="1" hangingPunct="0">
        <a:spcBef>
          <a:spcPct val="0"/>
        </a:spcBef>
        <a:spcAft>
          <a:spcPct val="0"/>
        </a:spcAft>
        <a:defRPr sz="3447">
          <a:solidFill>
            <a:srgbClr val="000000"/>
          </a:solidFill>
          <a:latin typeface="HY견고딕" pitchFamily="18" charset="-127"/>
          <a:ea typeface="HY견고딕" pitchFamily="18" charset="-127"/>
        </a:defRPr>
      </a:lvl4pPr>
      <a:lvl5pPr algn="l" defTabSz="902794" rtl="0" eaLnBrk="0" fontAlgn="base" latinLnBrk="1" hangingPunct="0">
        <a:spcBef>
          <a:spcPct val="0"/>
        </a:spcBef>
        <a:spcAft>
          <a:spcPct val="0"/>
        </a:spcAft>
        <a:defRPr sz="3447">
          <a:solidFill>
            <a:srgbClr val="000000"/>
          </a:solidFill>
          <a:latin typeface="HY견고딕" pitchFamily="18" charset="-127"/>
          <a:ea typeface="HY견고딕" pitchFamily="18" charset="-127"/>
        </a:defRPr>
      </a:lvl5pPr>
      <a:lvl6pPr marL="414680" algn="l" defTabSz="902794" rtl="0" fontAlgn="base" latinLnBrk="1">
        <a:spcBef>
          <a:spcPct val="0"/>
        </a:spcBef>
        <a:spcAft>
          <a:spcPct val="0"/>
        </a:spcAft>
        <a:defRPr sz="3447">
          <a:solidFill>
            <a:srgbClr val="000000"/>
          </a:solidFill>
          <a:latin typeface="HY견고딕" pitchFamily="18" charset="-127"/>
          <a:ea typeface="HY견고딕" pitchFamily="18" charset="-127"/>
        </a:defRPr>
      </a:lvl6pPr>
      <a:lvl7pPr marL="829361" algn="l" defTabSz="902794" rtl="0" fontAlgn="base" latinLnBrk="1">
        <a:spcBef>
          <a:spcPct val="0"/>
        </a:spcBef>
        <a:spcAft>
          <a:spcPct val="0"/>
        </a:spcAft>
        <a:defRPr sz="3447">
          <a:solidFill>
            <a:srgbClr val="000000"/>
          </a:solidFill>
          <a:latin typeface="HY견고딕" pitchFamily="18" charset="-127"/>
          <a:ea typeface="HY견고딕" pitchFamily="18" charset="-127"/>
        </a:defRPr>
      </a:lvl7pPr>
      <a:lvl8pPr marL="1244041" algn="l" defTabSz="902794" rtl="0" fontAlgn="base" latinLnBrk="1">
        <a:spcBef>
          <a:spcPct val="0"/>
        </a:spcBef>
        <a:spcAft>
          <a:spcPct val="0"/>
        </a:spcAft>
        <a:defRPr sz="3447">
          <a:solidFill>
            <a:srgbClr val="000000"/>
          </a:solidFill>
          <a:latin typeface="HY견고딕" pitchFamily="18" charset="-127"/>
          <a:ea typeface="HY견고딕" pitchFamily="18" charset="-127"/>
        </a:defRPr>
      </a:lvl8pPr>
      <a:lvl9pPr marL="1658722" algn="l" defTabSz="902794" rtl="0" fontAlgn="base" latinLnBrk="1">
        <a:spcBef>
          <a:spcPct val="0"/>
        </a:spcBef>
        <a:spcAft>
          <a:spcPct val="0"/>
        </a:spcAft>
        <a:defRPr sz="3447">
          <a:solidFill>
            <a:srgbClr val="000000"/>
          </a:solidFill>
          <a:latin typeface="HY견고딕" pitchFamily="18" charset="-127"/>
          <a:ea typeface="HY견고딕" pitchFamily="18" charset="-127"/>
        </a:defRPr>
      </a:lvl9pPr>
    </p:titleStyle>
    <p:bodyStyle>
      <a:lvl1pPr marL="338368" indent="-338368" algn="l" defTabSz="902794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lang="ko-KR" altLang="en-US" sz="2449" kern="120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1pPr>
      <a:lvl2pPr marL="732890" indent="-282213" algn="l" defTabSz="902794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lang="ko-KR" altLang="en-US" sz="1814" kern="120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2pPr>
      <a:lvl3pPr marL="1128852" indent="-224619" algn="l" defTabSz="902794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lang="ko-KR" altLang="en-US" sz="1814" kern="120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3pPr>
      <a:lvl4pPr marL="1579530" indent="-224619" algn="l" defTabSz="902794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lang="ko-KR" altLang="en-US" sz="1814" kern="120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4pPr>
      <a:lvl5pPr marL="2031646" indent="-224619" algn="l" defTabSz="902794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lang="ko-KR" altLang="en-US" sz="1814" kern="120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5pPr>
      <a:lvl6pPr marL="2483500" indent="-225773" algn="l" defTabSz="903091" rtl="0" eaLnBrk="1" latinLnBrk="1" hangingPunct="1">
        <a:spcBef>
          <a:spcPct val="20000"/>
        </a:spcBef>
        <a:buFont typeface="Arial" pitchFamily="34" charset="0"/>
        <a:buChar char="•"/>
        <a:defRPr sz="1995" kern="1200">
          <a:solidFill>
            <a:schemeClr val="tx1"/>
          </a:solidFill>
          <a:latin typeface="+mn-lt"/>
          <a:ea typeface="+mn-ea"/>
          <a:cs typeface="+mn-cs"/>
        </a:defRPr>
      </a:lvl6pPr>
      <a:lvl7pPr marL="2935046" indent="-225773" algn="l" defTabSz="903091" rtl="0" eaLnBrk="1" latinLnBrk="1" hangingPunct="1">
        <a:spcBef>
          <a:spcPct val="20000"/>
        </a:spcBef>
        <a:buFont typeface="Arial" pitchFamily="34" charset="0"/>
        <a:buChar char="•"/>
        <a:defRPr sz="1995" kern="1200">
          <a:solidFill>
            <a:schemeClr val="tx1"/>
          </a:solidFill>
          <a:latin typeface="+mn-lt"/>
          <a:ea typeface="+mn-ea"/>
          <a:cs typeface="+mn-cs"/>
        </a:defRPr>
      </a:lvl7pPr>
      <a:lvl8pPr marL="3386591" indent="-225773" algn="l" defTabSz="903091" rtl="0" eaLnBrk="1" latinLnBrk="1" hangingPunct="1">
        <a:spcBef>
          <a:spcPct val="20000"/>
        </a:spcBef>
        <a:buFont typeface="Arial" pitchFamily="34" charset="0"/>
        <a:buChar char="•"/>
        <a:defRPr sz="1995" kern="1200">
          <a:solidFill>
            <a:schemeClr val="tx1"/>
          </a:solidFill>
          <a:latin typeface="+mn-lt"/>
          <a:ea typeface="+mn-ea"/>
          <a:cs typeface="+mn-cs"/>
        </a:defRPr>
      </a:lvl8pPr>
      <a:lvl9pPr marL="3838136" indent="-225773" algn="l" defTabSz="903091" rtl="0" eaLnBrk="1" latinLnBrk="1" hangingPunct="1">
        <a:spcBef>
          <a:spcPct val="20000"/>
        </a:spcBef>
        <a:buFont typeface="Arial" pitchFamily="34" charset="0"/>
        <a:buChar char="•"/>
        <a:defRPr sz="199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1545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03091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54636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06182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57727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09272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60819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12364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609963" y="18719"/>
            <a:ext cx="10972076" cy="797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69" tIns="49785" rIns="99569" bIns="4978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609963" y="1062609"/>
            <a:ext cx="10972076" cy="5285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69" tIns="49785" rIns="99569" bIns="497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962" y="6428925"/>
            <a:ext cx="2845283" cy="292289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l" defTabSz="903091" fontAlgn="auto">
              <a:spcBef>
                <a:spcPts val="0"/>
              </a:spcBef>
              <a:spcAft>
                <a:spcPts val="0"/>
              </a:spcAft>
              <a:defRPr kumimoji="0" sz="1179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58DF594-9430-41F4-A985-9378CCCEF53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4757" y="6428925"/>
            <a:ext cx="3862489" cy="292289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ctr" defTabSz="903091" fontAlgn="auto">
              <a:spcBef>
                <a:spcPts val="0"/>
              </a:spcBef>
              <a:spcAft>
                <a:spcPts val="0"/>
              </a:spcAft>
              <a:defRPr kumimoji="0" sz="1179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6756" y="6428925"/>
            <a:ext cx="2845283" cy="292289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r" defTabSz="903091" fontAlgn="auto">
              <a:spcBef>
                <a:spcPts val="0"/>
              </a:spcBef>
              <a:spcAft>
                <a:spcPts val="0"/>
              </a:spcAft>
              <a:defRPr kumimoji="0" sz="1179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BA76013-83B0-4751-B0FA-3C3A97F39ABB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729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</p:sldLayoutIdLst>
  <p:txStyles>
    <p:titleStyle>
      <a:lvl1pPr algn="l" defTabSz="902794" rtl="0" eaLnBrk="0" fontAlgn="base" latinLnBrk="1" hangingPunct="0">
        <a:spcBef>
          <a:spcPct val="0"/>
        </a:spcBef>
        <a:spcAft>
          <a:spcPct val="0"/>
        </a:spcAft>
        <a:defRPr lang="ko-KR" altLang="en-US" sz="3447" kern="1200">
          <a:solidFill>
            <a:srgbClr val="000000"/>
          </a:solidFill>
          <a:latin typeface="HY견고딕" pitchFamily="18" charset="-127"/>
          <a:ea typeface="HY견고딕" pitchFamily="18" charset="-127"/>
          <a:cs typeface="+mj-cs"/>
        </a:defRPr>
      </a:lvl1pPr>
      <a:lvl2pPr algn="l" defTabSz="902794" rtl="0" eaLnBrk="0" fontAlgn="base" latinLnBrk="1" hangingPunct="0">
        <a:spcBef>
          <a:spcPct val="0"/>
        </a:spcBef>
        <a:spcAft>
          <a:spcPct val="0"/>
        </a:spcAft>
        <a:defRPr sz="3447">
          <a:solidFill>
            <a:srgbClr val="000000"/>
          </a:solidFill>
          <a:latin typeface="HY견고딕" pitchFamily="18" charset="-127"/>
          <a:ea typeface="HY견고딕" pitchFamily="18" charset="-127"/>
        </a:defRPr>
      </a:lvl2pPr>
      <a:lvl3pPr algn="l" defTabSz="902794" rtl="0" eaLnBrk="0" fontAlgn="base" latinLnBrk="1" hangingPunct="0">
        <a:spcBef>
          <a:spcPct val="0"/>
        </a:spcBef>
        <a:spcAft>
          <a:spcPct val="0"/>
        </a:spcAft>
        <a:defRPr sz="3447">
          <a:solidFill>
            <a:srgbClr val="000000"/>
          </a:solidFill>
          <a:latin typeface="HY견고딕" pitchFamily="18" charset="-127"/>
          <a:ea typeface="HY견고딕" pitchFamily="18" charset="-127"/>
        </a:defRPr>
      </a:lvl3pPr>
      <a:lvl4pPr algn="l" defTabSz="902794" rtl="0" eaLnBrk="0" fontAlgn="base" latinLnBrk="1" hangingPunct="0">
        <a:spcBef>
          <a:spcPct val="0"/>
        </a:spcBef>
        <a:spcAft>
          <a:spcPct val="0"/>
        </a:spcAft>
        <a:defRPr sz="3447">
          <a:solidFill>
            <a:srgbClr val="000000"/>
          </a:solidFill>
          <a:latin typeface="HY견고딕" pitchFamily="18" charset="-127"/>
          <a:ea typeface="HY견고딕" pitchFamily="18" charset="-127"/>
        </a:defRPr>
      </a:lvl4pPr>
      <a:lvl5pPr algn="l" defTabSz="902794" rtl="0" eaLnBrk="0" fontAlgn="base" latinLnBrk="1" hangingPunct="0">
        <a:spcBef>
          <a:spcPct val="0"/>
        </a:spcBef>
        <a:spcAft>
          <a:spcPct val="0"/>
        </a:spcAft>
        <a:defRPr sz="3447">
          <a:solidFill>
            <a:srgbClr val="000000"/>
          </a:solidFill>
          <a:latin typeface="HY견고딕" pitchFamily="18" charset="-127"/>
          <a:ea typeface="HY견고딕" pitchFamily="18" charset="-127"/>
        </a:defRPr>
      </a:lvl5pPr>
      <a:lvl6pPr marL="414680" algn="l" defTabSz="902794" rtl="0" fontAlgn="base" latinLnBrk="1">
        <a:spcBef>
          <a:spcPct val="0"/>
        </a:spcBef>
        <a:spcAft>
          <a:spcPct val="0"/>
        </a:spcAft>
        <a:defRPr sz="3447">
          <a:solidFill>
            <a:srgbClr val="000000"/>
          </a:solidFill>
          <a:latin typeface="HY견고딕" pitchFamily="18" charset="-127"/>
          <a:ea typeface="HY견고딕" pitchFamily="18" charset="-127"/>
        </a:defRPr>
      </a:lvl6pPr>
      <a:lvl7pPr marL="829361" algn="l" defTabSz="902794" rtl="0" fontAlgn="base" latinLnBrk="1">
        <a:spcBef>
          <a:spcPct val="0"/>
        </a:spcBef>
        <a:spcAft>
          <a:spcPct val="0"/>
        </a:spcAft>
        <a:defRPr sz="3447">
          <a:solidFill>
            <a:srgbClr val="000000"/>
          </a:solidFill>
          <a:latin typeface="HY견고딕" pitchFamily="18" charset="-127"/>
          <a:ea typeface="HY견고딕" pitchFamily="18" charset="-127"/>
        </a:defRPr>
      </a:lvl7pPr>
      <a:lvl8pPr marL="1244041" algn="l" defTabSz="902794" rtl="0" fontAlgn="base" latinLnBrk="1">
        <a:spcBef>
          <a:spcPct val="0"/>
        </a:spcBef>
        <a:spcAft>
          <a:spcPct val="0"/>
        </a:spcAft>
        <a:defRPr sz="3447">
          <a:solidFill>
            <a:srgbClr val="000000"/>
          </a:solidFill>
          <a:latin typeface="HY견고딕" pitchFamily="18" charset="-127"/>
          <a:ea typeface="HY견고딕" pitchFamily="18" charset="-127"/>
        </a:defRPr>
      </a:lvl8pPr>
      <a:lvl9pPr marL="1658722" algn="l" defTabSz="902794" rtl="0" fontAlgn="base" latinLnBrk="1">
        <a:spcBef>
          <a:spcPct val="0"/>
        </a:spcBef>
        <a:spcAft>
          <a:spcPct val="0"/>
        </a:spcAft>
        <a:defRPr sz="3447">
          <a:solidFill>
            <a:srgbClr val="000000"/>
          </a:solidFill>
          <a:latin typeface="HY견고딕" pitchFamily="18" charset="-127"/>
          <a:ea typeface="HY견고딕" pitchFamily="18" charset="-127"/>
        </a:defRPr>
      </a:lvl9pPr>
    </p:titleStyle>
    <p:bodyStyle>
      <a:lvl1pPr marL="338368" indent="-338368" algn="l" defTabSz="902794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lang="ko-KR" altLang="en-US" sz="2449" kern="120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1pPr>
      <a:lvl2pPr marL="732890" indent="-282213" algn="l" defTabSz="902794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lang="ko-KR" altLang="en-US" sz="1814" kern="120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2pPr>
      <a:lvl3pPr marL="1128852" indent="-224619" algn="l" defTabSz="902794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lang="ko-KR" altLang="en-US" sz="1814" kern="120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3pPr>
      <a:lvl4pPr marL="1579530" indent="-224619" algn="l" defTabSz="902794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lang="ko-KR" altLang="en-US" sz="1814" kern="120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4pPr>
      <a:lvl5pPr marL="2031646" indent="-224619" algn="l" defTabSz="902794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lang="ko-KR" altLang="en-US" sz="1814" kern="120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5pPr>
      <a:lvl6pPr marL="2483500" indent="-225773" algn="l" defTabSz="903091" rtl="0" eaLnBrk="1" latinLnBrk="1" hangingPunct="1">
        <a:spcBef>
          <a:spcPct val="20000"/>
        </a:spcBef>
        <a:buFont typeface="Arial" pitchFamily="34" charset="0"/>
        <a:buChar char="•"/>
        <a:defRPr sz="1995" kern="1200">
          <a:solidFill>
            <a:schemeClr val="tx1"/>
          </a:solidFill>
          <a:latin typeface="+mn-lt"/>
          <a:ea typeface="+mn-ea"/>
          <a:cs typeface="+mn-cs"/>
        </a:defRPr>
      </a:lvl6pPr>
      <a:lvl7pPr marL="2935046" indent="-225773" algn="l" defTabSz="903091" rtl="0" eaLnBrk="1" latinLnBrk="1" hangingPunct="1">
        <a:spcBef>
          <a:spcPct val="20000"/>
        </a:spcBef>
        <a:buFont typeface="Arial" pitchFamily="34" charset="0"/>
        <a:buChar char="•"/>
        <a:defRPr sz="1995" kern="1200">
          <a:solidFill>
            <a:schemeClr val="tx1"/>
          </a:solidFill>
          <a:latin typeface="+mn-lt"/>
          <a:ea typeface="+mn-ea"/>
          <a:cs typeface="+mn-cs"/>
        </a:defRPr>
      </a:lvl7pPr>
      <a:lvl8pPr marL="3386591" indent="-225773" algn="l" defTabSz="903091" rtl="0" eaLnBrk="1" latinLnBrk="1" hangingPunct="1">
        <a:spcBef>
          <a:spcPct val="20000"/>
        </a:spcBef>
        <a:buFont typeface="Arial" pitchFamily="34" charset="0"/>
        <a:buChar char="•"/>
        <a:defRPr sz="1995" kern="1200">
          <a:solidFill>
            <a:schemeClr val="tx1"/>
          </a:solidFill>
          <a:latin typeface="+mn-lt"/>
          <a:ea typeface="+mn-ea"/>
          <a:cs typeface="+mn-cs"/>
        </a:defRPr>
      </a:lvl8pPr>
      <a:lvl9pPr marL="3838136" indent="-225773" algn="l" defTabSz="903091" rtl="0" eaLnBrk="1" latinLnBrk="1" hangingPunct="1">
        <a:spcBef>
          <a:spcPct val="20000"/>
        </a:spcBef>
        <a:buFont typeface="Arial" pitchFamily="34" charset="0"/>
        <a:buChar char="•"/>
        <a:defRPr sz="199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1545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03091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54636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06182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57727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09272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60819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12364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609963" y="18719"/>
            <a:ext cx="10972076" cy="797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69" tIns="49785" rIns="99569" bIns="4978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609963" y="1062609"/>
            <a:ext cx="10972076" cy="5285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69" tIns="49785" rIns="99569" bIns="497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962" y="6428925"/>
            <a:ext cx="2845283" cy="292289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l" defTabSz="903091" fontAlgn="auto">
              <a:spcBef>
                <a:spcPts val="0"/>
              </a:spcBef>
              <a:spcAft>
                <a:spcPts val="0"/>
              </a:spcAft>
              <a:defRPr kumimoji="0" sz="1179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58DF594-9430-41F4-A985-9378CCCEF53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2021-11-17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4757" y="6428925"/>
            <a:ext cx="3862489" cy="292289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ctr" defTabSz="903091" fontAlgn="auto">
              <a:spcBef>
                <a:spcPts val="0"/>
              </a:spcBef>
              <a:spcAft>
                <a:spcPts val="0"/>
              </a:spcAft>
              <a:defRPr kumimoji="0" sz="1179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6756" y="6428925"/>
            <a:ext cx="2845283" cy="292289"/>
          </a:xfrm>
          <a:prstGeom prst="rect">
            <a:avLst/>
          </a:prstGeom>
        </p:spPr>
        <p:txBody>
          <a:bodyPr vert="horz" lIns="99569" tIns="49785" rIns="99569" bIns="49785" rtlCol="0" anchor="ctr"/>
          <a:lstStyle>
            <a:lvl1pPr algn="r" defTabSz="903091" fontAlgn="auto">
              <a:spcBef>
                <a:spcPts val="0"/>
              </a:spcBef>
              <a:spcAft>
                <a:spcPts val="0"/>
              </a:spcAft>
              <a:defRPr kumimoji="0" sz="1179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BA76013-83B0-4751-B0FA-3C3A97F39ABB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135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 algn="l" defTabSz="902794" rtl="0" eaLnBrk="0" fontAlgn="base" latinLnBrk="1" hangingPunct="0">
        <a:spcBef>
          <a:spcPct val="0"/>
        </a:spcBef>
        <a:spcAft>
          <a:spcPct val="0"/>
        </a:spcAft>
        <a:defRPr lang="ko-KR" altLang="en-US" sz="3447" kern="1200">
          <a:solidFill>
            <a:srgbClr val="000000"/>
          </a:solidFill>
          <a:latin typeface="HY견고딕" pitchFamily="18" charset="-127"/>
          <a:ea typeface="HY견고딕" pitchFamily="18" charset="-127"/>
          <a:cs typeface="+mj-cs"/>
        </a:defRPr>
      </a:lvl1pPr>
      <a:lvl2pPr algn="l" defTabSz="902794" rtl="0" eaLnBrk="0" fontAlgn="base" latinLnBrk="1" hangingPunct="0">
        <a:spcBef>
          <a:spcPct val="0"/>
        </a:spcBef>
        <a:spcAft>
          <a:spcPct val="0"/>
        </a:spcAft>
        <a:defRPr sz="3447">
          <a:solidFill>
            <a:srgbClr val="000000"/>
          </a:solidFill>
          <a:latin typeface="HY견고딕" pitchFamily="18" charset="-127"/>
          <a:ea typeface="HY견고딕" pitchFamily="18" charset="-127"/>
        </a:defRPr>
      </a:lvl2pPr>
      <a:lvl3pPr algn="l" defTabSz="902794" rtl="0" eaLnBrk="0" fontAlgn="base" latinLnBrk="1" hangingPunct="0">
        <a:spcBef>
          <a:spcPct val="0"/>
        </a:spcBef>
        <a:spcAft>
          <a:spcPct val="0"/>
        </a:spcAft>
        <a:defRPr sz="3447">
          <a:solidFill>
            <a:srgbClr val="000000"/>
          </a:solidFill>
          <a:latin typeface="HY견고딕" pitchFamily="18" charset="-127"/>
          <a:ea typeface="HY견고딕" pitchFamily="18" charset="-127"/>
        </a:defRPr>
      </a:lvl3pPr>
      <a:lvl4pPr algn="l" defTabSz="902794" rtl="0" eaLnBrk="0" fontAlgn="base" latinLnBrk="1" hangingPunct="0">
        <a:spcBef>
          <a:spcPct val="0"/>
        </a:spcBef>
        <a:spcAft>
          <a:spcPct val="0"/>
        </a:spcAft>
        <a:defRPr sz="3447">
          <a:solidFill>
            <a:srgbClr val="000000"/>
          </a:solidFill>
          <a:latin typeface="HY견고딕" pitchFamily="18" charset="-127"/>
          <a:ea typeface="HY견고딕" pitchFamily="18" charset="-127"/>
        </a:defRPr>
      </a:lvl4pPr>
      <a:lvl5pPr algn="l" defTabSz="902794" rtl="0" eaLnBrk="0" fontAlgn="base" latinLnBrk="1" hangingPunct="0">
        <a:spcBef>
          <a:spcPct val="0"/>
        </a:spcBef>
        <a:spcAft>
          <a:spcPct val="0"/>
        </a:spcAft>
        <a:defRPr sz="3447">
          <a:solidFill>
            <a:srgbClr val="000000"/>
          </a:solidFill>
          <a:latin typeface="HY견고딕" pitchFamily="18" charset="-127"/>
          <a:ea typeface="HY견고딕" pitchFamily="18" charset="-127"/>
        </a:defRPr>
      </a:lvl5pPr>
      <a:lvl6pPr marL="414680" algn="l" defTabSz="902794" rtl="0" fontAlgn="base" latinLnBrk="1">
        <a:spcBef>
          <a:spcPct val="0"/>
        </a:spcBef>
        <a:spcAft>
          <a:spcPct val="0"/>
        </a:spcAft>
        <a:defRPr sz="3447">
          <a:solidFill>
            <a:srgbClr val="000000"/>
          </a:solidFill>
          <a:latin typeface="HY견고딕" pitchFamily="18" charset="-127"/>
          <a:ea typeface="HY견고딕" pitchFamily="18" charset="-127"/>
        </a:defRPr>
      </a:lvl6pPr>
      <a:lvl7pPr marL="829361" algn="l" defTabSz="902794" rtl="0" fontAlgn="base" latinLnBrk="1">
        <a:spcBef>
          <a:spcPct val="0"/>
        </a:spcBef>
        <a:spcAft>
          <a:spcPct val="0"/>
        </a:spcAft>
        <a:defRPr sz="3447">
          <a:solidFill>
            <a:srgbClr val="000000"/>
          </a:solidFill>
          <a:latin typeface="HY견고딕" pitchFamily="18" charset="-127"/>
          <a:ea typeface="HY견고딕" pitchFamily="18" charset="-127"/>
        </a:defRPr>
      </a:lvl7pPr>
      <a:lvl8pPr marL="1244041" algn="l" defTabSz="902794" rtl="0" fontAlgn="base" latinLnBrk="1">
        <a:spcBef>
          <a:spcPct val="0"/>
        </a:spcBef>
        <a:spcAft>
          <a:spcPct val="0"/>
        </a:spcAft>
        <a:defRPr sz="3447">
          <a:solidFill>
            <a:srgbClr val="000000"/>
          </a:solidFill>
          <a:latin typeface="HY견고딕" pitchFamily="18" charset="-127"/>
          <a:ea typeface="HY견고딕" pitchFamily="18" charset="-127"/>
        </a:defRPr>
      </a:lvl8pPr>
      <a:lvl9pPr marL="1658722" algn="l" defTabSz="902794" rtl="0" fontAlgn="base" latinLnBrk="1">
        <a:spcBef>
          <a:spcPct val="0"/>
        </a:spcBef>
        <a:spcAft>
          <a:spcPct val="0"/>
        </a:spcAft>
        <a:defRPr sz="3447">
          <a:solidFill>
            <a:srgbClr val="000000"/>
          </a:solidFill>
          <a:latin typeface="HY견고딕" pitchFamily="18" charset="-127"/>
          <a:ea typeface="HY견고딕" pitchFamily="18" charset="-127"/>
        </a:defRPr>
      </a:lvl9pPr>
    </p:titleStyle>
    <p:bodyStyle>
      <a:lvl1pPr marL="338368" indent="-338368" algn="l" defTabSz="902794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lang="ko-KR" altLang="en-US" sz="2449" kern="120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1pPr>
      <a:lvl2pPr marL="732890" indent="-282213" algn="l" defTabSz="902794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lang="ko-KR" altLang="en-US" sz="1814" kern="120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2pPr>
      <a:lvl3pPr marL="1128852" indent="-224619" algn="l" defTabSz="902794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lang="ko-KR" altLang="en-US" sz="1814" kern="120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3pPr>
      <a:lvl4pPr marL="1579530" indent="-224619" algn="l" defTabSz="902794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lang="ko-KR" altLang="en-US" sz="1814" kern="120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4pPr>
      <a:lvl5pPr marL="2031646" indent="-224619" algn="l" defTabSz="902794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lang="ko-KR" altLang="en-US" sz="1814" kern="120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5pPr>
      <a:lvl6pPr marL="2483500" indent="-225773" algn="l" defTabSz="903091" rtl="0" eaLnBrk="1" latinLnBrk="1" hangingPunct="1">
        <a:spcBef>
          <a:spcPct val="20000"/>
        </a:spcBef>
        <a:buFont typeface="Arial" pitchFamily="34" charset="0"/>
        <a:buChar char="•"/>
        <a:defRPr sz="1995" kern="1200">
          <a:solidFill>
            <a:schemeClr val="tx1"/>
          </a:solidFill>
          <a:latin typeface="+mn-lt"/>
          <a:ea typeface="+mn-ea"/>
          <a:cs typeface="+mn-cs"/>
        </a:defRPr>
      </a:lvl6pPr>
      <a:lvl7pPr marL="2935046" indent="-225773" algn="l" defTabSz="903091" rtl="0" eaLnBrk="1" latinLnBrk="1" hangingPunct="1">
        <a:spcBef>
          <a:spcPct val="20000"/>
        </a:spcBef>
        <a:buFont typeface="Arial" pitchFamily="34" charset="0"/>
        <a:buChar char="•"/>
        <a:defRPr sz="1995" kern="1200">
          <a:solidFill>
            <a:schemeClr val="tx1"/>
          </a:solidFill>
          <a:latin typeface="+mn-lt"/>
          <a:ea typeface="+mn-ea"/>
          <a:cs typeface="+mn-cs"/>
        </a:defRPr>
      </a:lvl7pPr>
      <a:lvl8pPr marL="3386591" indent="-225773" algn="l" defTabSz="903091" rtl="0" eaLnBrk="1" latinLnBrk="1" hangingPunct="1">
        <a:spcBef>
          <a:spcPct val="20000"/>
        </a:spcBef>
        <a:buFont typeface="Arial" pitchFamily="34" charset="0"/>
        <a:buChar char="•"/>
        <a:defRPr sz="1995" kern="1200">
          <a:solidFill>
            <a:schemeClr val="tx1"/>
          </a:solidFill>
          <a:latin typeface="+mn-lt"/>
          <a:ea typeface="+mn-ea"/>
          <a:cs typeface="+mn-cs"/>
        </a:defRPr>
      </a:lvl8pPr>
      <a:lvl9pPr marL="3838136" indent="-225773" algn="l" defTabSz="903091" rtl="0" eaLnBrk="1" latinLnBrk="1" hangingPunct="1">
        <a:spcBef>
          <a:spcPct val="20000"/>
        </a:spcBef>
        <a:buFont typeface="Arial" pitchFamily="34" charset="0"/>
        <a:buChar char="•"/>
        <a:defRPr sz="199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1545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03091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54636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06182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57727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09272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60819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12364" algn="l" defTabSz="903091" rtl="0" eaLnBrk="1" latinLnBrk="1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부제목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err="1" smtClean="0"/>
              <a:t>자본시장론</a:t>
            </a:r>
            <a:r>
              <a:rPr lang="ko-KR" altLang="en-US" dirty="0" smtClean="0"/>
              <a:t> </a:t>
            </a:r>
            <a:r>
              <a:rPr lang="en-US" altLang="ko-KR" dirty="0" smtClean="0"/>
              <a:t>/ </a:t>
            </a:r>
            <a:r>
              <a:rPr lang="ko-KR" altLang="en-US" dirty="0" smtClean="0"/>
              <a:t>재무관리</a:t>
            </a:r>
            <a:r>
              <a:rPr lang="en-US" altLang="ko-KR" dirty="0" smtClean="0"/>
              <a:t> </a:t>
            </a:r>
            <a:r>
              <a:rPr lang="ko-KR" altLang="en-US" dirty="0" smtClean="0"/>
              <a:t>연계 발표 과제</a:t>
            </a:r>
            <a:endParaRPr lang="en-US" altLang="ko-KR" dirty="0" smtClean="0"/>
          </a:p>
          <a:p>
            <a:r>
              <a:rPr lang="ko-KR" altLang="en-US" dirty="0" smtClean="0"/>
              <a:t>지도교수 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원동욱</a:t>
            </a:r>
            <a:r>
              <a:rPr lang="ko-KR" altLang="en-US" dirty="0" smtClean="0"/>
              <a:t> 교수님</a:t>
            </a:r>
            <a:endParaRPr lang="en-US" altLang="ko-KR" dirty="0" smtClean="0"/>
          </a:p>
        </p:txBody>
      </p:sp>
      <p:sp>
        <p:nvSpPr>
          <p:cNvPr id="7172" name="제목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err="1" smtClean="0"/>
              <a:t>주식입문의</a:t>
            </a:r>
            <a:r>
              <a:rPr lang="ko-KR" altLang="en-US" smtClean="0"/>
              <a:t> 필요성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</a:t>
            </a:r>
            <a:r>
              <a:rPr lang="ko-KR" altLang="en-US" dirty="0" smtClean="0"/>
              <a:t>모의투자 과제 발표회</a:t>
            </a:r>
          </a:p>
        </p:txBody>
      </p:sp>
      <p:pic>
        <p:nvPicPr>
          <p:cNvPr id="1026" name="Picture 2" descr="금융·세무경영전공 로고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42" y="5372010"/>
            <a:ext cx="2581275" cy="35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9417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/>
          <p:cNvGrpSpPr/>
          <p:nvPr/>
        </p:nvGrpSpPr>
        <p:grpSpPr>
          <a:xfrm>
            <a:off x="2225359" y="2808397"/>
            <a:ext cx="2949915" cy="2600622"/>
            <a:chOff x="1887064" y="2180850"/>
            <a:chExt cx="3252418" cy="2867307"/>
          </a:xfrm>
        </p:grpSpPr>
        <p:sp>
          <p:nvSpPr>
            <p:cNvPr id="19" name="타원 18"/>
            <p:cNvSpPr/>
            <p:nvPr/>
          </p:nvSpPr>
          <p:spPr bwMode="auto">
            <a:xfrm rot="10800000">
              <a:off x="1887064" y="2180850"/>
              <a:ext cx="720082" cy="701689"/>
            </a:xfrm>
            <a:prstGeom prst="ellipse">
              <a:avLst/>
            </a:prstGeom>
            <a:solidFill>
              <a:srgbClr val="0D3B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46052">
                <a:defRPr/>
              </a:pPr>
              <a:endParaRPr lang="ko-KR" altLang="en-US" sz="1905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8202" name="Text Box 4"/>
            <p:cNvSpPr txBox="1">
              <a:spLocks noChangeArrowheads="1"/>
            </p:cNvSpPr>
            <p:nvPr/>
          </p:nvSpPr>
          <p:spPr bwMode="auto">
            <a:xfrm>
              <a:off x="2005817" y="2320419"/>
              <a:ext cx="500523" cy="4096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902794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814" b="1" dirty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01</a:t>
              </a:r>
              <a:endParaRPr lang="ko-KR" altLang="ko-KR" sz="1814" b="1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4" name="Text Box 5"/>
            <p:cNvSpPr txBox="1">
              <a:spLocks noChangeArrowheads="1"/>
            </p:cNvSpPr>
            <p:nvPr/>
          </p:nvSpPr>
          <p:spPr bwMode="auto">
            <a:xfrm>
              <a:off x="2753470" y="2266037"/>
              <a:ext cx="882279" cy="5090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defTabSz="903091">
                <a:spcBef>
                  <a:spcPct val="20000"/>
                </a:spcBef>
                <a:defRPr/>
              </a:pPr>
              <a:r>
                <a:rPr lang="ko-KR" altLang="en-US" sz="24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서론</a:t>
              </a:r>
              <a:endParaRPr lang="ko-KR" altLang="en-US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5" name="Text Box 9"/>
            <p:cNvSpPr txBox="1">
              <a:spLocks noChangeArrowheads="1"/>
            </p:cNvSpPr>
            <p:nvPr/>
          </p:nvSpPr>
          <p:spPr bwMode="auto">
            <a:xfrm>
              <a:off x="2804270" y="2774593"/>
              <a:ext cx="2335212" cy="22735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207340" indent="-207340" defTabSz="903091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  <a:buFont typeface="+mj-lt"/>
                <a:buAutoNum type="arabicPeriod"/>
                <a:defRPr/>
              </a:pPr>
              <a:r>
                <a:rPr kumimoji="1" lang="ko-KR" altLang="en-US" sz="1600" dirty="0" smtClean="0">
                  <a:solidFill>
                    <a:prstClr val="white">
                      <a:lumMod val="50000"/>
                    </a:prstClr>
                  </a:solidFill>
                  <a:latin typeface="맑은 고딕" pitchFamily="50" charset="-127"/>
                  <a:ea typeface="맑은 고딕" pitchFamily="50" charset="-127"/>
                </a:rPr>
                <a:t>주제선정이유</a:t>
              </a:r>
              <a:endParaRPr kumimoji="1" lang="ko-KR" altLang="en-US" sz="1600" dirty="0">
                <a:solidFill>
                  <a:prstClr val="white">
                    <a:lumMod val="50000"/>
                  </a:prst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207340" indent="-207340" defTabSz="903091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  <a:buFont typeface="+mj-lt"/>
                <a:buAutoNum type="arabicPeriod"/>
                <a:defRPr/>
              </a:pPr>
              <a:r>
                <a:rPr kumimoji="1" lang="ko-KR" altLang="en-US" sz="1600" dirty="0" smtClean="0">
                  <a:solidFill>
                    <a:prstClr val="white">
                      <a:lumMod val="50000"/>
                    </a:prstClr>
                  </a:solidFill>
                  <a:latin typeface="맑은 고딕" pitchFamily="50" charset="-127"/>
                  <a:ea typeface="맑은 고딕" pitchFamily="50" charset="-127"/>
                </a:rPr>
                <a:t>필요성 재고</a:t>
              </a:r>
              <a:r>
                <a:rPr kumimoji="1" lang="en-US" altLang="ko-KR" sz="1600" dirty="0">
                  <a:solidFill>
                    <a:prstClr val="white">
                      <a:lumMod val="50000"/>
                    </a:prstClr>
                  </a:solidFill>
                  <a:latin typeface="맑은 고딕" pitchFamily="50" charset="-127"/>
                  <a:ea typeface="맑은 고딕" pitchFamily="50" charset="-127"/>
                </a:rPr>
                <a:t>:</a:t>
              </a:r>
              <a:r>
                <a:rPr kumimoji="1" lang="ko-KR" altLang="en-US" sz="1600" dirty="0" smtClean="0">
                  <a:solidFill>
                    <a:prstClr val="white">
                      <a:lumMod val="50000"/>
                    </a:prstClr>
                  </a:solidFill>
                  <a:latin typeface="맑은 고딕" pitchFamily="50" charset="-127"/>
                  <a:ea typeface="맑은 고딕" pitchFamily="50" charset="-127"/>
                </a:rPr>
                <a:t>주식</a:t>
              </a:r>
              <a:endParaRPr kumimoji="1" lang="ko-KR" altLang="en-US" sz="1600" dirty="0">
                <a:solidFill>
                  <a:prstClr val="white">
                    <a:lumMod val="50000"/>
                  </a:prst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207340" indent="-207340" defTabSz="903091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  <a:buFont typeface="+mj-lt"/>
                <a:buAutoNum type="arabicPeriod"/>
                <a:defRPr/>
              </a:pPr>
              <a:r>
                <a:rPr kumimoji="1" lang="ko-KR" altLang="en-US" sz="1600" dirty="0" smtClean="0">
                  <a:solidFill>
                    <a:prstClr val="white">
                      <a:lumMod val="50000"/>
                    </a:prstClr>
                  </a:solidFill>
                  <a:latin typeface="맑은 고딕" pitchFamily="50" charset="-127"/>
                  <a:ea typeface="맑은 고딕" pitchFamily="50" charset="-127"/>
                </a:rPr>
                <a:t>주식투자 방법론</a:t>
              </a:r>
              <a:endParaRPr kumimoji="1" lang="ko-KR" altLang="en-US" sz="1600" dirty="0">
                <a:solidFill>
                  <a:prstClr val="white">
                    <a:lumMod val="50000"/>
                  </a:prst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207340" indent="-207340" defTabSz="903091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  <a:buFont typeface="+mj-lt"/>
                <a:buAutoNum type="arabicPeriod"/>
                <a:defRPr/>
              </a:pPr>
              <a:r>
                <a:rPr kumimoji="1" lang="ko-KR" altLang="en-US" sz="1600" dirty="0" smtClean="0">
                  <a:solidFill>
                    <a:prstClr val="white">
                      <a:lumMod val="50000"/>
                    </a:prstClr>
                  </a:solidFill>
                  <a:latin typeface="맑은 고딕" pitchFamily="50" charset="-127"/>
                  <a:ea typeface="맑은 고딕" pitchFamily="50" charset="-127"/>
                </a:rPr>
                <a:t>조건 및 전략 수립</a:t>
              </a:r>
              <a:endParaRPr kumimoji="1" lang="ko-KR" altLang="en-US" sz="1600" dirty="0">
                <a:solidFill>
                  <a:prstClr val="white">
                    <a:lumMod val="50000"/>
                  </a:prst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8195" name="TextBox 48"/>
          <p:cNvSpPr txBox="1">
            <a:spLocks noChangeArrowheads="1"/>
          </p:cNvSpPr>
          <p:nvPr/>
        </p:nvSpPr>
        <p:spPr bwMode="auto">
          <a:xfrm>
            <a:off x="258648" y="445513"/>
            <a:ext cx="2330510" cy="580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02794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3175" b="1" dirty="0" smtClean="0">
                <a:solidFill>
                  <a:srgbClr val="4F81BD">
                    <a:lumMod val="60000"/>
                    <a:lumOff val="40000"/>
                  </a:srgbClr>
                </a:solidFill>
                <a:latin typeface="맑은 고딕" pitchFamily="50" charset="-127"/>
                <a:ea typeface="맑은 고딕" pitchFamily="50" charset="-127"/>
              </a:rPr>
              <a:t>CONTENTS</a:t>
            </a:r>
            <a:endParaRPr lang="ko-KR" altLang="en-US" sz="3175" b="1" dirty="0">
              <a:solidFill>
                <a:srgbClr val="4F81BD">
                  <a:lumMod val="60000"/>
                  <a:lumOff val="40000"/>
                </a:srgb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5649759" y="2808396"/>
            <a:ext cx="2949915" cy="3585508"/>
            <a:chOff x="1887064" y="2180850"/>
            <a:chExt cx="3252418" cy="3953188"/>
          </a:xfrm>
        </p:grpSpPr>
        <p:sp>
          <p:nvSpPr>
            <p:cNvPr id="37" name="타원 36"/>
            <p:cNvSpPr/>
            <p:nvPr/>
          </p:nvSpPr>
          <p:spPr bwMode="auto">
            <a:xfrm rot="10800000">
              <a:off x="1887064" y="2180850"/>
              <a:ext cx="720082" cy="701689"/>
            </a:xfrm>
            <a:prstGeom prst="ellipse">
              <a:avLst/>
            </a:prstGeom>
            <a:solidFill>
              <a:srgbClr val="0D3B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46052">
                <a:defRPr/>
              </a:pPr>
              <a:endParaRPr lang="ko-KR" altLang="en-US" sz="1905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38" name="Text Box 4"/>
            <p:cNvSpPr txBox="1">
              <a:spLocks noChangeArrowheads="1"/>
            </p:cNvSpPr>
            <p:nvPr/>
          </p:nvSpPr>
          <p:spPr bwMode="auto">
            <a:xfrm>
              <a:off x="2005817" y="2320419"/>
              <a:ext cx="500523" cy="4096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902794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814" b="1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02</a:t>
              </a:r>
              <a:endParaRPr lang="ko-KR" altLang="ko-KR" sz="1814" b="1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9" name="Text Box 5"/>
            <p:cNvSpPr txBox="1">
              <a:spLocks noChangeArrowheads="1"/>
            </p:cNvSpPr>
            <p:nvPr/>
          </p:nvSpPr>
          <p:spPr bwMode="auto">
            <a:xfrm>
              <a:off x="2753470" y="2266037"/>
              <a:ext cx="882278" cy="5090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defTabSz="903091">
                <a:spcBef>
                  <a:spcPct val="20000"/>
                </a:spcBef>
                <a:defRPr/>
              </a:pPr>
              <a:r>
                <a:rPr lang="ko-KR" altLang="en-US" sz="24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본론</a:t>
              </a:r>
              <a:endParaRPr lang="ko-KR" altLang="en-US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0" name="Text Box 9"/>
            <p:cNvSpPr txBox="1">
              <a:spLocks noChangeArrowheads="1"/>
            </p:cNvSpPr>
            <p:nvPr/>
          </p:nvSpPr>
          <p:spPr bwMode="auto">
            <a:xfrm>
              <a:off x="2804270" y="2774593"/>
              <a:ext cx="2335212" cy="33594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207340" indent="-207340" defTabSz="903091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  <a:buFont typeface="+mj-lt"/>
                <a:buAutoNum type="arabicPeriod"/>
                <a:defRPr/>
              </a:pPr>
              <a:r>
                <a:rPr kumimoji="1" lang="en-US" altLang="ko-KR" sz="1600" dirty="0" smtClean="0">
                  <a:solidFill>
                    <a:prstClr val="white">
                      <a:lumMod val="50000"/>
                    </a:prstClr>
                  </a:solidFill>
                  <a:latin typeface="맑은 고딕" pitchFamily="50" charset="-127"/>
                  <a:ea typeface="맑은 고딕" pitchFamily="50" charset="-127"/>
                </a:rPr>
                <a:t>KT</a:t>
              </a:r>
              <a:endParaRPr kumimoji="1" lang="ko-KR" altLang="en-US" sz="1600" dirty="0">
                <a:solidFill>
                  <a:prstClr val="white">
                    <a:lumMod val="50000"/>
                  </a:prst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207340" indent="-207340" defTabSz="903091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  <a:buFont typeface="+mj-lt"/>
                <a:buAutoNum type="arabicPeriod"/>
                <a:defRPr/>
              </a:pPr>
              <a:r>
                <a:rPr kumimoji="1" lang="ko-KR" altLang="en-US" sz="1600" dirty="0" err="1" smtClean="0">
                  <a:solidFill>
                    <a:prstClr val="white">
                      <a:lumMod val="50000"/>
                    </a:prstClr>
                  </a:solidFill>
                  <a:latin typeface="맑은 고딕" pitchFamily="50" charset="-127"/>
                  <a:ea typeface="맑은 고딕" pitchFamily="50" charset="-127"/>
                </a:rPr>
                <a:t>빅텍</a:t>
              </a:r>
              <a:endParaRPr kumimoji="1" lang="ko-KR" altLang="en-US" sz="1600" dirty="0">
                <a:solidFill>
                  <a:prstClr val="white">
                    <a:lumMod val="50000"/>
                  </a:prst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207340" indent="-207340" defTabSz="903091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  <a:buFont typeface="+mj-lt"/>
                <a:buAutoNum type="arabicPeriod"/>
                <a:defRPr/>
              </a:pPr>
              <a:r>
                <a:rPr kumimoji="1" lang="en-US" altLang="ko-KR" sz="1600" dirty="0" smtClean="0">
                  <a:solidFill>
                    <a:prstClr val="white">
                      <a:lumMod val="50000"/>
                    </a:prstClr>
                  </a:solidFill>
                  <a:latin typeface="맑은 고딕" pitchFamily="50" charset="-127"/>
                  <a:ea typeface="맑은 고딕" pitchFamily="50" charset="-127"/>
                </a:rPr>
                <a:t>KODEX </a:t>
              </a:r>
              <a:r>
                <a:rPr kumimoji="1" lang="ko-KR" altLang="en-US" sz="1600" dirty="0" smtClean="0">
                  <a:solidFill>
                    <a:prstClr val="white">
                      <a:lumMod val="50000"/>
                    </a:prstClr>
                  </a:solidFill>
                  <a:latin typeface="맑은 고딕" pitchFamily="50" charset="-127"/>
                  <a:ea typeface="맑은 고딕" pitchFamily="50" charset="-127"/>
                </a:rPr>
                <a:t>게임산업</a:t>
              </a:r>
              <a:endParaRPr kumimoji="1" lang="ko-KR" altLang="en-US" sz="1600" dirty="0">
                <a:solidFill>
                  <a:prstClr val="white">
                    <a:lumMod val="50000"/>
                  </a:prst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207340" indent="-207340" defTabSz="903091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  <a:buFont typeface="+mj-lt"/>
                <a:buAutoNum type="arabicPeriod"/>
                <a:defRPr/>
              </a:pPr>
              <a:r>
                <a:rPr kumimoji="1" lang="en-US" altLang="ko-KR" sz="1600" dirty="0" smtClean="0">
                  <a:solidFill>
                    <a:prstClr val="white">
                      <a:lumMod val="50000"/>
                    </a:prstClr>
                  </a:solidFill>
                  <a:latin typeface="맑은 고딕" pitchFamily="50" charset="-127"/>
                  <a:ea typeface="맑은 고딕" pitchFamily="50" charset="-127"/>
                </a:rPr>
                <a:t>LG</a:t>
              </a:r>
              <a:r>
                <a:rPr kumimoji="1" lang="ko-KR" altLang="en-US" sz="1600" dirty="0" smtClean="0">
                  <a:solidFill>
                    <a:prstClr val="white">
                      <a:lumMod val="50000"/>
                    </a:prstClr>
                  </a:solidFill>
                  <a:latin typeface="맑은 고딕" pitchFamily="50" charset="-127"/>
                  <a:ea typeface="맑은 고딕" pitchFamily="50" charset="-127"/>
                </a:rPr>
                <a:t>화학 우선주</a:t>
              </a:r>
              <a:endParaRPr kumimoji="1" lang="en-US" altLang="ko-KR" sz="1600" dirty="0" smtClean="0">
                <a:solidFill>
                  <a:prstClr val="white">
                    <a:lumMod val="50000"/>
                  </a:prst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defTabSz="903091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600" dirty="0" smtClean="0">
                  <a:solidFill>
                    <a:prstClr val="white">
                      <a:lumMod val="50000"/>
                    </a:prstClr>
                  </a:solidFill>
                  <a:latin typeface="맑은 고딕" pitchFamily="50" charset="-127"/>
                  <a:ea typeface="맑은 고딕" pitchFamily="50" charset="-127"/>
                </a:rPr>
                <a:t>5. </a:t>
              </a:r>
              <a:r>
                <a:rPr kumimoji="1" lang="ko-KR" altLang="en-US" sz="1600" dirty="0" smtClean="0">
                  <a:solidFill>
                    <a:prstClr val="white">
                      <a:lumMod val="50000"/>
                    </a:prstClr>
                  </a:solidFill>
                  <a:latin typeface="맑은 고딕" pitchFamily="50" charset="-127"/>
                  <a:ea typeface="맑은 고딕" pitchFamily="50" charset="-127"/>
                </a:rPr>
                <a:t>실전재무분석</a:t>
              </a:r>
              <a:r>
                <a:rPr kumimoji="1" lang="en-US" altLang="ko-KR" sz="1600" dirty="0" smtClean="0">
                  <a:solidFill>
                    <a:prstClr val="white">
                      <a:lumMod val="50000"/>
                    </a:prstClr>
                  </a:solidFill>
                  <a:latin typeface="맑은 고딕" pitchFamily="50" charset="-127"/>
                  <a:ea typeface="맑은 고딕" pitchFamily="50" charset="-127"/>
                </a:rPr>
                <a:t>-KT</a:t>
              </a:r>
            </a:p>
            <a:p>
              <a:pPr marL="207340" indent="-207340" defTabSz="903091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  <a:buFont typeface="+mj-lt"/>
                <a:buAutoNum type="arabicPeriod"/>
                <a:defRPr/>
              </a:pPr>
              <a:endParaRPr kumimoji="1" lang="en-US" altLang="ko-KR" sz="1600" dirty="0">
                <a:solidFill>
                  <a:prstClr val="white">
                    <a:lumMod val="50000"/>
                  </a:prst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8778464" y="2808396"/>
            <a:ext cx="3117840" cy="1123296"/>
            <a:chOff x="1887064" y="2180850"/>
            <a:chExt cx="3437563" cy="1238485"/>
          </a:xfrm>
        </p:grpSpPr>
        <p:sp>
          <p:nvSpPr>
            <p:cNvPr id="14" name="타원 13"/>
            <p:cNvSpPr/>
            <p:nvPr/>
          </p:nvSpPr>
          <p:spPr bwMode="auto">
            <a:xfrm rot="10800000">
              <a:off x="1887064" y="2180850"/>
              <a:ext cx="720082" cy="701689"/>
            </a:xfrm>
            <a:prstGeom prst="ellipse">
              <a:avLst/>
            </a:prstGeom>
            <a:solidFill>
              <a:srgbClr val="0D3B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46052">
                <a:defRPr/>
              </a:pPr>
              <a:endParaRPr lang="ko-KR" altLang="en-US" sz="1905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15" name="Text Box 4"/>
            <p:cNvSpPr txBox="1">
              <a:spLocks noChangeArrowheads="1"/>
            </p:cNvSpPr>
            <p:nvPr/>
          </p:nvSpPr>
          <p:spPr bwMode="auto">
            <a:xfrm>
              <a:off x="2005817" y="2320419"/>
              <a:ext cx="500523" cy="4096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902794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814" b="1" dirty="0" smtClean="0">
                  <a:solidFill>
                    <a:prstClr val="white"/>
                  </a:solidFill>
                  <a:latin typeface="맑은 고딕" pitchFamily="50" charset="-127"/>
                  <a:ea typeface="맑은 고딕" pitchFamily="50" charset="-127"/>
                </a:rPr>
                <a:t>03</a:t>
              </a:r>
              <a:endParaRPr lang="ko-KR" altLang="ko-KR" sz="1814" b="1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6" name="Text Box 5"/>
            <p:cNvSpPr txBox="1">
              <a:spLocks noChangeArrowheads="1"/>
            </p:cNvSpPr>
            <p:nvPr/>
          </p:nvSpPr>
          <p:spPr bwMode="auto">
            <a:xfrm>
              <a:off x="2753470" y="2266037"/>
              <a:ext cx="882279" cy="5090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defTabSz="903091">
                <a:spcBef>
                  <a:spcPct val="20000"/>
                </a:spcBef>
                <a:defRPr/>
              </a:pPr>
              <a:r>
                <a:rPr lang="ko-KR" altLang="en-US" sz="24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결론</a:t>
              </a:r>
              <a:endParaRPr lang="ko-KR" altLang="en-US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7" name="Text Box 9"/>
            <p:cNvSpPr txBox="1">
              <a:spLocks noChangeArrowheads="1"/>
            </p:cNvSpPr>
            <p:nvPr/>
          </p:nvSpPr>
          <p:spPr bwMode="auto">
            <a:xfrm>
              <a:off x="2804270" y="2774594"/>
              <a:ext cx="2520357" cy="6447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marL="207340" indent="-207340" defTabSz="903091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  <a:buFont typeface="+mj-lt"/>
                <a:buAutoNum type="arabicPeriod"/>
                <a:defRPr/>
              </a:pPr>
              <a:r>
                <a:rPr kumimoji="1" lang="ko-KR" altLang="en-US" sz="1600" dirty="0" smtClean="0">
                  <a:solidFill>
                    <a:prstClr val="white">
                      <a:lumMod val="50000"/>
                    </a:prstClr>
                  </a:solidFill>
                  <a:latin typeface="맑은 고딕" pitchFamily="50" charset="-127"/>
                  <a:ea typeface="맑은 고딕" pitchFamily="50" charset="-127"/>
                </a:rPr>
                <a:t>투자 결과 및 시사점</a:t>
              </a:r>
              <a:endParaRPr kumimoji="1" lang="ko-KR" altLang="en-US" sz="1600" dirty="0">
                <a:solidFill>
                  <a:prstClr val="white">
                    <a:lumMod val="50000"/>
                  </a:prst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54831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타원 6"/>
          <p:cNvSpPr/>
          <p:nvPr/>
        </p:nvSpPr>
        <p:spPr bwMode="auto">
          <a:xfrm rot="10800000">
            <a:off x="611317" y="669267"/>
            <a:ext cx="926639" cy="943486"/>
          </a:xfrm>
          <a:prstGeom prst="ellipse">
            <a:avLst/>
          </a:prstGeom>
          <a:solidFill>
            <a:srgbClr val="0D3B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46052">
              <a:defRPr/>
            </a:pPr>
            <a:endParaRPr lang="ko-KR" altLang="en-US" sz="1905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746661" y="850546"/>
            <a:ext cx="655949" cy="580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ko-KR" sz="3175" b="1" dirty="0">
                <a:solidFill>
                  <a:schemeClr val="tx2">
                    <a:lumMod val="20000"/>
                    <a:lumOff val="80000"/>
                  </a:schemeClr>
                </a:solidFill>
                <a:latin typeface="맑은 고딕" pitchFamily="50" charset="-127"/>
                <a:ea typeface="맑은 고딕" pitchFamily="50" charset="-127"/>
              </a:rPr>
              <a:t>01</a:t>
            </a:r>
            <a:endParaRPr lang="ko-KR" altLang="ko-KR" sz="3175" b="1" dirty="0">
              <a:solidFill>
                <a:schemeClr val="tx2">
                  <a:lumMod val="20000"/>
                  <a:lumOff val="8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1673301" y="910177"/>
            <a:ext cx="80021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defTabSz="903091">
              <a:spcBef>
                <a:spcPct val="20000"/>
              </a:spcBef>
              <a:defRPr/>
            </a:pPr>
            <a:r>
              <a:rPr lang="ko-KR" altLang="en-US" sz="2400" b="1" dirty="0" smtClean="0">
                <a:latin typeface="+mn-ea"/>
              </a:rPr>
              <a:t>서론</a:t>
            </a:r>
            <a:endParaRPr lang="en-US" altLang="ko-KR" sz="2400" b="1" dirty="0">
              <a:latin typeface="+mn-ea"/>
            </a:endParaRPr>
          </a:p>
        </p:txBody>
      </p:sp>
      <p:sp>
        <p:nvSpPr>
          <p:cNvPr id="10246" name="Text Box 9"/>
          <p:cNvSpPr txBox="1">
            <a:spLocks noChangeArrowheads="1"/>
          </p:cNvSpPr>
          <p:nvPr/>
        </p:nvSpPr>
        <p:spPr bwMode="auto">
          <a:xfrm>
            <a:off x="3881164" y="2680228"/>
            <a:ext cx="4653117" cy="1127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07340" indent="-207340">
              <a:lnSpc>
                <a:spcPct val="200000"/>
              </a:lnSpc>
              <a:buFontTx/>
              <a:buAutoNum type="arabicPeriod"/>
            </a:pPr>
            <a:r>
              <a:rPr lang="ko-KR" altLang="en-US" sz="4000" dirty="0" smtClean="0">
                <a:solidFill>
                  <a:schemeClr val="bg1">
                    <a:lumMod val="6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주제선정이유</a:t>
            </a:r>
            <a:endParaRPr lang="ko-KR" altLang="en-US" sz="4000" dirty="0">
              <a:solidFill>
                <a:schemeClr val="bg1">
                  <a:lumMod val="6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21499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자유형 17"/>
          <p:cNvSpPr/>
          <p:nvPr/>
        </p:nvSpPr>
        <p:spPr>
          <a:xfrm flipV="1">
            <a:off x="4715043" y="4328664"/>
            <a:ext cx="2628080" cy="667791"/>
          </a:xfrm>
          <a:custGeom>
            <a:avLst/>
            <a:gdLst>
              <a:gd name="connsiteX0" fmla="*/ 0 w 2897580"/>
              <a:gd name="connsiteY0" fmla="*/ 0 h 736270"/>
              <a:gd name="connsiteX1" fmla="*/ 1448790 w 2897580"/>
              <a:gd name="connsiteY1" fmla="*/ 736270 h 736270"/>
              <a:gd name="connsiteX2" fmla="*/ 2897580 w 2897580"/>
              <a:gd name="connsiteY2" fmla="*/ 0 h 736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897580" h="736270">
                <a:moveTo>
                  <a:pt x="0" y="0"/>
                </a:moveTo>
                <a:lnTo>
                  <a:pt x="1448790" y="736270"/>
                </a:lnTo>
                <a:lnTo>
                  <a:pt x="2897580" y="0"/>
                </a:lnTo>
              </a:path>
            </a:pathLst>
          </a:cu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946052"/>
            <a:endParaRPr lang="ko-KR" altLang="en-US" sz="1905">
              <a:solidFill>
                <a:prstClr val="black"/>
              </a:solidFill>
            </a:endParaRPr>
          </a:p>
        </p:txBody>
      </p:sp>
      <p:sp>
        <p:nvSpPr>
          <p:cNvPr id="17" name="자유형 16"/>
          <p:cNvSpPr/>
          <p:nvPr/>
        </p:nvSpPr>
        <p:spPr>
          <a:xfrm>
            <a:off x="4779417" y="2891830"/>
            <a:ext cx="2628080" cy="667791"/>
          </a:xfrm>
          <a:custGeom>
            <a:avLst/>
            <a:gdLst>
              <a:gd name="connsiteX0" fmla="*/ 0 w 2897580"/>
              <a:gd name="connsiteY0" fmla="*/ 0 h 736270"/>
              <a:gd name="connsiteX1" fmla="*/ 1448790 w 2897580"/>
              <a:gd name="connsiteY1" fmla="*/ 736270 h 736270"/>
              <a:gd name="connsiteX2" fmla="*/ 2897580 w 2897580"/>
              <a:gd name="connsiteY2" fmla="*/ 0 h 736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897580" h="736270">
                <a:moveTo>
                  <a:pt x="0" y="0"/>
                </a:moveTo>
                <a:lnTo>
                  <a:pt x="1448790" y="736270"/>
                </a:lnTo>
                <a:lnTo>
                  <a:pt x="2897580" y="0"/>
                </a:lnTo>
              </a:path>
            </a:pathLst>
          </a:cu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946052"/>
            <a:endParaRPr lang="ko-KR" altLang="en-US" sz="1905">
              <a:solidFill>
                <a:prstClr val="black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1-2.</a:t>
            </a:r>
            <a:r>
              <a:rPr lang="ko-KR" altLang="en-US" dirty="0"/>
              <a:t> 현황 및 주식투자의 필요성</a:t>
            </a:r>
          </a:p>
        </p:txBody>
      </p:sp>
      <p:sp>
        <p:nvSpPr>
          <p:cNvPr id="4" name="대각선 방향의 모서리가 잘린 사각형 3"/>
          <p:cNvSpPr/>
          <p:nvPr/>
        </p:nvSpPr>
        <p:spPr>
          <a:xfrm>
            <a:off x="2176732" y="2318753"/>
            <a:ext cx="1502775" cy="3721414"/>
          </a:xfrm>
          <a:prstGeom prst="snip2Diag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>
              <a:lnSpc>
                <a:spcPct val="150000"/>
              </a:lnSpc>
            </a:pPr>
            <a:r>
              <a:rPr lang="en-US" altLang="ko-KR" sz="907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&lt;0%</a:t>
            </a:r>
            <a:r>
              <a:rPr lang="ko-KR" altLang="en-US" sz="907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대 금리</a:t>
            </a:r>
            <a:r>
              <a:rPr lang="en-US" altLang="ko-KR" sz="907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&gt;</a:t>
            </a:r>
          </a:p>
          <a:p>
            <a:pPr algn="ctr" defTabSz="946052">
              <a:lnSpc>
                <a:spcPct val="150000"/>
              </a:lnSpc>
            </a:pPr>
            <a:endParaRPr lang="en-US" altLang="ko-KR" sz="907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ctr" defTabSz="946052">
              <a:lnSpc>
                <a:spcPct val="150000"/>
              </a:lnSpc>
            </a:pPr>
            <a:r>
              <a:rPr lang="en-US" altLang="ko-KR" sz="907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&lt;</a:t>
            </a:r>
            <a:r>
              <a:rPr lang="ko-KR" altLang="en-US" sz="907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물가상승률 고려</a:t>
            </a:r>
            <a:r>
              <a:rPr lang="en-US" altLang="ko-KR" sz="907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&gt;</a:t>
            </a:r>
          </a:p>
        </p:txBody>
      </p:sp>
      <p:sp>
        <p:nvSpPr>
          <p:cNvPr id="5" name="대각선 방향의 모서리가 잘린 사각형 4"/>
          <p:cNvSpPr/>
          <p:nvPr/>
        </p:nvSpPr>
        <p:spPr>
          <a:xfrm>
            <a:off x="4005430" y="2318719"/>
            <a:ext cx="1502775" cy="3721414"/>
          </a:xfrm>
          <a:prstGeom prst="snip2Diag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>
              <a:lnSpc>
                <a:spcPct val="150000"/>
              </a:lnSpc>
            </a:pPr>
            <a:r>
              <a:rPr lang="en-US" altLang="ko-KR" sz="907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&lt;</a:t>
            </a:r>
            <a:r>
              <a:rPr lang="ko-KR" altLang="en-US" sz="907" b="1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초기자본</a:t>
            </a:r>
            <a:r>
              <a:rPr lang="ko-KR" altLang="en-US" sz="907" b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 부족</a:t>
            </a:r>
            <a:r>
              <a:rPr lang="en-US" altLang="ko-KR" sz="907" b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&gt;</a:t>
            </a:r>
            <a:endParaRPr lang="en-US" altLang="ko-KR" sz="907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ctr" defTabSz="946052">
              <a:lnSpc>
                <a:spcPct val="150000"/>
              </a:lnSpc>
            </a:pPr>
            <a:endParaRPr lang="en-US" altLang="ko-KR" sz="907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ctr" defTabSz="946052">
              <a:lnSpc>
                <a:spcPct val="150000"/>
              </a:lnSpc>
            </a:pPr>
            <a:r>
              <a:rPr lang="en-US" altLang="ko-KR" sz="907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&lt;</a:t>
            </a:r>
            <a:r>
              <a:rPr lang="ko-KR" altLang="en-US" sz="907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관련규제법령</a:t>
            </a:r>
            <a:r>
              <a:rPr lang="en-US" altLang="ko-KR" sz="907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&gt;</a:t>
            </a:r>
            <a:endParaRPr lang="en-US" altLang="ko-KR" sz="907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9" name="대각선 방향의 모서리가 잘린 사각형 8"/>
          <p:cNvSpPr/>
          <p:nvPr/>
        </p:nvSpPr>
        <p:spPr>
          <a:xfrm flipH="1">
            <a:off x="6682534" y="2318720"/>
            <a:ext cx="1502776" cy="3721414"/>
          </a:xfrm>
          <a:prstGeom prst="snip2Diag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>
              <a:lnSpc>
                <a:spcPct val="150000"/>
              </a:lnSpc>
            </a:pPr>
            <a:r>
              <a:rPr lang="en-US" altLang="ko-KR" sz="907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&lt;</a:t>
            </a:r>
            <a:r>
              <a:rPr lang="ko-KR" altLang="en-US" sz="907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극단적</a:t>
            </a:r>
            <a:r>
              <a:rPr lang="en-US" altLang="ko-KR" sz="907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&gt;</a:t>
            </a:r>
          </a:p>
          <a:p>
            <a:pPr algn="ctr" defTabSz="946052">
              <a:lnSpc>
                <a:spcPct val="150000"/>
              </a:lnSpc>
            </a:pPr>
            <a:endParaRPr lang="en-US" altLang="ko-KR" sz="907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ctr" defTabSz="946052">
              <a:lnSpc>
                <a:spcPct val="150000"/>
              </a:lnSpc>
            </a:pPr>
            <a:r>
              <a:rPr lang="en-US" altLang="ko-KR" sz="907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&lt;</a:t>
            </a:r>
            <a:r>
              <a:rPr lang="ko-KR" altLang="en-US" sz="907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한정적 경우</a:t>
            </a:r>
            <a:r>
              <a:rPr lang="en-US" altLang="ko-KR" sz="907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&gt;</a:t>
            </a:r>
          </a:p>
        </p:txBody>
      </p:sp>
      <p:sp>
        <p:nvSpPr>
          <p:cNvPr id="10" name="대각선 방향의 모서리가 잘린 사각형 9"/>
          <p:cNvSpPr/>
          <p:nvPr/>
        </p:nvSpPr>
        <p:spPr>
          <a:xfrm flipH="1">
            <a:off x="8511862" y="2318720"/>
            <a:ext cx="1502776" cy="3721414"/>
          </a:xfrm>
          <a:prstGeom prst="snip2Diag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>
              <a:lnSpc>
                <a:spcPct val="150000"/>
              </a:lnSpc>
            </a:pPr>
            <a:r>
              <a:rPr lang="ko-KR" altLang="en-US" sz="1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종합적 적합성</a:t>
            </a:r>
            <a:endParaRPr lang="en-US" altLang="ko-KR" sz="10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" name="타원 2"/>
          <p:cNvSpPr/>
          <p:nvPr/>
        </p:nvSpPr>
        <p:spPr>
          <a:xfrm>
            <a:off x="5433031" y="3298379"/>
            <a:ext cx="1316075" cy="1316075"/>
          </a:xfrm>
          <a:prstGeom prst="ellipse">
            <a:avLst/>
          </a:prstGeom>
          <a:solidFill>
            <a:srgbClr val="0D3B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361">
              <a:defRPr/>
            </a:pPr>
            <a:r>
              <a:rPr lang="ko-KR" altLang="en-US" sz="998" b="1" dirty="0" smtClean="0">
                <a:solidFill>
                  <a:schemeClr val="bg1"/>
                </a:solidFill>
              </a:rPr>
              <a:t>투자 상품</a:t>
            </a:r>
            <a:endParaRPr lang="ko-KR" altLang="en-US" sz="998" b="1" dirty="0">
              <a:solidFill>
                <a:schemeClr val="bg1"/>
              </a:solidFill>
            </a:endParaRPr>
          </a:p>
        </p:txBody>
      </p:sp>
      <p:sp>
        <p:nvSpPr>
          <p:cNvPr id="12" name="대각선 방향의 모서리가 잘린 사각형 11"/>
          <p:cNvSpPr/>
          <p:nvPr/>
        </p:nvSpPr>
        <p:spPr>
          <a:xfrm>
            <a:off x="2176732" y="1860285"/>
            <a:ext cx="1377619" cy="326553"/>
          </a:xfrm>
          <a:prstGeom prst="snip2DiagRect">
            <a:avLst/>
          </a:prstGeom>
          <a:solidFill>
            <a:srgbClr val="00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361">
              <a:defRPr/>
            </a:pPr>
            <a:r>
              <a:rPr lang="ko-KR" altLang="en-US" sz="998" b="1" dirty="0" smtClean="0">
                <a:solidFill>
                  <a:schemeClr val="bg1"/>
                </a:solidFill>
              </a:rPr>
              <a:t>적금</a:t>
            </a:r>
            <a:endParaRPr lang="ko-KR" altLang="en-US" sz="998" b="1" dirty="0">
              <a:solidFill>
                <a:schemeClr val="bg1"/>
              </a:solidFill>
            </a:endParaRPr>
          </a:p>
        </p:txBody>
      </p:sp>
      <p:sp>
        <p:nvSpPr>
          <p:cNvPr id="13" name="대각선 방향의 모서리가 잘린 사각형 12"/>
          <p:cNvSpPr/>
          <p:nvPr/>
        </p:nvSpPr>
        <p:spPr>
          <a:xfrm>
            <a:off x="4005430" y="1860285"/>
            <a:ext cx="1377619" cy="326553"/>
          </a:xfrm>
          <a:prstGeom prst="snip2DiagRect">
            <a:avLst/>
          </a:prstGeom>
          <a:solidFill>
            <a:srgbClr val="00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361">
              <a:defRPr/>
            </a:pPr>
            <a:r>
              <a:rPr lang="ko-KR" altLang="en-US" sz="998" b="1" dirty="0" smtClean="0">
                <a:solidFill>
                  <a:schemeClr val="bg1"/>
                </a:solidFill>
              </a:rPr>
              <a:t>부동산</a:t>
            </a:r>
            <a:endParaRPr lang="ko-KR" altLang="en-US" sz="998" b="1" dirty="0">
              <a:solidFill>
                <a:schemeClr val="bg1"/>
              </a:solidFill>
            </a:endParaRPr>
          </a:p>
        </p:txBody>
      </p:sp>
      <p:sp>
        <p:nvSpPr>
          <p:cNvPr id="14" name="대각선 방향의 모서리가 잘린 사각형 13"/>
          <p:cNvSpPr/>
          <p:nvPr/>
        </p:nvSpPr>
        <p:spPr>
          <a:xfrm>
            <a:off x="6783041" y="1860285"/>
            <a:ext cx="1377619" cy="326553"/>
          </a:xfrm>
          <a:prstGeom prst="snip2DiagRect">
            <a:avLst/>
          </a:prstGeom>
          <a:solidFill>
            <a:srgbClr val="00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361">
              <a:defRPr/>
            </a:pPr>
            <a:r>
              <a:rPr lang="ko-KR" altLang="en-US" sz="998" b="1" dirty="0" smtClean="0">
                <a:solidFill>
                  <a:schemeClr val="bg1"/>
                </a:solidFill>
              </a:rPr>
              <a:t>안전자산</a:t>
            </a:r>
            <a:endParaRPr lang="ko-KR" altLang="en-US" sz="998" b="1" dirty="0">
              <a:solidFill>
                <a:schemeClr val="bg1"/>
              </a:solidFill>
            </a:endParaRPr>
          </a:p>
        </p:txBody>
      </p:sp>
      <p:sp>
        <p:nvSpPr>
          <p:cNvPr id="15" name="대각선 방향의 모서리가 잘린 사각형 14"/>
          <p:cNvSpPr/>
          <p:nvPr/>
        </p:nvSpPr>
        <p:spPr>
          <a:xfrm>
            <a:off x="8649308" y="1860285"/>
            <a:ext cx="1377619" cy="326553"/>
          </a:xfrm>
          <a:prstGeom prst="snip2DiagRect">
            <a:avLst/>
          </a:prstGeom>
          <a:solidFill>
            <a:schemeClr val="bg1"/>
          </a:solidFill>
          <a:ln>
            <a:solidFill>
              <a:srgbClr val="0D3A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361">
              <a:defRPr/>
            </a:pPr>
            <a:r>
              <a:rPr lang="ko-KR" altLang="en-US" sz="998" b="1" dirty="0" smtClean="0">
                <a:solidFill>
                  <a:srgbClr val="0D3AAD"/>
                </a:solidFill>
              </a:rPr>
              <a:t>주식</a:t>
            </a:r>
            <a:endParaRPr lang="ko-KR" altLang="en-US" sz="998" b="1" dirty="0">
              <a:solidFill>
                <a:srgbClr val="0D3AAD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7934076" y="32847"/>
            <a:ext cx="4151906" cy="278296"/>
          </a:xfrm>
          <a:prstGeom prst="rect">
            <a:avLst/>
          </a:prstGeom>
          <a:solidFill>
            <a:srgbClr val="0D3AAD"/>
          </a:solidFill>
          <a:ln>
            <a:solidFill>
              <a:srgbClr val="0D3AA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10153815" y="214685"/>
            <a:ext cx="1932167" cy="278296"/>
          </a:xfrm>
          <a:prstGeom prst="rect">
            <a:avLst/>
          </a:prstGeom>
          <a:solidFill>
            <a:srgbClr val="0D3AAD"/>
          </a:solidFill>
          <a:ln>
            <a:solidFill>
              <a:srgbClr val="0D3AA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" name="Picture 2" descr="금융·세무경영전공 로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5420" y="175744"/>
            <a:ext cx="2080562" cy="28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659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1-3.</a:t>
            </a:r>
            <a:r>
              <a:rPr lang="ko-KR" altLang="en-US" dirty="0"/>
              <a:t> </a:t>
            </a:r>
            <a:r>
              <a:rPr lang="ko-KR" altLang="en-US" dirty="0" smtClean="0"/>
              <a:t>주식투자 기간별 방법론</a:t>
            </a:r>
            <a:endParaRPr lang="ko-KR" altLang="en-US" b="1" dirty="0"/>
          </a:p>
        </p:txBody>
      </p:sp>
      <p:sp>
        <p:nvSpPr>
          <p:cNvPr id="2" name="다이아몬드 1"/>
          <p:cNvSpPr/>
          <p:nvPr/>
        </p:nvSpPr>
        <p:spPr>
          <a:xfrm>
            <a:off x="2176732" y="2652225"/>
            <a:ext cx="2089940" cy="573147"/>
          </a:xfrm>
          <a:custGeom>
            <a:avLst/>
            <a:gdLst>
              <a:gd name="connsiteX0" fmla="*/ 0 w 2304256"/>
              <a:gd name="connsiteY0" fmla="*/ 468052 h 936104"/>
              <a:gd name="connsiteX1" fmla="*/ 1152128 w 2304256"/>
              <a:gd name="connsiteY1" fmla="*/ 0 h 936104"/>
              <a:gd name="connsiteX2" fmla="*/ 2304256 w 2304256"/>
              <a:gd name="connsiteY2" fmla="*/ 468052 h 936104"/>
              <a:gd name="connsiteX3" fmla="*/ 1152128 w 2304256"/>
              <a:gd name="connsiteY3" fmla="*/ 936104 h 936104"/>
              <a:gd name="connsiteX4" fmla="*/ 0 w 2304256"/>
              <a:gd name="connsiteY4" fmla="*/ 468052 h 936104"/>
              <a:gd name="connsiteX0" fmla="*/ 0 w 2304256"/>
              <a:gd name="connsiteY0" fmla="*/ 236698 h 704750"/>
              <a:gd name="connsiteX1" fmla="*/ 1163145 w 2304256"/>
              <a:gd name="connsiteY1" fmla="*/ 0 h 704750"/>
              <a:gd name="connsiteX2" fmla="*/ 2304256 w 2304256"/>
              <a:gd name="connsiteY2" fmla="*/ 236698 h 704750"/>
              <a:gd name="connsiteX3" fmla="*/ 1152128 w 2304256"/>
              <a:gd name="connsiteY3" fmla="*/ 704750 h 704750"/>
              <a:gd name="connsiteX4" fmla="*/ 0 w 2304256"/>
              <a:gd name="connsiteY4" fmla="*/ 236698 h 70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04256" h="704750">
                <a:moveTo>
                  <a:pt x="0" y="236698"/>
                </a:moveTo>
                <a:lnTo>
                  <a:pt x="1163145" y="0"/>
                </a:lnTo>
                <a:lnTo>
                  <a:pt x="2304256" y="236698"/>
                </a:lnTo>
                <a:lnTo>
                  <a:pt x="1152128" y="704750"/>
                </a:lnTo>
                <a:lnTo>
                  <a:pt x="0" y="23669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/>
            <a:endParaRPr lang="ko-KR" altLang="en-US" sz="1905">
              <a:solidFill>
                <a:prstClr val="white"/>
              </a:solidFill>
            </a:endParaRPr>
          </a:p>
        </p:txBody>
      </p:sp>
      <p:sp>
        <p:nvSpPr>
          <p:cNvPr id="4" name="다이아몬드 1"/>
          <p:cNvSpPr/>
          <p:nvPr/>
        </p:nvSpPr>
        <p:spPr>
          <a:xfrm>
            <a:off x="2176732" y="5468279"/>
            <a:ext cx="2089940" cy="573147"/>
          </a:xfrm>
          <a:custGeom>
            <a:avLst/>
            <a:gdLst>
              <a:gd name="connsiteX0" fmla="*/ 0 w 2304256"/>
              <a:gd name="connsiteY0" fmla="*/ 468052 h 936104"/>
              <a:gd name="connsiteX1" fmla="*/ 1152128 w 2304256"/>
              <a:gd name="connsiteY1" fmla="*/ 0 h 936104"/>
              <a:gd name="connsiteX2" fmla="*/ 2304256 w 2304256"/>
              <a:gd name="connsiteY2" fmla="*/ 468052 h 936104"/>
              <a:gd name="connsiteX3" fmla="*/ 1152128 w 2304256"/>
              <a:gd name="connsiteY3" fmla="*/ 936104 h 936104"/>
              <a:gd name="connsiteX4" fmla="*/ 0 w 2304256"/>
              <a:gd name="connsiteY4" fmla="*/ 468052 h 936104"/>
              <a:gd name="connsiteX0" fmla="*/ 0 w 2304256"/>
              <a:gd name="connsiteY0" fmla="*/ 236698 h 704750"/>
              <a:gd name="connsiteX1" fmla="*/ 1163145 w 2304256"/>
              <a:gd name="connsiteY1" fmla="*/ 0 h 704750"/>
              <a:gd name="connsiteX2" fmla="*/ 2304256 w 2304256"/>
              <a:gd name="connsiteY2" fmla="*/ 236698 h 704750"/>
              <a:gd name="connsiteX3" fmla="*/ 1152128 w 2304256"/>
              <a:gd name="connsiteY3" fmla="*/ 704750 h 704750"/>
              <a:gd name="connsiteX4" fmla="*/ 0 w 2304256"/>
              <a:gd name="connsiteY4" fmla="*/ 236698 h 70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04256" h="704750">
                <a:moveTo>
                  <a:pt x="0" y="236698"/>
                </a:moveTo>
                <a:lnTo>
                  <a:pt x="1163145" y="0"/>
                </a:lnTo>
                <a:lnTo>
                  <a:pt x="2304256" y="236698"/>
                </a:lnTo>
                <a:lnTo>
                  <a:pt x="1152128" y="704750"/>
                </a:lnTo>
                <a:lnTo>
                  <a:pt x="0" y="23669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/>
            <a:endParaRPr lang="ko-KR" altLang="en-US" sz="1905">
              <a:solidFill>
                <a:prstClr val="white"/>
              </a:solidFill>
            </a:endParaRPr>
          </a:p>
        </p:txBody>
      </p:sp>
      <p:sp>
        <p:nvSpPr>
          <p:cNvPr id="3" name="평행 사변형 2"/>
          <p:cNvSpPr/>
          <p:nvPr/>
        </p:nvSpPr>
        <p:spPr>
          <a:xfrm rot="21139157">
            <a:off x="3028336" y="2969355"/>
            <a:ext cx="1443261" cy="2923426"/>
          </a:xfrm>
          <a:custGeom>
            <a:avLst/>
            <a:gdLst>
              <a:gd name="connsiteX0" fmla="*/ 0 w 1728887"/>
              <a:gd name="connsiteY0" fmla="*/ 3219386 h 3219386"/>
              <a:gd name="connsiteX1" fmla="*/ 432222 w 1728887"/>
              <a:gd name="connsiteY1" fmla="*/ 0 h 3219386"/>
              <a:gd name="connsiteX2" fmla="*/ 1728887 w 1728887"/>
              <a:gd name="connsiteY2" fmla="*/ 0 h 3219386"/>
              <a:gd name="connsiteX3" fmla="*/ 1296665 w 1728887"/>
              <a:gd name="connsiteY3" fmla="*/ 3219386 h 3219386"/>
              <a:gd name="connsiteX4" fmla="*/ 0 w 1728887"/>
              <a:gd name="connsiteY4" fmla="*/ 3219386 h 3219386"/>
              <a:gd name="connsiteX0" fmla="*/ 0 w 1620819"/>
              <a:gd name="connsiteY0" fmla="*/ 3489642 h 3489642"/>
              <a:gd name="connsiteX1" fmla="*/ 432222 w 1620819"/>
              <a:gd name="connsiteY1" fmla="*/ 270256 h 3489642"/>
              <a:gd name="connsiteX2" fmla="*/ 1620819 w 1620819"/>
              <a:gd name="connsiteY2" fmla="*/ 0 h 3489642"/>
              <a:gd name="connsiteX3" fmla="*/ 1296665 w 1620819"/>
              <a:gd name="connsiteY3" fmla="*/ 3489642 h 3489642"/>
              <a:gd name="connsiteX4" fmla="*/ 0 w 1620819"/>
              <a:gd name="connsiteY4" fmla="*/ 3489642 h 3489642"/>
              <a:gd name="connsiteX0" fmla="*/ 0 w 1620819"/>
              <a:gd name="connsiteY0" fmla="*/ 3489642 h 3489642"/>
              <a:gd name="connsiteX1" fmla="*/ 432222 w 1620819"/>
              <a:gd name="connsiteY1" fmla="*/ 270256 h 3489642"/>
              <a:gd name="connsiteX2" fmla="*/ 1620819 w 1620819"/>
              <a:gd name="connsiteY2" fmla="*/ 0 h 3489642"/>
              <a:gd name="connsiteX3" fmla="*/ 1075000 w 1620819"/>
              <a:gd name="connsiteY3" fmla="*/ 3237415 h 3489642"/>
              <a:gd name="connsiteX4" fmla="*/ 0 w 1620819"/>
              <a:gd name="connsiteY4" fmla="*/ 3489642 h 3489642"/>
              <a:gd name="connsiteX0" fmla="*/ 0 w 1620819"/>
              <a:gd name="connsiteY0" fmla="*/ 3489642 h 3489642"/>
              <a:gd name="connsiteX1" fmla="*/ 432222 w 1620819"/>
              <a:gd name="connsiteY1" fmla="*/ 270256 h 3489642"/>
              <a:gd name="connsiteX2" fmla="*/ 1620819 w 1620819"/>
              <a:gd name="connsiteY2" fmla="*/ 0 h 3489642"/>
              <a:gd name="connsiteX3" fmla="*/ 1121617 w 1620819"/>
              <a:gd name="connsiteY3" fmla="*/ 3221469 h 3489642"/>
              <a:gd name="connsiteX4" fmla="*/ 0 w 1620819"/>
              <a:gd name="connsiteY4" fmla="*/ 3489642 h 3489642"/>
              <a:gd name="connsiteX0" fmla="*/ 0 w 1626711"/>
              <a:gd name="connsiteY0" fmla="*/ 3533314 h 3533314"/>
              <a:gd name="connsiteX1" fmla="*/ 432222 w 1626711"/>
              <a:gd name="connsiteY1" fmla="*/ 313928 h 3533314"/>
              <a:gd name="connsiteX2" fmla="*/ 1626711 w 1626711"/>
              <a:gd name="connsiteY2" fmla="*/ 0 h 3533314"/>
              <a:gd name="connsiteX3" fmla="*/ 1121617 w 1626711"/>
              <a:gd name="connsiteY3" fmla="*/ 3265141 h 3533314"/>
              <a:gd name="connsiteX4" fmla="*/ 0 w 1626711"/>
              <a:gd name="connsiteY4" fmla="*/ 3533314 h 3533314"/>
              <a:gd name="connsiteX0" fmla="*/ 0 w 1626711"/>
              <a:gd name="connsiteY0" fmla="*/ 3533314 h 3533314"/>
              <a:gd name="connsiteX1" fmla="*/ 432222 w 1626711"/>
              <a:gd name="connsiteY1" fmla="*/ 313928 h 3533314"/>
              <a:gd name="connsiteX2" fmla="*/ 1626711 w 1626711"/>
              <a:gd name="connsiteY2" fmla="*/ 0 h 3533314"/>
              <a:gd name="connsiteX3" fmla="*/ 1126034 w 1626711"/>
              <a:gd name="connsiteY3" fmla="*/ 3232387 h 3533314"/>
              <a:gd name="connsiteX4" fmla="*/ 0 w 1626711"/>
              <a:gd name="connsiteY4" fmla="*/ 3533314 h 3533314"/>
              <a:gd name="connsiteX0" fmla="*/ 0 w 1626711"/>
              <a:gd name="connsiteY0" fmla="*/ 3533314 h 3533314"/>
              <a:gd name="connsiteX1" fmla="*/ 432222 w 1626711"/>
              <a:gd name="connsiteY1" fmla="*/ 313928 h 3533314"/>
              <a:gd name="connsiteX2" fmla="*/ 1626711 w 1626711"/>
              <a:gd name="connsiteY2" fmla="*/ 0 h 3533314"/>
              <a:gd name="connsiteX3" fmla="*/ 1155231 w 1626711"/>
              <a:gd name="connsiteY3" fmla="*/ 3181325 h 3533314"/>
              <a:gd name="connsiteX4" fmla="*/ 0 w 1626711"/>
              <a:gd name="connsiteY4" fmla="*/ 3533314 h 3533314"/>
              <a:gd name="connsiteX0" fmla="*/ 0 w 1626711"/>
              <a:gd name="connsiteY0" fmla="*/ 3533314 h 3533314"/>
              <a:gd name="connsiteX1" fmla="*/ 432222 w 1626711"/>
              <a:gd name="connsiteY1" fmla="*/ 313928 h 3533314"/>
              <a:gd name="connsiteX2" fmla="*/ 1626711 w 1626711"/>
              <a:gd name="connsiteY2" fmla="*/ 0 h 3533314"/>
              <a:gd name="connsiteX3" fmla="*/ 1160259 w 1626711"/>
              <a:gd name="connsiteY3" fmla="*/ 3225959 h 3533314"/>
              <a:gd name="connsiteX4" fmla="*/ 0 w 1626711"/>
              <a:gd name="connsiteY4" fmla="*/ 3533314 h 3533314"/>
              <a:gd name="connsiteX0" fmla="*/ 0 w 1603403"/>
              <a:gd name="connsiteY0" fmla="*/ 3525432 h 3525432"/>
              <a:gd name="connsiteX1" fmla="*/ 432222 w 1603403"/>
              <a:gd name="connsiteY1" fmla="*/ 306046 h 3525432"/>
              <a:gd name="connsiteX2" fmla="*/ 1603403 w 1603403"/>
              <a:gd name="connsiteY2" fmla="*/ 0 h 3525432"/>
              <a:gd name="connsiteX3" fmla="*/ 1160259 w 1603403"/>
              <a:gd name="connsiteY3" fmla="*/ 3218077 h 3525432"/>
              <a:gd name="connsiteX4" fmla="*/ 0 w 1603403"/>
              <a:gd name="connsiteY4" fmla="*/ 3525432 h 3525432"/>
              <a:gd name="connsiteX0" fmla="*/ 0 w 1587351"/>
              <a:gd name="connsiteY0" fmla="*/ 3522071 h 3522071"/>
              <a:gd name="connsiteX1" fmla="*/ 432222 w 1587351"/>
              <a:gd name="connsiteY1" fmla="*/ 302685 h 3522071"/>
              <a:gd name="connsiteX2" fmla="*/ 1587351 w 1587351"/>
              <a:gd name="connsiteY2" fmla="*/ 0 h 3522071"/>
              <a:gd name="connsiteX3" fmla="*/ 1160259 w 1587351"/>
              <a:gd name="connsiteY3" fmla="*/ 3214716 h 3522071"/>
              <a:gd name="connsiteX4" fmla="*/ 0 w 1587351"/>
              <a:gd name="connsiteY4" fmla="*/ 3522071 h 3522071"/>
              <a:gd name="connsiteX0" fmla="*/ 0 w 1587351"/>
              <a:gd name="connsiteY0" fmla="*/ 3522071 h 3522071"/>
              <a:gd name="connsiteX1" fmla="*/ 432222 w 1587351"/>
              <a:gd name="connsiteY1" fmla="*/ 302685 h 3522071"/>
              <a:gd name="connsiteX2" fmla="*/ 1587351 w 1587351"/>
              <a:gd name="connsiteY2" fmla="*/ 0 h 3522071"/>
              <a:gd name="connsiteX3" fmla="*/ 1180737 w 1587351"/>
              <a:gd name="connsiteY3" fmla="*/ 3217760 h 3522071"/>
              <a:gd name="connsiteX4" fmla="*/ 0 w 1587351"/>
              <a:gd name="connsiteY4" fmla="*/ 3522071 h 3522071"/>
              <a:gd name="connsiteX0" fmla="*/ 0 w 1587351"/>
              <a:gd name="connsiteY0" fmla="*/ 3522071 h 3522071"/>
              <a:gd name="connsiteX1" fmla="*/ 432222 w 1587351"/>
              <a:gd name="connsiteY1" fmla="*/ 302685 h 3522071"/>
              <a:gd name="connsiteX2" fmla="*/ 1587351 w 1587351"/>
              <a:gd name="connsiteY2" fmla="*/ 0 h 3522071"/>
              <a:gd name="connsiteX3" fmla="*/ 1186547 w 1587351"/>
              <a:gd name="connsiteY3" fmla="*/ 3212875 h 3522071"/>
              <a:gd name="connsiteX4" fmla="*/ 0 w 1587351"/>
              <a:gd name="connsiteY4" fmla="*/ 3522071 h 3522071"/>
              <a:gd name="connsiteX0" fmla="*/ 0 w 1587351"/>
              <a:gd name="connsiteY0" fmla="*/ 3522071 h 3522071"/>
              <a:gd name="connsiteX1" fmla="*/ 388725 w 1587351"/>
              <a:gd name="connsiteY1" fmla="*/ 296216 h 3522071"/>
              <a:gd name="connsiteX2" fmla="*/ 1587351 w 1587351"/>
              <a:gd name="connsiteY2" fmla="*/ 0 h 3522071"/>
              <a:gd name="connsiteX3" fmla="*/ 1186547 w 1587351"/>
              <a:gd name="connsiteY3" fmla="*/ 3212875 h 3522071"/>
              <a:gd name="connsiteX4" fmla="*/ 0 w 1587351"/>
              <a:gd name="connsiteY4" fmla="*/ 3522071 h 3522071"/>
              <a:gd name="connsiteX0" fmla="*/ 0 w 1591262"/>
              <a:gd name="connsiteY0" fmla="*/ 3554047 h 3554046"/>
              <a:gd name="connsiteX1" fmla="*/ 392636 w 1591262"/>
              <a:gd name="connsiteY1" fmla="*/ 296216 h 3554046"/>
              <a:gd name="connsiteX2" fmla="*/ 1591262 w 1591262"/>
              <a:gd name="connsiteY2" fmla="*/ 0 h 3554046"/>
              <a:gd name="connsiteX3" fmla="*/ 1190458 w 1591262"/>
              <a:gd name="connsiteY3" fmla="*/ 3212875 h 3554046"/>
              <a:gd name="connsiteX4" fmla="*/ 0 w 1591262"/>
              <a:gd name="connsiteY4" fmla="*/ 3554047 h 3554046"/>
              <a:gd name="connsiteX0" fmla="*/ 0 w 1591262"/>
              <a:gd name="connsiteY0" fmla="*/ 3554047 h 3554047"/>
              <a:gd name="connsiteX1" fmla="*/ 392636 w 1591262"/>
              <a:gd name="connsiteY1" fmla="*/ 296216 h 3554047"/>
              <a:gd name="connsiteX2" fmla="*/ 1591262 w 1591262"/>
              <a:gd name="connsiteY2" fmla="*/ 0 h 3554047"/>
              <a:gd name="connsiteX3" fmla="*/ 1186404 w 1591262"/>
              <a:gd name="connsiteY3" fmla="*/ 3246024 h 3554047"/>
              <a:gd name="connsiteX4" fmla="*/ 0 w 1591262"/>
              <a:gd name="connsiteY4" fmla="*/ 3554047 h 3554047"/>
              <a:gd name="connsiteX0" fmla="*/ 0 w 1591262"/>
              <a:gd name="connsiteY0" fmla="*/ 3554047 h 3554047"/>
              <a:gd name="connsiteX1" fmla="*/ 392636 w 1591262"/>
              <a:gd name="connsiteY1" fmla="*/ 296216 h 3554047"/>
              <a:gd name="connsiteX2" fmla="*/ 1591262 w 1591262"/>
              <a:gd name="connsiteY2" fmla="*/ 0 h 3554047"/>
              <a:gd name="connsiteX3" fmla="*/ 1188381 w 1591262"/>
              <a:gd name="connsiteY3" fmla="*/ 3265605 h 3554047"/>
              <a:gd name="connsiteX4" fmla="*/ 0 w 1591262"/>
              <a:gd name="connsiteY4" fmla="*/ 3554047 h 3554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1262" h="3554047">
                <a:moveTo>
                  <a:pt x="0" y="3554047"/>
                </a:moveTo>
                <a:lnTo>
                  <a:pt x="392636" y="296216"/>
                </a:lnTo>
                <a:lnTo>
                  <a:pt x="1591262" y="0"/>
                </a:lnTo>
                <a:lnTo>
                  <a:pt x="1188381" y="3265605"/>
                </a:lnTo>
                <a:lnTo>
                  <a:pt x="0" y="3554047"/>
                </a:lnTo>
                <a:close/>
              </a:path>
            </a:pathLst>
          </a:custGeom>
          <a:solidFill>
            <a:srgbClr val="0D3B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/>
            <a:endParaRPr lang="ko-KR" altLang="en-US" sz="1905">
              <a:solidFill>
                <a:prstClr val="white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176890" y="3604827"/>
            <a:ext cx="1044812" cy="1483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46052">
              <a:lnSpc>
                <a:spcPct val="150000"/>
              </a:lnSpc>
            </a:pPr>
            <a:r>
              <a:rPr lang="ko-KR" altLang="en-US" sz="1200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스캘핑</a:t>
            </a:r>
            <a:endParaRPr lang="en-US" altLang="ko-KR" sz="1200" b="1" dirty="0" smtClean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  <a:p>
            <a:pPr algn="ctr" defTabSz="946052">
              <a:lnSpc>
                <a:spcPct val="150000"/>
              </a:lnSpc>
            </a:pPr>
            <a:r>
              <a:rPr lang="ko-KR" altLang="en-US" sz="907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분단위</a:t>
            </a:r>
            <a:endParaRPr lang="en-US" altLang="ko-KR" sz="907" b="1" dirty="0" smtClean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  <a:p>
            <a:pPr algn="ctr" defTabSz="946052">
              <a:lnSpc>
                <a:spcPct val="150000"/>
              </a:lnSpc>
            </a:pPr>
            <a:r>
              <a:rPr lang="ko-KR" altLang="en-US" sz="907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데이트레이딩</a:t>
            </a:r>
            <a:endParaRPr lang="en-US" altLang="ko-KR" sz="907" b="1" dirty="0" smtClean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  <a:p>
            <a:pPr algn="ctr" defTabSz="946052">
              <a:lnSpc>
                <a:spcPct val="150000"/>
              </a:lnSpc>
            </a:pPr>
            <a:r>
              <a:rPr lang="ko-KR" altLang="en-US" sz="12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단타</a:t>
            </a:r>
            <a:endParaRPr lang="en-US" altLang="ko-KR" sz="1200" b="1" dirty="0" smtClean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  <a:p>
            <a:pPr algn="ctr" defTabSz="946052">
              <a:lnSpc>
                <a:spcPct val="150000"/>
              </a:lnSpc>
            </a:pPr>
            <a:r>
              <a:rPr lang="ko-KR" altLang="en-US" sz="907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일단위</a:t>
            </a:r>
            <a:endParaRPr lang="en-US" altLang="ko-KR" sz="907" dirty="0" smtClean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  <a:p>
            <a:pPr algn="ctr" defTabSz="946052">
              <a:lnSpc>
                <a:spcPct val="150000"/>
              </a:lnSpc>
            </a:pPr>
            <a:r>
              <a:rPr lang="ko-KR" altLang="en-US" sz="907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구간 확인</a:t>
            </a:r>
            <a:endParaRPr lang="en-US" altLang="ko-KR" sz="907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41" name="다이아몬드 1"/>
          <p:cNvSpPr/>
          <p:nvPr/>
        </p:nvSpPr>
        <p:spPr>
          <a:xfrm>
            <a:off x="5045430" y="2652225"/>
            <a:ext cx="2089940" cy="573147"/>
          </a:xfrm>
          <a:custGeom>
            <a:avLst/>
            <a:gdLst>
              <a:gd name="connsiteX0" fmla="*/ 0 w 2304256"/>
              <a:gd name="connsiteY0" fmla="*/ 468052 h 936104"/>
              <a:gd name="connsiteX1" fmla="*/ 1152128 w 2304256"/>
              <a:gd name="connsiteY1" fmla="*/ 0 h 936104"/>
              <a:gd name="connsiteX2" fmla="*/ 2304256 w 2304256"/>
              <a:gd name="connsiteY2" fmla="*/ 468052 h 936104"/>
              <a:gd name="connsiteX3" fmla="*/ 1152128 w 2304256"/>
              <a:gd name="connsiteY3" fmla="*/ 936104 h 936104"/>
              <a:gd name="connsiteX4" fmla="*/ 0 w 2304256"/>
              <a:gd name="connsiteY4" fmla="*/ 468052 h 936104"/>
              <a:gd name="connsiteX0" fmla="*/ 0 w 2304256"/>
              <a:gd name="connsiteY0" fmla="*/ 236698 h 704750"/>
              <a:gd name="connsiteX1" fmla="*/ 1163145 w 2304256"/>
              <a:gd name="connsiteY1" fmla="*/ 0 h 704750"/>
              <a:gd name="connsiteX2" fmla="*/ 2304256 w 2304256"/>
              <a:gd name="connsiteY2" fmla="*/ 236698 h 704750"/>
              <a:gd name="connsiteX3" fmla="*/ 1152128 w 2304256"/>
              <a:gd name="connsiteY3" fmla="*/ 704750 h 704750"/>
              <a:gd name="connsiteX4" fmla="*/ 0 w 2304256"/>
              <a:gd name="connsiteY4" fmla="*/ 236698 h 70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04256" h="704750">
                <a:moveTo>
                  <a:pt x="0" y="236698"/>
                </a:moveTo>
                <a:lnTo>
                  <a:pt x="1163145" y="0"/>
                </a:lnTo>
                <a:lnTo>
                  <a:pt x="2304256" y="236698"/>
                </a:lnTo>
                <a:lnTo>
                  <a:pt x="1152128" y="704750"/>
                </a:lnTo>
                <a:lnTo>
                  <a:pt x="0" y="23669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/>
            <a:endParaRPr lang="ko-KR" altLang="en-US" sz="1905">
              <a:solidFill>
                <a:prstClr val="white"/>
              </a:solidFill>
            </a:endParaRPr>
          </a:p>
        </p:txBody>
      </p:sp>
      <p:sp>
        <p:nvSpPr>
          <p:cNvPr id="42" name="다이아몬드 1"/>
          <p:cNvSpPr/>
          <p:nvPr/>
        </p:nvSpPr>
        <p:spPr>
          <a:xfrm>
            <a:off x="5045430" y="5468279"/>
            <a:ext cx="2089940" cy="573147"/>
          </a:xfrm>
          <a:custGeom>
            <a:avLst/>
            <a:gdLst>
              <a:gd name="connsiteX0" fmla="*/ 0 w 2304256"/>
              <a:gd name="connsiteY0" fmla="*/ 468052 h 936104"/>
              <a:gd name="connsiteX1" fmla="*/ 1152128 w 2304256"/>
              <a:gd name="connsiteY1" fmla="*/ 0 h 936104"/>
              <a:gd name="connsiteX2" fmla="*/ 2304256 w 2304256"/>
              <a:gd name="connsiteY2" fmla="*/ 468052 h 936104"/>
              <a:gd name="connsiteX3" fmla="*/ 1152128 w 2304256"/>
              <a:gd name="connsiteY3" fmla="*/ 936104 h 936104"/>
              <a:gd name="connsiteX4" fmla="*/ 0 w 2304256"/>
              <a:gd name="connsiteY4" fmla="*/ 468052 h 936104"/>
              <a:gd name="connsiteX0" fmla="*/ 0 w 2304256"/>
              <a:gd name="connsiteY0" fmla="*/ 236698 h 704750"/>
              <a:gd name="connsiteX1" fmla="*/ 1163145 w 2304256"/>
              <a:gd name="connsiteY1" fmla="*/ 0 h 704750"/>
              <a:gd name="connsiteX2" fmla="*/ 2304256 w 2304256"/>
              <a:gd name="connsiteY2" fmla="*/ 236698 h 704750"/>
              <a:gd name="connsiteX3" fmla="*/ 1152128 w 2304256"/>
              <a:gd name="connsiteY3" fmla="*/ 704750 h 704750"/>
              <a:gd name="connsiteX4" fmla="*/ 0 w 2304256"/>
              <a:gd name="connsiteY4" fmla="*/ 236698 h 70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04256" h="704750">
                <a:moveTo>
                  <a:pt x="0" y="236698"/>
                </a:moveTo>
                <a:lnTo>
                  <a:pt x="1163145" y="0"/>
                </a:lnTo>
                <a:lnTo>
                  <a:pt x="2304256" y="236698"/>
                </a:lnTo>
                <a:lnTo>
                  <a:pt x="1152128" y="704750"/>
                </a:lnTo>
                <a:lnTo>
                  <a:pt x="0" y="23669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/>
            <a:endParaRPr lang="ko-KR" altLang="en-US" sz="1905">
              <a:solidFill>
                <a:prstClr val="white"/>
              </a:solidFill>
            </a:endParaRPr>
          </a:p>
        </p:txBody>
      </p:sp>
      <p:sp>
        <p:nvSpPr>
          <p:cNvPr id="43" name="평행 사변형 2"/>
          <p:cNvSpPr/>
          <p:nvPr/>
        </p:nvSpPr>
        <p:spPr>
          <a:xfrm rot="21139157">
            <a:off x="5897035" y="2969355"/>
            <a:ext cx="1443261" cy="2923426"/>
          </a:xfrm>
          <a:custGeom>
            <a:avLst/>
            <a:gdLst>
              <a:gd name="connsiteX0" fmla="*/ 0 w 1728887"/>
              <a:gd name="connsiteY0" fmla="*/ 3219386 h 3219386"/>
              <a:gd name="connsiteX1" fmla="*/ 432222 w 1728887"/>
              <a:gd name="connsiteY1" fmla="*/ 0 h 3219386"/>
              <a:gd name="connsiteX2" fmla="*/ 1728887 w 1728887"/>
              <a:gd name="connsiteY2" fmla="*/ 0 h 3219386"/>
              <a:gd name="connsiteX3" fmla="*/ 1296665 w 1728887"/>
              <a:gd name="connsiteY3" fmla="*/ 3219386 h 3219386"/>
              <a:gd name="connsiteX4" fmla="*/ 0 w 1728887"/>
              <a:gd name="connsiteY4" fmla="*/ 3219386 h 3219386"/>
              <a:gd name="connsiteX0" fmla="*/ 0 w 1620819"/>
              <a:gd name="connsiteY0" fmla="*/ 3489642 h 3489642"/>
              <a:gd name="connsiteX1" fmla="*/ 432222 w 1620819"/>
              <a:gd name="connsiteY1" fmla="*/ 270256 h 3489642"/>
              <a:gd name="connsiteX2" fmla="*/ 1620819 w 1620819"/>
              <a:gd name="connsiteY2" fmla="*/ 0 h 3489642"/>
              <a:gd name="connsiteX3" fmla="*/ 1296665 w 1620819"/>
              <a:gd name="connsiteY3" fmla="*/ 3489642 h 3489642"/>
              <a:gd name="connsiteX4" fmla="*/ 0 w 1620819"/>
              <a:gd name="connsiteY4" fmla="*/ 3489642 h 3489642"/>
              <a:gd name="connsiteX0" fmla="*/ 0 w 1620819"/>
              <a:gd name="connsiteY0" fmla="*/ 3489642 h 3489642"/>
              <a:gd name="connsiteX1" fmla="*/ 432222 w 1620819"/>
              <a:gd name="connsiteY1" fmla="*/ 270256 h 3489642"/>
              <a:gd name="connsiteX2" fmla="*/ 1620819 w 1620819"/>
              <a:gd name="connsiteY2" fmla="*/ 0 h 3489642"/>
              <a:gd name="connsiteX3" fmla="*/ 1075000 w 1620819"/>
              <a:gd name="connsiteY3" fmla="*/ 3237415 h 3489642"/>
              <a:gd name="connsiteX4" fmla="*/ 0 w 1620819"/>
              <a:gd name="connsiteY4" fmla="*/ 3489642 h 3489642"/>
              <a:gd name="connsiteX0" fmla="*/ 0 w 1620819"/>
              <a:gd name="connsiteY0" fmla="*/ 3489642 h 3489642"/>
              <a:gd name="connsiteX1" fmla="*/ 432222 w 1620819"/>
              <a:gd name="connsiteY1" fmla="*/ 270256 h 3489642"/>
              <a:gd name="connsiteX2" fmla="*/ 1620819 w 1620819"/>
              <a:gd name="connsiteY2" fmla="*/ 0 h 3489642"/>
              <a:gd name="connsiteX3" fmla="*/ 1121617 w 1620819"/>
              <a:gd name="connsiteY3" fmla="*/ 3221469 h 3489642"/>
              <a:gd name="connsiteX4" fmla="*/ 0 w 1620819"/>
              <a:gd name="connsiteY4" fmla="*/ 3489642 h 3489642"/>
              <a:gd name="connsiteX0" fmla="*/ 0 w 1626711"/>
              <a:gd name="connsiteY0" fmla="*/ 3533314 h 3533314"/>
              <a:gd name="connsiteX1" fmla="*/ 432222 w 1626711"/>
              <a:gd name="connsiteY1" fmla="*/ 313928 h 3533314"/>
              <a:gd name="connsiteX2" fmla="*/ 1626711 w 1626711"/>
              <a:gd name="connsiteY2" fmla="*/ 0 h 3533314"/>
              <a:gd name="connsiteX3" fmla="*/ 1121617 w 1626711"/>
              <a:gd name="connsiteY3" fmla="*/ 3265141 h 3533314"/>
              <a:gd name="connsiteX4" fmla="*/ 0 w 1626711"/>
              <a:gd name="connsiteY4" fmla="*/ 3533314 h 3533314"/>
              <a:gd name="connsiteX0" fmla="*/ 0 w 1626711"/>
              <a:gd name="connsiteY0" fmla="*/ 3533314 h 3533314"/>
              <a:gd name="connsiteX1" fmla="*/ 432222 w 1626711"/>
              <a:gd name="connsiteY1" fmla="*/ 313928 h 3533314"/>
              <a:gd name="connsiteX2" fmla="*/ 1626711 w 1626711"/>
              <a:gd name="connsiteY2" fmla="*/ 0 h 3533314"/>
              <a:gd name="connsiteX3" fmla="*/ 1126034 w 1626711"/>
              <a:gd name="connsiteY3" fmla="*/ 3232387 h 3533314"/>
              <a:gd name="connsiteX4" fmla="*/ 0 w 1626711"/>
              <a:gd name="connsiteY4" fmla="*/ 3533314 h 3533314"/>
              <a:gd name="connsiteX0" fmla="*/ 0 w 1626711"/>
              <a:gd name="connsiteY0" fmla="*/ 3533314 h 3533314"/>
              <a:gd name="connsiteX1" fmla="*/ 432222 w 1626711"/>
              <a:gd name="connsiteY1" fmla="*/ 313928 h 3533314"/>
              <a:gd name="connsiteX2" fmla="*/ 1626711 w 1626711"/>
              <a:gd name="connsiteY2" fmla="*/ 0 h 3533314"/>
              <a:gd name="connsiteX3" fmla="*/ 1155231 w 1626711"/>
              <a:gd name="connsiteY3" fmla="*/ 3181325 h 3533314"/>
              <a:gd name="connsiteX4" fmla="*/ 0 w 1626711"/>
              <a:gd name="connsiteY4" fmla="*/ 3533314 h 3533314"/>
              <a:gd name="connsiteX0" fmla="*/ 0 w 1626711"/>
              <a:gd name="connsiteY0" fmla="*/ 3533314 h 3533314"/>
              <a:gd name="connsiteX1" fmla="*/ 432222 w 1626711"/>
              <a:gd name="connsiteY1" fmla="*/ 313928 h 3533314"/>
              <a:gd name="connsiteX2" fmla="*/ 1626711 w 1626711"/>
              <a:gd name="connsiteY2" fmla="*/ 0 h 3533314"/>
              <a:gd name="connsiteX3" fmla="*/ 1160259 w 1626711"/>
              <a:gd name="connsiteY3" fmla="*/ 3225959 h 3533314"/>
              <a:gd name="connsiteX4" fmla="*/ 0 w 1626711"/>
              <a:gd name="connsiteY4" fmla="*/ 3533314 h 3533314"/>
              <a:gd name="connsiteX0" fmla="*/ 0 w 1603403"/>
              <a:gd name="connsiteY0" fmla="*/ 3525432 h 3525432"/>
              <a:gd name="connsiteX1" fmla="*/ 432222 w 1603403"/>
              <a:gd name="connsiteY1" fmla="*/ 306046 h 3525432"/>
              <a:gd name="connsiteX2" fmla="*/ 1603403 w 1603403"/>
              <a:gd name="connsiteY2" fmla="*/ 0 h 3525432"/>
              <a:gd name="connsiteX3" fmla="*/ 1160259 w 1603403"/>
              <a:gd name="connsiteY3" fmla="*/ 3218077 h 3525432"/>
              <a:gd name="connsiteX4" fmla="*/ 0 w 1603403"/>
              <a:gd name="connsiteY4" fmla="*/ 3525432 h 3525432"/>
              <a:gd name="connsiteX0" fmla="*/ 0 w 1587351"/>
              <a:gd name="connsiteY0" fmla="*/ 3522071 h 3522071"/>
              <a:gd name="connsiteX1" fmla="*/ 432222 w 1587351"/>
              <a:gd name="connsiteY1" fmla="*/ 302685 h 3522071"/>
              <a:gd name="connsiteX2" fmla="*/ 1587351 w 1587351"/>
              <a:gd name="connsiteY2" fmla="*/ 0 h 3522071"/>
              <a:gd name="connsiteX3" fmla="*/ 1160259 w 1587351"/>
              <a:gd name="connsiteY3" fmla="*/ 3214716 h 3522071"/>
              <a:gd name="connsiteX4" fmla="*/ 0 w 1587351"/>
              <a:gd name="connsiteY4" fmla="*/ 3522071 h 3522071"/>
              <a:gd name="connsiteX0" fmla="*/ 0 w 1587351"/>
              <a:gd name="connsiteY0" fmla="*/ 3522071 h 3522071"/>
              <a:gd name="connsiteX1" fmla="*/ 432222 w 1587351"/>
              <a:gd name="connsiteY1" fmla="*/ 302685 h 3522071"/>
              <a:gd name="connsiteX2" fmla="*/ 1587351 w 1587351"/>
              <a:gd name="connsiteY2" fmla="*/ 0 h 3522071"/>
              <a:gd name="connsiteX3" fmla="*/ 1180737 w 1587351"/>
              <a:gd name="connsiteY3" fmla="*/ 3217760 h 3522071"/>
              <a:gd name="connsiteX4" fmla="*/ 0 w 1587351"/>
              <a:gd name="connsiteY4" fmla="*/ 3522071 h 3522071"/>
              <a:gd name="connsiteX0" fmla="*/ 0 w 1587351"/>
              <a:gd name="connsiteY0" fmla="*/ 3522071 h 3522071"/>
              <a:gd name="connsiteX1" fmla="*/ 432222 w 1587351"/>
              <a:gd name="connsiteY1" fmla="*/ 302685 h 3522071"/>
              <a:gd name="connsiteX2" fmla="*/ 1587351 w 1587351"/>
              <a:gd name="connsiteY2" fmla="*/ 0 h 3522071"/>
              <a:gd name="connsiteX3" fmla="*/ 1186547 w 1587351"/>
              <a:gd name="connsiteY3" fmla="*/ 3212875 h 3522071"/>
              <a:gd name="connsiteX4" fmla="*/ 0 w 1587351"/>
              <a:gd name="connsiteY4" fmla="*/ 3522071 h 3522071"/>
              <a:gd name="connsiteX0" fmla="*/ 0 w 1587351"/>
              <a:gd name="connsiteY0" fmla="*/ 3522071 h 3522071"/>
              <a:gd name="connsiteX1" fmla="*/ 388725 w 1587351"/>
              <a:gd name="connsiteY1" fmla="*/ 296216 h 3522071"/>
              <a:gd name="connsiteX2" fmla="*/ 1587351 w 1587351"/>
              <a:gd name="connsiteY2" fmla="*/ 0 h 3522071"/>
              <a:gd name="connsiteX3" fmla="*/ 1186547 w 1587351"/>
              <a:gd name="connsiteY3" fmla="*/ 3212875 h 3522071"/>
              <a:gd name="connsiteX4" fmla="*/ 0 w 1587351"/>
              <a:gd name="connsiteY4" fmla="*/ 3522071 h 3522071"/>
              <a:gd name="connsiteX0" fmla="*/ 0 w 1591262"/>
              <a:gd name="connsiteY0" fmla="*/ 3554047 h 3554046"/>
              <a:gd name="connsiteX1" fmla="*/ 392636 w 1591262"/>
              <a:gd name="connsiteY1" fmla="*/ 296216 h 3554046"/>
              <a:gd name="connsiteX2" fmla="*/ 1591262 w 1591262"/>
              <a:gd name="connsiteY2" fmla="*/ 0 h 3554046"/>
              <a:gd name="connsiteX3" fmla="*/ 1190458 w 1591262"/>
              <a:gd name="connsiteY3" fmla="*/ 3212875 h 3554046"/>
              <a:gd name="connsiteX4" fmla="*/ 0 w 1591262"/>
              <a:gd name="connsiteY4" fmla="*/ 3554047 h 3554046"/>
              <a:gd name="connsiteX0" fmla="*/ 0 w 1591262"/>
              <a:gd name="connsiteY0" fmla="*/ 3554047 h 3554047"/>
              <a:gd name="connsiteX1" fmla="*/ 392636 w 1591262"/>
              <a:gd name="connsiteY1" fmla="*/ 296216 h 3554047"/>
              <a:gd name="connsiteX2" fmla="*/ 1591262 w 1591262"/>
              <a:gd name="connsiteY2" fmla="*/ 0 h 3554047"/>
              <a:gd name="connsiteX3" fmla="*/ 1186404 w 1591262"/>
              <a:gd name="connsiteY3" fmla="*/ 3246024 h 3554047"/>
              <a:gd name="connsiteX4" fmla="*/ 0 w 1591262"/>
              <a:gd name="connsiteY4" fmla="*/ 3554047 h 3554047"/>
              <a:gd name="connsiteX0" fmla="*/ 0 w 1591262"/>
              <a:gd name="connsiteY0" fmla="*/ 3554047 h 3554047"/>
              <a:gd name="connsiteX1" fmla="*/ 392636 w 1591262"/>
              <a:gd name="connsiteY1" fmla="*/ 296216 h 3554047"/>
              <a:gd name="connsiteX2" fmla="*/ 1591262 w 1591262"/>
              <a:gd name="connsiteY2" fmla="*/ 0 h 3554047"/>
              <a:gd name="connsiteX3" fmla="*/ 1188381 w 1591262"/>
              <a:gd name="connsiteY3" fmla="*/ 3265605 h 3554047"/>
              <a:gd name="connsiteX4" fmla="*/ 0 w 1591262"/>
              <a:gd name="connsiteY4" fmla="*/ 3554047 h 3554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1262" h="3554047">
                <a:moveTo>
                  <a:pt x="0" y="3554047"/>
                </a:moveTo>
                <a:lnTo>
                  <a:pt x="392636" y="296216"/>
                </a:lnTo>
                <a:lnTo>
                  <a:pt x="1591262" y="0"/>
                </a:lnTo>
                <a:lnTo>
                  <a:pt x="1188381" y="3265605"/>
                </a:lnTo>
                <a:lnTo>
                  <a:pt x="0" y="3554047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D3A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/>
            <a:endParaRPr lang="ko-KR" altLang="en-US" sz="1905">
              <a:solidFill>
                <a:prstClr val="white"/>
              </a:solidFill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5045588" y="3777118"/>
            <a:ext cx="1044812" cy="997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46052">
              <a:lnSpc>
                <a:spcPct val="150000"/>
              </a:lnSpc>
            </a:pPr>
            <a:r>
              <a:rPr lang="ko-KR" altLang="en-US" sz="12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장기투자</a:t>
            </a:r>
            <a:endParaRPr lang="en-US" altLang="ko-KR" sz="1200" b="1" dirty="0" smtClean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  <a:p>
            <a:pPr algn="ctr" defTabSz="946052">
              <a:lnSpc>
                <a:spcPct val="150000"/>
              </a:lnSpc>
            </a:pPr>
            <a:r>
              <a:rPr lang="en-US" altLang="ko-KR" sz="907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6</a:t>
            </a:r>
            <a:r>
              <a:rPr lang="ko-KR" altLang="en-US" sz="907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개월 이상</a:t>
            </a:r>
            <a:endParaRPr lang="en-US" altLang="ko-KR" sz="907" dirty="0" smtClean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  <a:p>
            <a:pPr algn="ctr" defTabSz="946052">
              <a:lnSpc>
                <a:spcPct val="150000"/>
              </a:lnSpc>
            </a:pPr>
            <a:r>
              <a:rPr lang="ko-KR" altLang="en-US" sz="907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배당주</a:t>
            </a:r>
            <a:endParaRPr lang="en-US" altLang="ko-KR" sz="907" dirty="0" smtClean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  <a:p>
            <a:pPr algn="ctr" defTabSz="946052">
              <a:lnSpc>
                <a:spcPct val="150000"/>
              </a:lnSpc>
            </a:pPr>
            <a:r>
              <a:rPr lang="ko-KR" altLang="en-US" sz="907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장기 </a:t>
            </a:r>
            <a:r>
              <a:rPr lang="ko-KR" altLang="en-US" sz="907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우상향</a:t>
            </a:r>
            <a:endParaRPr lang="en-US" altLang="ko-KR" sz="907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49" name="다이아몬드 1"/>
          <p:cNvSpPr/>
          <p:nvPr/>
        </p:nvSpPr>
        <p:spPr>
          <a:xfrm>
            <a:off x="7915086" y="2652225"/>
            <a:ext cx="2089940" cy="573147"/>
          </a:xfrm>
          <a:custGeom>
            <a:avLst/>
            <a:gdLst>
              <a:gd name="connsiteX0" fmla="*/ 0 w 2304256"/>
              <a:gd name="connsiteY0" fmla="*/ 468052 h 936104"/>
              <a:gd name="connsiteX1" fmla="*/ 1152128 w 2304256"/>
              <a:gd name="connsiteY1" fmla="*/ 0 h 936104"/>
              <a:gd name="connsiteX2" fmla="*/ 2304256 w 2304256"/>
              <a:gd name="connsiteY2" fmla="*/ 468052 h 936104"/>
              <a:gd name="connsiteX3" fmla="*/ 1152128 w 2304256"/>
              <a:gd name="connsiteY3" fmla="*/ 936104 h 936104"/>
              <a:gd name="connsiteX4" fmla="*/ 0 w 2304256"/>
              <a:gd name="connsiteY4" fmla="*/ 468052 h 936104"/>
              <a:gd name="connsiteX0" fmla="*/ 0 w 2304256"/>
              <a:gd name="connsiteY0" fmla="*/ 236698 h 704750"/>
              <a:gd name="connsiteX1" fmla="*/ 1163145 w 2304256"/>
              <a:gd name="connsiteY1" fmla="*/ 0 h 704750"/>
              <a:gd name="connsiteX2" fmla="*/ 2304256 w 2304256"/>
              <a:gd name="connsiteY2" fmla="*/ 236698 h 704750"/>
              <a:gd name="connsiteX3" fmla="*/ 1152128 w 2304256"/>
              <a:gd name="connsiteY3" fmla="*/ 704750 h 704750"/>
              <a:gd name="connsiteX4" fmla="*/ 0 w 2304256"/>
              <a:gd name="connsiteY4" fmla="*/ 236698 h 70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04256" h="704750">
                <a:moveTo>
                  <a:pt x="0" y="236698"/>
                </a:moveTo>
                <a:lnTo>
                  <a:pt x="1163145" y="0"/>
                </a:lnTo>
                <a:lnTo>
                  <a:pt x="2304256" y="236698"/>
                </a:lnTo>
                <a:lnTo>
                  <a:pt x="1152128" y="704750"/>
                </a:lnTo>
                <a:lnTo>
                  <a:pt x="0" y="23669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/>
            <a:endParaRPr lang="ko-KR" altLang="en-US" sz="1905">
              <a:solidFill>
                <a:prstClr val="white"/>
              </a:solidFill>
            </a:endParaRPr>
          </a:p>
        </p:txBody>
      </p:sp>
      <p:sp>
        <p:nvSpPr>
          <p:cNvPr id="50" name="다이아몬드 1"/>
          <p:cNvSpPr/>
          <p:nvPr/>
        </p:nvSpPr>
        <p:spPr>
          <a:xfrm>
            <a:off x="7915086" y="5468279"/>
            <a:ext cx="2089940" cy="573147"/>
          </a:xfrm>
          <a:custGeom>
            <a:avLst/>
            <a:gdLst>
              <a:gd name="connsiteX0" fmla="*/ 0 w 2304256"/>
              <a:gd name="connsiteY0" fmla="*/ 468052 h 936104"/>
              <a:gd name="connsiteX1" fmla="*/ 1152128 w 2304256"/>
              <a:gd name="connsiteY1" fmla="*/ 0 h 936104"/>
              <a:gd name="connsiteX2" fmla="*/ 2304256 w 2304256"/>
              <a:gd name="connsiteY2" fmla="*/ 468052 h 936104"/>
              <a:gd name="connsiteX3" fmla="*/ 1152128 w 2304256"/>
              <a:gd name="connsiteY3" fmla="*/ 936104 h 936104"/>
              <a:gd name="connsiteX4" fmla="*/ 0 w 2304256"/>
              <a:gd name="connsiteY4" fmla="*/ 468052 h 936104"/>
              <a:gd name="connsiteX0" fmla="*/ 0 w 2304256"/>
              <a:gd name="connsiteY0" fmla="*/ 236698 h 704750"/>
              <a:gd name="connsiteX1" fmla="*/ 1163145 w 2304256"/>
              <a:gd name="connsiteY1" fmla="*/ 0 h 704750"/>
              <a:gd name="connsiteX2" fmla="*/ 2304256 w 2304256"/>
              <a:gd name="connsiteY2" fmla="*/ 236698 h 704750"/>
              <a:gd name="connsiteX3" fmla="*/ 1152128 w 2304256"/>
              <a:gd name="connsiteY3" fmla="*/ 704750 h 704750"/>
              <a:gd name="connsiteX4" fmla="*/ 0 w 2304256"/>
              <a:gd name="connsiteY4" fmla="*/ 236698 h 70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04256" h="704750">
                <a:moveTo>
                  <a:pt x="0" y="236698"/>
                </a:moveTo>
                <a:lnTo>
                  <a:pt x="1163145" y="0"/>
                </a:lnTo>
                <a:lnTo>
                  <a:pt x="2304256" y="236698"/>
                </a:lnTo>
                <a:lnTo>
                  <a:pt x="1152128" y="704750"/>
                </a:lnTo>
                <a:lnTo>
                  <a:pt x="0" y="23669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/>
            <a:endParaRPr lang="ko-KR" altLang="en-US" sz="1905">
              <a:solidFill>
                <a:prstClr val="white"/>
              </a:solidFill>
            </a:endParaRPr>
          </a:p>
        </p:txBody>
      </p:sp>
      <p:sp>
        <p:nvSpPr>
          <p:cNvPr id="51" name="평행 사변형 2"/>
          <p:cNvSpPr/>
          <p:nvPr/>
        </p:nvSpPr>
        <p:spPr>
          <a:xfrm rot="21139157">
            <a:off x="8766691" y="2969355"/>
            <a:ext cx="1443261" cy="2923426"/>
          </a:xfrm>
          <a:custGeom>
            <a:avLst/>
            <a:gdLst>
              <a:gd name="connsiteX0" fmla="*/ 0 w 1728887"/>
              <a:gd name="connsiteY0" fmla="*/ 3219386 h 3219386"/>
              <a:gd name="connsiteX1" fmla="*/ 432222 w 1728887"/>
              <a:gd name="connsiteY1" fmla="*/ 0 h 3219386"/>
              <a:gd name="connsiteX2" fmla="*/ 1728887 w 1728887"/>
              <a:gd name="connsiteY2" fmla="*/ 0 h 3219386"/>
              <a:gd name="connsiteX3" fmla="*/ 1296665 w 1728887"/>
              <a:gd name="connsiteY3" fmla="*/ 3219386 h 3219386"/>
              <a:gd name="connsiteX4" fmla="*/ 0 w 1728887"/>
              <a:gd name="connsiteY4" fmla="*/ 3219386 h 3219386"/>
              <a:gd name="connsiteX0" fmla="*/ 0 w 1620819"/>
              <a:gd name="connsiteY0" fmla="*/ 3489642 h 3489642"/>
              <a:gd name="connsiteX1" fmla="*/ 432222 w 1620819"/>
              <a:gd name="connsiteY1" fmla="*/ 270256 h 3489642"/>
              <a:gd name="connsiteX2" fmla="*/ 1620819 w 1620819"/>
              <a:gd name="connsiteY2" fmla="*/ 0 h 3489642"/>
              <a:gd name="connsiteX3" fmla="*/ 1296665 w 1620819"/>
              <a:gd name="connsiteY3" fmla="*/ 3489642 h 3489642"/>
              <a:gd name="connsiteX4" fmla="*/ 0 w 1620819"/>
              <a:gd name="connsiteY4" fmla="*/ 3489642 h 3489642"/>
              <a:gd name="connsiteX0" fmla="*/ 0 w 1620819"/>
              <a:gd name="connsiteY0" fmla="*/ 3489642 h 3489642"/>
              <a:gd name="connsiteX1" fmla="*/ 432222 w 1620819"/>
              <a:gd name="connsiteY1" fmla="*/ 270256 h 3489642"/>
              <a:gd name="connsiteX2" fmla="*/ 1620819 w 1620819"/>
              <a:gd name="connsiteY2" fmla="*/ 0 h 3489642"/>
              <a:gd name="connsiteX3" fmla="*/ 1075000 w 1620819"/>
              <a:gd name="connsiteY3" fmla="*/ 3237415 h 3489642"/>
              <a:gd name="connsiteX4" fmla="*/ 0 w 1620819"/>
              <a:gd name="connsiteY4" fmla="*/ 3489642 h 3489642"/>
              <a:gd name="connsiteX0" fmla="*/ 0 w 1620819"/>
              <a:gd name="connsiteY0" fmla="*/ 3489642 h 3489642"/>
              <a:gd name="connsiteX1" fmla="*/ 432222 w 1620819"/>
              <a:gd name="connsiteY1" fmla="*/ 270256 h 3489642"/>
              <a:gd name="connsiteX2" fmla="*/ 1620819 w 1620819"/>
              <a:gd name="connsiteY2" fmla="*/ 0 h 3489642"/>
              <a:gd name="connsiteX3" fmla="*/ 1121617 w 1620819"/>
              <a:gd name="connsiteY3" fmla="*/ 3221469 h 3489642"/>
              <a:gd name="connsiteX4" fmla="*/ 0 w 1620819"/>
              <a:gd name="connsiteY4" fmla="*/ 3489642 h 3489642"/>
              <a:gd name="connsiteX0" fmla="*/ 0 w 1626711"/>
              <a:gd name="connsiteY0" fmla="*/ 3533314 h 3533314"/>
              <a:gd name="connsiteX1" fmla="*/ 432222 w 1626711"/>
              <a:gd name="connsiteY1" fmla="*/ 313928 h 3533314"/>
              <a:gd name="connsiteX2" fmla="*/ 1626711 w 1626711"/>
              <a:gd name="connsiteY2" fmla="*/ 0 h 3533314"/>
              <a:gd name="connsiteX3" fmla="*/ 1121617 w 1626711"/>
              <a:gd name="connsiteY3" fmla="*/ 3265141 h 3533314"/>
              <a:gd name="connsiteX4" fmla="*/ 0 w 1626711"/>
              <a:gd name="connsiteY4" fmla="*/ 3533314 h 3533314"/>
              <a:gd name="connsiteX0" fmla="*/ 0 w 1626711"/>
              <a:gd name="connsiteY0" fmla="*/ 3533314 h 3533314"/>
              <a:gd name="connsiteX1" fmla="*/ 432222 w 1626711"/>
              <a:gd name="connsiteY1" fmla="*/ 313928 h 3533314"/>
              <a:gd name="connsiteX2" fmla="*/ 1626711 w 1626711"/>
              <a:gd name="connsiteY2" fmla="*/ 0 h 3533314"/>
              <a:gd name="connsiteX3" fmla="*/ 1126034 w 1626711"/>
              <a:gd name="connsiteY3" fmla="*/ 3232387 h 3533314"/>
              <a:gd name="connsiteX4" fmla="*/ 0 w 1626711"/>
              <a:gd name="connsiteY4" fmla="*/ 3533314 h 3533314"/>
              <a:gd name="connsiteX0" fmla="*/ 0 w 1626711"/>
              <a:gd name="connsiteY0" fmla="*/ 3533314 h 3533314"/>
              <a:gd name="connsiteX1" fmla="*/ 432222 w 1626711"/>
              <a:gd name="connsiteY1" fmla="*/ 313928 h 3533314"/>
              <a:gd name="connsiteX2" fmla="*/ 1626711 w 1626711"/>
              <a:gd name="connsiteY2" fmla="*/ 0 h 3533314"/>
              <a:gd name="connsiteX3" fmla="*/ 1155231 w 1626711"/>
              <a:gd name="connsiteY3" fmla="*/ 3181325 h 3533314"/>
              <a:gd name="connsiteX4" fmla="*/ 0 w 1626711"/>
              <a:gd name="connsiteY4" fmla="*/ 3533314 h 3533314"/>
              <a:gd name="connsiteX0" fmla="*/ 0 w 1626711"/>
              <a:gd name="connsiteY0" fmla="*/ 3533314 h 3533314"/>
              <a:gd name="connsiteX1" fmla="*/ 432222 w 1626711"/>
              <a:gd name="connsiteY1" fmla="*/ 313928 h 3533314"/>
              <a:gd name="connsiteX2" fmla="*/ 1626711 w 1626711"/>
              <a:gd name="connsiteY2" fmla="*/ 0 h 3533314"/>
              <a:gd name="connsiteX3" fmla="*/ 1160259 w 1626711"/>
              <a:gd name="connsiteY3" fmla="*/ 3225959 h 3533314"/>
              <a:gd name="connsiteX4" fmla="*/ 0 w 1626711"/>
              <a:gd name="connsiteY4" fmla="*/ 3533314 h 3533314"/>
              <a:gd name="connsiteX0" fmla="*/ 0 w 1603403"/>
              <a:gd name="connsiteY0" fmla="*/ 3525432 h 3525432"/>
              <a:gd name="connsiteX1" fmla="*/ 432222 w 1603403"/>
              <a:gd name="connsiteY1" fmla="*/ 306046 h 3525432"/>
              <a:gd name="connsiteX2" fmla="*/ 1603403 w 1603403"/>
              <a:gd name="connsiteY2" fmla="*/ 0 h 3525432"/>
              <a:gd name="connsiteX3" fmla="*/ 1160259 w 1603403"/>
              <a:gd name="connsiteY3" fmla="*/ 3218077 h 3525432"/>
              <a:gd name="connsiteX4" fmla="*/ 0 w 1603403"/>
              <a:gd name="connsiteY4" fmla="*/ 3525432 h 3525432"/>
              <a:gd name="connsiteX0" fmla="*/ 0 w 1587351"/>
              <a:gd name="connsiteY0" fmla="*/ 3522071 h 3522071"/>
              <a:gd name="connsiteX1" fmla="*/ 432222 w 1587351"/>
              <a:gd name="connsiteY1" fmla="*/ 302685 h 3522071"/>
              <a:gd name="connsiteX2" fmla="*/ 1587351 w 1587351"/>
              <a:gd name="connsiteY2" fmla="*/ 0 h 3522071"/>
              <a:gd name="connsiteX3" fmla="*/ 1160259 w 1587351"/>
              <a:gd name="connsiteY3" fmla="*/ 3214716 h 3522071"/>
              <a:gd name="connsiteX4" fmla="*/ 0 w 1587351"/>
              <a:gd name="connsiteY4" fmla="*/ 3522071 h 3522071"/>
              <a:gd name="connsiteX0" fmla="*/ 0 w 1587351"/>
              <a:gd name="connsiteY0" fmla="*/ 3522071 h 3522071"/>
              <a:gd name="connsiteX1" fmla="*/ 432222 w 1587351"/>
              <a:gd name="connsiteY1" fmla="*/ 302685 h 3522071"/>
              <a:gd name="connsiteX2" fmla="*/ 1587351 w 1587351"/>
              <a:gd name="connsiteY2" fmla="*/ 0 h 3522071"/>
              <a:gd name="connsiteX3" fmla="*/ 1180737 w 1587351"/>
              <a:gd name="connsiteY3" fmla="*/ 3217760 h 3522071"/>
              <a:gd name="connsiteX4" fmla="*/ 0 w 1587351"/>
              <a:gd name="connsiteY4" fmla="*/ 3522071 h 3522071"/>
              <a:gd name="connsiteX0" fmla="*/ 0 w 1587351"/>
              <a:gd name="connsiteY0" fmla="*/ 3522071 h 3522071"/>
              <a:gd name="connsiteX1" fmla="*/ 432222 w 1587351"/>
              <a:gd name="connsiteY1" fmla="*/ 302685 h 3522071"/>
              <a:gd name="connsiteX2" fmla="*/ 1587351 w 1587351"/>
              <a:gd name="connsiteY2" fmla="*/ 0 h 3522071"/>
              <a:gd name="connsiteX3" fmla="*/ 1186547 w 1587351"/>
              <a:gd name="connsiteY3" fmla="*/ 3212875 h 3522071"/>
              <a:gd name="connsiteX4" fmla="*/ 0 w 1587351"/>
              <a:gd name="connsiteY4" fmla="*/ 3522071 h 3522071"/>
              <a:gd name="connsiteX0" fmla="*/ 0 w 1587351"/>
              <a:gd name="connsiteY0" fmla="*/ 3522071 h 3522071"/>
              <a:gd name="connsiteX1" fmla="*/ 388725 w 1587351"/>
              <a:gd name="connsiteY1" fmla="*/ 296216 h 3522071"/>
              <a:gd name="connsiteX2" fmla="*/ 1587351 w 1587351"/>
              <a:gd name="connsiteY2" fmla="*/ 0 h 3522071"/>
              <a:gd name="connsiteX3" fmla="*/ 1186547 w 1587351"/>
              <a:gd name="connsiteY3" fmla="*/ 3212875 h 3522071"/>
              <a:gd name="connsiteX4" fmla="*/ 0 w 1587351"/>
              <a:gd name="connsiteY4" fmla="*/ 3522071 h 3522071"/>
              <a:gd name="connsiteX0" fmla="*/ 0 w 1591262"/>
              <a:gd name="connsiteY0" fmla="*/ 3554047 h 3554046"/>
              <a:gd name="connsiteX1" fmla="*/ 392636 w 1591262"/>
              <a:gd name="connsiteY1" fmla="*/ 296216 h 3554046"/>
              <a:gd name="connsiteX2" fmla="*/ 1591262 w 1591262"/>
              <a:gd name="connsiteY2" fmla="*/ 0 h 3554046"/>
              <a:gd name="connsiteX3" fmla="*/ 1190458 w 1591262"/>
              <a:gd name="connsiteY3" fmla="*/ 3212875 h 3554046"/>
              <a:gd name="connsiteX4" fmla="*/ 0 w 1591262"/>
              <a:gd name="connsiteY4" fmla="*/ 3554047 h 3554046"/>
              <a:gd name="connsiteX0" fmla="*/ 0 w 1591262"/>
              <a:gd name="connsiteY0" fmla="*/ 3554047 h 3554047"/>
              <a:gd name="connsiteX1" fmla="*/ 392636 w 1591262"/>
              <a:gd name="connsiteY1" fmla="*/ 296216 h 3554047"/>
              <a:gd name="connsiteX2" fmla="*/ 1591262 w 1591262"/>
              <a:gd name="connsiteY2" fmla="*/ 0 h 3554047"/>
              <a:gd name="connsiteX3" fmla="*/ 1186404 w 1591262"/>
              <a:gd name="connsiteY3" fmla="*/ 3246024 h 3554047"/>
              <a:gd name="connsiteX4" fmla="*/ 0 w 1591262"/>
              <a:gd name="connsiteY4" fmla="*/ 3554047 h 3554047"/>
              <a:gd name="connsiteX0" fmla="*/ 0 w 1591262"/>
              <a:gd name="connsiteY0" fmla="*/ 3554047 h 3554047"/>
              <a:gd name="connsiteX1" fmla="*/ 392636 w 1591262"/>
              <a:gd name="connsiteY1" fmla="*/ 296216 h 3554047"/>
              <a:gd name="connsiteX2" fmla="*/ 1591262 w 1591262"/>
              <a:gd name="connsiteY2" fmla="*/ 0 h 3554047"/>
              <a:gd name="connsiteX3" fmla="*/ 1188381 w 1591262"/>
              <a:gd name="connsiteY3" fmla="*/ 3265605 h 3554047"/>
              <a:gd name="connsiteX4" fmla="*/ 0 w 1591262"/>
              <a:gd name="connsiteY4" fmla="*/ 3554047 h 3554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1262" h="3554047">
                <a:moveTo>
                  <a:pt x="0" y="3554047"/>
                </a:moveTo>
                <a:lnTo>
                  <a:pt x="392636" y="296216"/>
                </a:lnTo>
                <a:lnTo>
                  <a:pt x="1591262" y="0"/>
                </a:lnTo>
                <a:lnTo>
                  <a:pt x="1188381" y="3265605"/>
                </a:lnTo>
                <a:lnTo>
                  <a:pt x="0" y="3554047"/>
                </a:lnTo>
                <a:close/>
              </a:path>
            </a:pathLst>
          </a:custGeom>
          <a:solidFill>
            <a:srgbClr val="0D3B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/>
            <a:endParaRPr lang="ko-KR" altLang="en-US" sz="1905">
              <a:solidFill>
                <a:prstClr val="white"/>
              </a:solidFill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7915345" y="3499049"/>
            <a:ext cx="1044812" cy="1902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46052">
              <a:lnSpc>
                <a:spcPct val="150000"/>
              </a:lnSpc>
            </a:pPr>
            <a:r>
              <a:rPr lang="ko-KR" altLang="en-US" sz="1200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단기스윙</a:t>
            </a:r>
            <a:endParaRPr lang="en-US" altLang="ko-KR" sz="1200" b="1" dirty="0" smtClean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  <a:p>
            <a:pPr algn="ctr" defTabSz="946052">
              <a:lnSpc>
                <a:spcPct val="150000"/>
              </a:lnSpc>
            </a:pPr>
            <a:r>
              <a:rPr lang="en-US" altLang="ko-KR" sz="907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2~3</a:t>
            </a:r>
            <a:r>
              <a:rPr lang="ko-KR" altLang="en-US" sz="907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주</a:t>
            </a:r>
            <a:endParaRPr lang="en-US" altLang="ko-KR" sz="907" b="1" dirty="0" smtClean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  <a:p>
            <a:pPr algn="ctr" defTabSz="946052">
              <a:lnSpc>
                <a:spcPct val="150000"/>
              </a:lnSpc>
            </a:pPr>
            <a:r>
              <a:rPr lang="ko-KR" altLang="en-US" sz="907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재료적이슈</a:t>
            </a:r>
            <a:endParaRPr lang="en-US" altLang="ko-KR" sz="907" b="1" dirty="0" smtClean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  <a:p>
            <a:pPr algn="ctr" defTabSz="946052">
              <a:lnSpc>
                <a:spcPct val="150000"/>
              </a:lnSpc>
            </a:pPr>
            <a:r>
              <a:rPr lang="ko-KR" altLang="en-US" sz="12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스윙</a:t>
            </a:r>
            <a:endParaRPr lang="en-US" altLang="ko-KR" sz="1200" b="1" dirty="0" smtClean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  <a:p>
            <a:pPr algn="ctr" defTabSz="946052">
              <a:lnSpc>
                <a:spcPct val="150000"/>
              </a:lnSpc>
            </a:pPr>
            <a:r>
              <a:rPr lang="en-US" altLang="ko-KR" sz="907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3~6</a:t>
            </a:r>
            <a:r>
              <a:rPr lang="ko-KR" altLang="en-US" sz="907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개월</a:t>
            </a:r>
            <a:endParaRPr lang="en-US" altLang="ko-KR" sz="907" b="1" dirty="0" smtClean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  <a:p>
            <a:pPr algn="ctr" defTabSz="946052">
              <a:lnSpc>
                <a:spcPct val="150000"/>
              </a:lnSpc>
            </a:pPr>
            <a:r>
              <a:rPr lang="ko-KR" altLang="en-US" sz="907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재료적이슈</a:t>
            </a:r>
            <a:endParaRPr lang="en-US" altLang="ko-KR" sz="907" b="1" dirty="0" smtClean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  <a:p>
            <a:pPr algn="ctr" defTabSz="946052">
              <a:lnSpc>
                <a:spcPct val="150000"/>
              </a:lnSpc>
            </a:pPr>
            <a:r>
              <a:rPr lang="ko-KR" altLang="en-US" sz="907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재무적이슈</a:t>
            </a:r>
            <a:endParaRPr lang="en-US" altLang="ko-KR" sz="907" b="1" dirty="0" smtClean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  <a:p>
            <a:pPr algn="ctr" defTabSz="946052">
              <a:lnSpc>
                <a:spcPct val="150000"/>
              </a:lnSpc>
            </a:pPr>
            <a:r>
              <a:rPr lang="ko-KR" altLang="en-US" sz="907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중형</a:t>
            </a:r>
            <a:r>
              <a:rPr lang="en-US" altLang="ko-KR" sz="907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,</a:t>
            </a:r>
            <a:r>
              <a:rPr lang="ko-KR" altLang="en-US" sz="907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대형주</a:t>
            </a:r>
            <a:endParaRPr lang="en-US" altLang="ko-KR" sz="907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53" name="대각선 방향의 모서리가 잘린 사각형 52"/>
          <p:cNvSpPr/>
          <p:nvPr/>
        </p:nvSpPr>
        <p:spPr>
          <a:xfrm>
            <a:off x="2532994" y="1860285"/>
            <a:ext cx="1377619" cy="326553"/>
          </a:xfrm>
          <a:prstGeom prst="snip2DiagRect">
            <a:avLst/>
          </a:prstGeom>
          <a:solidFill>
            <a:srgbClr val="00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361">
              <a:defRPr/>
            </a:pPr>
            <a:r>
              <a:rPr lang="ko-KR" altLang="en-US" sz="952" b="1" dirty="0" err="1" smtClean="0">
                <a:solidFill>
                  <a:schemeClr val="bg1"/>
                </a:solidFill>
              </a:rPr>
              <a:t>스캘핑</a:t>
            </a:r>
            <a:r>
              <a:rPr lang="en-US" altLang="ko-KR" sz="952" b="1" dirty="0" smtClean="0">
                <a:solidFill>
                  <a:schemeClr val="bg1"/>
                </a:solidFill>
              </a:rPr>
              <a:t>,/</a:t>
            </a:r>
            <a:r>
              <a:rPr lang="ko-KR" altLang="en-US" sz="952" b="1" dirty="0" smtClean="0">
                <a:solidFill>
                  <a:schemeClr val="bg1"/>
                </a:solidFill>
              </a:rPr>
              <a:t>단타</a:t>
            </a:r>
            <a:endParaRPr lang="ko-KR" altLang="ko-KR" sz="952" b="1" dirty="0">
              <a:solidFill>
                <a:schemeClr val="bg1"/>
              </a:solidFill>
            </a:endParaRPr>
          </a:p>
        </p:txBody>
      </p:sp>
      <p:sp>
        <p:nvSpPr>
          <p:cNvPr id="57" name="대각선 방향의 모서리가 잘린 사각형 56"/>
          <p:cNvSpPr/>
          <p:nvPr/>
        </p:nvSpPr>
        <p:spPr>
          <a:xfrm>
            <a:off x="5402171" y="1860285"/>
            <a:ext cx="1377619" cy="326553"/>
          </a:xfrm>
          <a:prstGeom prst="snip2DiagRect">
            <a:avLst/>
          </a:prstGeom>
          <a:solidFill>
            <a:schemeClr val="bg1"/>
          </a:solidFill>
          <a:ln>
            <a:solidFill>
              <a:srgbClr val="0D3A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361">
              <a:defRPr/>
            </a:pPr>
            <a:r>
              <a:rPr lang="ko-KR" altLang="en-US" sz="952" b="1" dirty="0" smtClean="0">
                <a:solidFill>
                  <a:srgbClr val="0D3AAD"/>
                </a:solidFill>
              </a:rPr>
              <a:t>중장기</a:t>
            </a:r>
            <a:endParaRPr lang="ko-KR" altLang="ko-KR" sz="952" b="1" dirty="0">
              <a:solidFill>
                <a:srgbClr val="0D3AAD"/>
              </a:solidFill>
            </a:endParaRPr>
          </a:p>
        </p:txBody>
      </p:sp>
      <p:sp>
        <p:nvSpPr>
          <p:cNvPr id="58" name="대각선 방향의 모서리가 잘린 사각형 57"/>
          <p:cNvSpPr/>
          <p:nvPr/>
        </p:nvSpPr>
        <p:spPr>
          <a:xfrm>
            <a:off x="8280668" y="1834444"/>
            <a:ext cx="1377619" cy="326553"/>
          </a:xfrm>
          <a:prstGeom prst="snip2DiagRect">
            <a:avLst/>
          </a:prstGeom>
          <a:solidFill>
            <a:srgbClr val="00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361">
              <a:defRPr/>
            </a:pPr>
            <a:r>
              <a:rPr lang="ko-KR" altLang="en-US" sz="952" b="1" dirty="0" err="1" smtClean="0">
                <a:solidFill>
                  <a:schemeClr val="bg1"/>
                </a:solidFill>
              </a:rPr>
              <a:t>단기스윙</a:t>
            </a:r>
            <a:r>
              <a:rPr lang="en-US" altLang="ko-KR" sz="952" b="1" dirty="0" smtClean="0">
                <a:solidFill>
                  <a:schemeClr val="bg1"/>
                </a:solidFill>
              </a:rPr>
              <a:t>/</a:t>
            </a:r>
            <a:r>
              <a:rPr lang="ko-KR" altLang="en-US" sz="952" b="1" dirty="0" smtClean="0">
                <a:solidFill>
                  <a:schemeClr val="bg1"/>
                </a:solidFill>
              </a:rPr>
              <a:t>스윙</a:t>
            </a:r>
            <a:endParaRPr lang="ko-KR" altLang="ko-KR" sz="952" b="1" dirty="0">
              <a:solidFill>
                <a:schemeClr val="bg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7934076" y="32847"/>
            <a:ext cx="4151906" cy="278296"/>
          </a:xfrm>
          <a:prstGeom prst="rect">
            <a:avLst/>
          </a:prstGeom>
          <a:solidFill>
            <a:srgbClr val="0D3AAD"/>
          </a:solidFill>
          <a:ln>
            <a:solidFill>
              <a:srgbClr val="0D3AA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10153815" y="214685"/>
            <a:ext cx="1932167" cy="278296"/>
          </a:xfrm>
          <a:prstGeom prst="rect">
            <a:avLst/>
          </a:prstGeom>
          <a:solidFill>
            <a:srgbClr val="0D3AAD"/>
          </a:solidFill>
          <a:ln>
            <a:solidFill>
              <a:srgbClr val="0D3AA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" name="Picture 2" descr="금융·세무경영전공 로고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5420" y="175744"/>
            <a:ext cx="2080562" cy="28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913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1-4.</a:t>
            </a:r>
            <a:r>
              <a:rPr lang="ko-KR" altLang="en-US" dirty="0"/>
              <a:t> 조건 및 계획 수립</a:t>
            </a:r>
            <a:endParaRPr lang="ko-KR" altLang="en-US" b="1" dirty="0"/>
          </a:p>
        </p:txBody>
      </p:sp>
      <p:sp>
        <p:nvSpPr>
          <p:cNvPr id="3" name="타원 2"/>
          <p:cNvSpPr/>
          <p:nvPr/>
        </p:nvSpPr>
        <p:spPr>
          <a:xfrm>
            <a:off x="5372652" y="2608775"/>
            <a:ext cx="1436834" cy="1436834"/>
          </a:xfrm>
          <a:prstGeom prst="ellipse">
            <a:avLst/>
          </a:prstGeom>
          <a:solidFill>
            <a:srgbClr val="00339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361">
              <a:defRPr/>
            </a:pPr>
            <a:r>
              <a:rPr lang="ko-KR" altLang="en-US" sz="907" dirty="0" smtClean="0">
                <a:solidFill>
                  <a:schemeClr val="bg1"/>
                </a:solidFill>
              </a:rPr>
              <a:t>금액</a:t>
            </a:r>
            <a:endParaRPr lang="ko-KR" altLang="ko-KR" sz="907" dirty="0">
              <a:solidFill>
                <a:schemeClr val="bg1"/>
              </a:solidFill>
            </a:endParaRPr>
          </a:p>
        </p:txBody>
      </p:sp>
      <p:sp>
        <p:nvSpPr>
          <p:cNvPr id="4" name="타원 3"/>
          <p:cNvSpPr/>
          <p:nvPr/>
        </p:nvSpPr>
        <p:spPr>
          <a:xfrm>
            <a:off x="4654235" y="3697262"/>
            <a:ext cx="1436834" cy="1436834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361">
              <a:defRPr/>
            </a:pPr>
            <a:r>
              <a:rPr lang="ko-KR" altLang="en-US" sz="907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편입 조건</a:t>
            </a:r>
            <a:endParaRPr lang="ko-KR" altLang="ko-KR" sz="907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6091069" y="3697262"/>
            <a:ext cx="1436834" cy="1436834"/>
          </a:xfrm>
          <a:prstGeom prst="ellipse">
            <a:avLst/>
          </a:prstGeom>
          <a:solidFill>
            <a:srgbClr val="0D3BA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361">
              <a:defRPr/>
            </a:pPr>
            <a:r>
              <a:rPr lang="ko-KR" altLang="en-US" sz="998" b="1" dirty="0" smtClean="0">
                <a:solidFill>
                  <a:schemeClr val="bg1"/>
                </a:solidFill>
              </a:rPr>
              <a:t>추천 종목 수</a:t>
            </a:r>
            <a:endParaRPr lang="ko-KR" altLang="ko-KR" sz="998" b="1" dirty="0">
              <a:solidFill>
                <a:schemeClr val="bg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5566280" y="3520820"/>
            <a:ext cx="1049578" cy="104957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/>
            <a:r>
              <a:rPr lang="ko-KR" altLang="en-US" sz="907" dirty="0" smtClean="0">
                <a:solidFill>
                  <a:prstClr val="white">
                    <a:lumMod val="50000"/>
                  </a:prstClr>
                </a:solidFill>
              </a:rPr>
              <a:t>전제조건</a:t>
            </a:r>
            <a:endParaRPr lang="ko-KR" altLang="en-US" sz="907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854591" y="1071928"/>
            <a:ext cx="30895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46052">
              <a:lnSpc>
                <a:spcPct val="150000"/>
              </a:lnSpc>
            </a:pPr>
            <a:r>
              <a:rPr lang="en-US" altLang="ko-KR" sz="4000" b="1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5,000,000</a:t>
            </a:r>
            <a:r>
              <a:rPr lang="ko-KR" altLang="en-US" sz="4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원</a:t>
            </a:r>
            <a:endParaRPr lang="en-US" altLang="ko-KR" sz="4000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7519069" y="5381754"/>
            <a:ext cx="32412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46052">
              <a:lnSpc>
                <a:spcPct val="150000"/>
              </a:lnSpc>
            </a:pPr>
            <a:r>
              <a:rPr lang="ko-KR" altLang="en-US" sz="12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가능한 한 우량주에 투자</a:t>
            </a:r>
            <a:endParaRPr lang="en-US" altLang="ko-KR" sz="1200" b="1" dirty="0" smtClean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  <a:p>
            <a:pPr defTabSz="946052">
              <a:lnSpc>
                <a:spcPct val="150000"/>
              </a:lnSpc>
            </a:pPr>
            <a:r>
              <a:rPr lang="ko-KR" altLang="en-US" sz="12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가능한 많이 알고있는 종목에 투자할 것</a:t>
            </a:r>
            <a:endParaRPr lang="en-US" altLang="ko-KR" sz="1200" b="1" dirty="0" smtClean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  <a:p>
            <a:pPr defTabSz="946052">
              <a:lnSpc>
                <a:spcPct val="150000"/>
              </a:lnSpc>
            </a:pPr>
            <a:r>
              <a:rPr lang="ko-KR" altLang="en-US" sz="1200" b="1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흥미종목에</a:t>
            </a:r>
            <a:r>
              <a:rPr lang="ko-KR" altLang="en-US" sz="12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 투자해도 무관함</a:t>
            </a:r>
            <a:r>
              <a:rPr lang="en-US" altLang="ko-KR" sz="12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.</a:t>
            </a:r>
            <a:endParaRPr lang="en-US" altLang="ko-KR" sz="1200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300278" y="4893191"/>
            <a:ext cx="4122447" cy="9771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46052">
              <a:lnSpc>
                <a:spcPct val="150000"/>
              </a:lnSpc>
            </a:pPr>
            <a:r>
              <a:rPr lang="en-US" altLang="ko-KR" sz="44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3</a:t>
            </a:r>
            <a:r>
              <a:rPr lang="ko-KR" altLang="en-US" sz="44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종목 내외</a:t>
            </a:r>
            <a:endParaRPr lang="en-US" altLang="ko-KR" sz="4400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18" name="갈매기형 수장 17"/>
          <p:cNvSpPr/>
          <p:nvPr/>
        </p:nvSpPr>
        <p:spPr>
          <a:xfrm rot="16200000">
            <a:off x="4985719" y="2380188"/>
            <a:ext cx="457174" cy="457174"/>
          </a:xfrm>
          <a:prstGeom prst="chevron">
            <a:avLst/>
          </a:prstGeom>
          <a:solidFill>
            <a:srgbClr val="0D3B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/>
            <a:endParaRPr lang="ko-KR" altLang="en-US" sz="1905">
              <a:solidFill>
                <a:prstClr val="black"/>
              </a:solidFill>
            </a:endParaRPr>
          </a:p>
        </p:txBody>
      </p:sp>
      <p:sp>
        <p:nvSpPr>
          <p:cNvPr id="19" name="갈매기형 수장 18"/>
          <p:cNvSpPr/>
          <p:nvPr/>
        </p:nvSpPr>
        <p:spPr>
          <a:xfrm rot="10800000">
            <a:off x="4696283" y="5199407"/>
            <a:ext cx="457174" cy="457174"/>
          </a:xfrm>
          <a:prstGeom prst="chevron">
            <a:avLst/>
          </a:prstGeom>
          <a:solidFill>
            <a:srgbClr val="00339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361">
              <a:defRPr/>
            </a:pPr>
            <a:endParaRPr lang="ko-KR" altLang="en-US" sz="907" dirty="0">
              <a:solidFill>
                <a:schemeClr val="bg1"/>
              </a:solidFill>
            </a:endParaRPr>
          </a:p>
        </p:txBody>
      </p:sp>
      <p:sp>
        <p:nvSpPr>
          <p:cNvPr id="20" name="갈매기형 수장 19"/>
          <p:cNvSpPr/>
          <p:nvPr/>
        </p:nvSpPr>
        <p:spPr>
          <a:xfrm rot="5400000">
            <a:off x="7598145" y="4664604"/>
            <a:ext cx="457174" cy="457174"/>
          </a:xfrm>
          <a:prstGeom prst="chevron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/>
            <a:endParaRPr lang="ko-KR" altLang="en-US" sz="1905">
              <a:solidFill>
                <a:prstClr val="black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7934076" y="32847"/>
            <a:ext cx="4151906" cy="278296"/>
          </a:xfrm>
          <a:prstGeom prst="rect">
            <a:avLst/>
          </a:prstGeom>
          <a:solidFill>
            <a:srgbClr val="0D3AAD"/>
          </a:solidFill>
          <a:ln>
            <a:solidFill>
              <a:srgbClr val="0D3AA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10153815" y="214685"/>
            <a:ext cx="1932167" cy="278296"/>
          </a:xfrm>
          <a:prstGeom prst="rect">
            <a:avLst/>
          </a:prstGeom>
          <a:solidFill>
            <a:srgbClr val="0D3AAD"/>
          </a:solidFill>
          <a:ln>
            <a:solidFill>
              <a:srgbClr val="0D3AA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Picture 2" descr="금융·세무경영전공 로고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5420" y="175744"/>
            <a:ext cx="2080562" cy="28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8393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자유형 23"/>
          <p:cNvSpPr/>
          <p:nvPr/>
        </p:nvSpPr>
        <p:spPr>
          <a:xfrm>
            <a:off x="3237242" y="2905873"/>
            <a:ext cx="5712430" cy="1451518"/>
          </a:xfrm>
          <a:custGeom>
            <a:avLst/>
            <a:gdLst>
              <a:gd name="connsiteX0" fmla="*/ 0 w 2897580"/>
              <a:gd name="connsiteY0" fmla="*/ 0 h 736270"/>
              <a:gd name="connsiteX1" fmla="*/ 1448790 w 2897580"/>
              <a:gd name="connsiteY1" fmla="*/ 736270 h 736270"/>
              <a:gd name="connsiteX2" fmla="*/ 2897580 w 2897580"/>
              <a:gd name="connsiteY2" fmla="*/ 0 h 736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897580" h="736270">
                <a:moveTo>
                  <a:pt x="0" y="0"/>
                </a:moveTo>
                <a:lnTo>
                  <a:pt x="1448790" y="736270"/>
                </a:lnTo>
                <a:lnTo>
                  <a:pt x="2897580" y="0"/>
                </a:lnTo>
              </a:path>
            </a:pathLst>
          </a:custGeom>
          <a:ln w="3810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946052"/>
            <a:endParaRPr lang="ko-KR" altLang="en-US" sz="1905">
              <a:solidFill>
                <a:prstClr val="black"/>
              </a:solidFill>
            </a:endParaRPr>
          </a:p>
        </p:txBody>
      </p:sp>
      <p:sp>
        <p:nvSpPr>
          <p:cNvPr id="13" name="대각선 방향의 모서리가 잘린 사각형 12"/>
          <p:cNvSpPr/>
          <p:nvPr/>
        </p:nvSpPr>
        <p:spPr>
          <a:xfrm>
            <a:off x="2176732" y="3624932"/>
            <a:ext cx="2030646" cy="2327178"/>
          </a:xfrm>
          <a:prstGeom prst="snip2Diag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>
              <a:lnSpc>
                <a:spcPct val="150000"/>
              </a:lnSpc>
            </a:pPr>
            <a:r>
              <a:rPr lang="ko-KR" altLang="en-US" sz="907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포트폴리오 이론</a:t>
            </a:r>
            <a:endParaRPr lang="en-US" altLang="ko-KR" sz="907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4" name="대각선 방향의 모서리가 잘린 사각형 13"/>
          <p:cNvSpPr/>
          <p:nvPr/>
        </p:nvSpPr>
        <p:spPr>
          <a:xfrm>
            <a:off x="7984623" y="3624932"/>
            <a:ext cx="2030646" cy="2327178"/>
          </a:xfrm>
          <a:prstGeom prst="snip2Diag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>
              <a:lnSpc>
                <a:spcPct val="150000"/>
              </a:lnSpc>
            </a:pPr>
            <a:r>
              <a:rPr lang="ko-KR" altLang="en-US" sz="907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적합성</a:t>
            </a:r>
            <a:endParaRPr lang="en-US" altLang="ko-KR" sz="907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5" name="대각선 방향의 모서리가 잘린 사각형 14"/>
          <p:cNvSpPr/>
          <p:nvPr/>
        </p:nvSpPr>
        <p:spPr>
          <a:xfrm>
            <a:off x="5080678" y="3624932"/>
            <a:ext cx="2030646" cy="2327178"/>
          </a:xfrm>
          <a:prstGeom prst="snip2Diag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>
              <a:lnSpc>
                <a:spcPct val="150000"/>
              </a:lnSpc>
            </a:pPr>
            <a:r>
              <a:rPr lang="ko-KR" altLang="en-US" sz="907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포트폴리오 이론</a:t>
            </a:r>
            <a:r>
              <a:rPr lang="en-US" altLang="ko-KR" sz="907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+</a:t>
            </a:r>
            <a:r>
              <a:rPr lang="ko-KR" altLang="en-US" sz="907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장기투자</a:t>
            </a:r>
            <a:r>
              <a:rPr lang="en-US" altLang="ko-KR" sz="907" b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,</a:t>
            </a:r>
            <a:r>
              <a:rPr lang="ko-KR" altLang="en-US" sz="907" b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가치투자</a:t>
            </a:r>
            <a:endParaRPr lang="en-US" altLang="ko-KR" sz="907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ctr" defTabSz="946052">
              <a:lnSpc>
                <a:spcPct val="150000"/>
              </a:lnSpc>
            </a:pPr>
            <a:r>
              <a:rPr lang="en-US" altLang="ko-KR" sz="907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-</a:t>
            </a:r>
            <a:r>
              <a:rPr lang="ko-KR" altLang="en-US" sz="907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안정성 확보</a:t>
            </a:r>
            <a:endParaRPr lang="en-US" altLang="ko-KR" sz="907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ctr" defTabSz="946052">
              <a:lnSpc>
                <a:spcPct val="150000"/>
              </a:lnSpc>
            </a:pPr>
            <a:r>
              <a:rPr lang="en-US" altLang="ko-KR" sz="907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-</a:t>
            </a:r>
            <a:r>
              <a:rPr lang="ko-KR" altLang="en-US" sz="907" b="1" dirty="0" err="1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투자사고</a:t>
            </a:r>
            <a:endParaRPr lang="en-US" altLang="ko-KR" sz="907" b="1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7" name="정오각형 1"/>
          <p:cNvSpPr/>
          <p:nvPr/>
        </p:nvSpPr>
        <p:spPr>
          <a:xfrm>
            <a:off x="2372918" y="1861545"/>
            <a:ext cx="1638271" cy="2030645"/>
          </a:xfrm>
          <a:custGeom>
            <a:avLst/>
            <a:gdLst/>
            <a:ahLst/>
            <a:cxnLst/>
            <a:rect l="l" t="t" r="r" b="b"/>
            <a:pathLst>
              <a:path w="1436556" h="1780617">
                <a:moveTo>
                  <a:pt x="593626" y="1368149"/>
                </a:moveTo>
                <a:lnTo>
                  <a:pt x="718161" y="1492684"/>
                </a:lnTo>
                <a:lnTo>
                  <a:pt x="842696" y="1368149"/>
                </a:lnTo>
                <a:close/>
                <a:moveTo>
                  <a:pt x="718278" y="0"/>
                </a:moveTo>
                <a:lnTo>
                  <a:pt x="1436556" y="522586"/>
                </a:lnTo>
                <a:lnTo>
                  <a:pt x="1162199" y="1368149"/>
                </a:lnTo>
                <a:lnTo>
                  <a:pt x="1006094" y="1368149"/>
                </a:lnTo>
                <a:lnTo>
                  <a:pt x="1006094" y="1492684"/>
                </a:lnTo>
                <a:lnTo>
                  <a:pt x="718161" y="1780617"/>
                </a:lnTo>
                <a:lnTo>
                  <a:pt x="430228" y="1492684"/>
                </a:lnTo>
                <a:lnTo>
                  <a:pt x="430228" y="1368149"/>
                </a:lnTo>
                <a:lnTo>
                  <a:pt x="274357" y="1368149"/>
                </a:lnTo>
                <a:lnTo>
                  <a:pt x="0" y="522586"/>
                </a:lnTo>
                <a:close/>
              </a:path>
            </a:pathLst>
          </a:custGeom>
          <a:solidFill>
            <a:srgbClr val="0D3BA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361">
              <a:defRPr/>
            </a:pPr>
            <a:endParaRPr lang="ko-KR" altLang="en-US" sz="998" b="1" dirty="0">
              <a:solidFill>
                <a:schemeClr val="bg1"/>
              </a:solidFill>
            </a:endParaRPr>
          </a:p>
        </p:txBody>
      </p:sp>
      <p:sp>
        <p:nvSpPr>
          <p:cNvPr id="18" name="정오각형 1"/>
          <p:cNvSpPr/>
          <p:nvPr/>
        </p:nvSpPr>
        <p:spPr>
          <a:xfrm>
            <a:off x="5276865" y="1861545"/>
            <a:ext cx="1638271" cy="2030645"/>
          </a:xfrm>
          <a:custGeom>
            <a:avLst/>
            <a:gdLst/>
            <a:ahLst/>
            <a:cxnLst/>
            <a:rect l="l" t="t" r="r" b="b"/>
            <a:pathLst>
              <a:path w="1436556" h="1780617">
                <a:moveTo>
                  <a:pt x="593626" y="1368149"/>
                </a:moveTo>
                <a:lnTo>
                  <a:pt x="718161" y="1492684"/>
                </a:lnTo>
                <a:lnTo>
                  <a:pt x="842696" y="1368149"/>
                </a:lnTo>
                <a:close/>
                <a:moveTo>
                  <a:pt x="718278" y="0"/>
                </a:moveTo>
                <a:lnTo>
                  <a:pt x="1436556" y="522586"/>
                </a:lnTo>
                <a:lnTo>
                  <a:pt x="1162199" y="1368149"/>
                </a:lnTo>
                <a:lnTo>
                  <a:pt x="1006094" y="1368149"/>
                </a:lnTo>
                <a:lnTo>
                  <a:pt x="1006094" y="1492684"/>
                </a:lnTo>
                <a:lnTo>
                  <a:pt x="718161" y="1780617"/>
                </a:lnTo>
                <a:lnTo>
                  <a:pt x="430228" y="1492684"/>
                </a:lnTo>
                <a:lnTo>
                  <a:pt x="430228" y="1368149"/>
                </a:lnTo>
                <a:lnTo>
                  <a:pt x="274357" y="1368149"/>
                </a:lnTo>
                <a:lnTo>
                  <a:pt x="0" y="52258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/>
            <a:endParaRPr lang="ko-KR" altLang="en-US" sz="1905" dirty="0">
              <a:solidFill>
                <a:prstClr val="white"/>
              </a:solidFill>
            </a:endParaRPr>
          </a:p>
        </p:txBody>
      </p:sp>
      <p:sp>
        <p:nvSpPr>
          <p:cNvPr id="19" name="정오각형 1"/>
          <p:cNvSpPr/>
          <p:nvPr/>
        </p:nvSpPr>
        <p:spPr>
          <a:xfrm>
            <a:off x="8180811" y="1861545"/>
            <a:ext cx="1638271" cy="2030645"/>
          </a:xfrm>
          <a:custGeom>
            <a:avLst/>
            <a:gdLst/>
            <a:ahLst/>
            <a:cxnLst/>
            <a:rect l="l" t="t" r="r" b="b"/>
            <a:pathLst>
              <a:path w="1436556" h="1780617">
                <a:moveTo>
                  <a:pt x="593626" y="1368149"/>
                </a:moveTo>
                <a:lnTo>
                  <a:pt x="718161" y="1492684"/>
                </a:lnTo>
                <a:lnTo>
                  <a:pt x="842696" y="1368149"/>
                </a:lnTo>
                <a:close/>
                <a:moveTo>
                  <a:pt x="718278" y="0"/>
                </a:moveTo>
                <a:lnTo>
                  <a:pt x="1436556" y="522586"/>
                </a:lnTo>
                <a:lnTo>
                  <a:pt x="1162199" y="1368149"/>
                </a:lnTo>
                <a:lnTo>
                  <a:pt x="1006094" y="1368149"/>
                </a:lnTo>
                <a:lnTo>
                  <a:pt x="1006094" y="1492684"/>
                </a:lnTo>
                <a:lnTo>
                  <a:pt x="718161" y="1780617"/>
                </a:lnTo>
                <a:lnTo>
                  <a:pt x="430228" y="1492684"/>
                </a:lnTo>
                <a:lnTo>
                  <a:pt x="430228" y="1368149"/>
                </a:lnTo>
                <a:lnTo>
                  <a:pt x="274357" y="1368149"/>
                </a:lnTo>
                <a:lnTo>
                  <a:pt x="0" y="522586"/>
                </a:lnTo>
                <a:close/>
              </a:path>
            </a:pathLst>
          </a:custGeom>
          <a:solidFill>
            <a:srgbClr val="0D3BAD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/>
            <a:endParaRPr lang="ko-KR" altLang="en-US" sz="1905">
              <a:solidFill>
                <a:prstClr val="white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1-4.</a:t>
            </a:r>
            <a:r>
              <a:rPr lang="ko-KR" altLang="en-US" dirty="0" smtClean="0"/>
              <a:t> 조건 및 계획 수립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2786334" y="2608750"/>
            <a:ext cx="811441" cy="2319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29361">
              <a:defRPr/>
            </a:pPr>
            <a:r>
              <a:rPr lang="ko-KR" altLang="en-US" sz="907" b="1" dirty="0" smtClean="0">
                <a:solidFill>
                  <a:schemeClr val="bg1"/>
                </a:solidFill>
                <a:latin typeface="맑은 고딕"/>
                <a:ea typeface="맑은 고딕"/>
              </a:rPr>
              <a:t>전통적 이론</a:t>
            </a:r>
            <a:endParaRPr lang="ko-KR" altLang="ko-KR" sz="907" b="1" dirty="0">
              <a:solidFill>
                <a:schemeClr val="bg1"/>
              </a:solidFill>
              <a:latin typeface="맑은 고딕"/>
              <a:ea typeface="맑은 고딕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769627" y="2608752"/>
            <a:ext cx="652744" cy="2319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29361">
              <a:defRPr/>
            </a:pPr>
            <a:r>
              <a:rPr lang="ko-KR" altLang="en-US" sz="907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맑은 고딕"/>
                <a:ea typeface="맑은 고딕"/>
              </a:rPr>
              <a:t>투자방법</a:t>
            </a:r>
            <a:endParaRPr lang="ko-KR" altLang="ko-KR" sz="907" b="1" dirty="0">
              <a:solidFill>
                <a:prstClr val="black">
                  <a:lumMod val="65000"/>
                  <a:lumOff val="35000"/>
                </a:prstClr>
              </a:solidFill>
              <a:latin typeface="맑은 고딕"/>
              <a:ea typeface="맑은 고딕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8673570" y="2608749"/>
            <a:ext cx="652744" cy="2319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29361">
              <a:defRPr/>
            </a:pPr>
            <a:r>
              <a:rPr lang="ko-KR" altLang="en-US" sz="907" b="1" dirty="0" smtClean="0">
                <a:solidFill>
                  <a:schemeClr val="bg1"/>
                </a:solidFill>
                <a:latin typeface="맑은 고딕"/>
                <a:ea typeface="맑은 고딕"/>
              </a:rPr>
              <a:t>장기투자</a:t>
            </a:r>
            <a:endParaRPr lang="ko-KR" altLang="ko-KR" sz="907" b="1" dirty="0">
              <a:solidFill>
                <a:schemeClr val="bg1"/>
              </a:solidFill>
              <a:latin typeface="맑은 고딕"/>
              <a:ea typeface="맑은 고딕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7934076" y="32847"/>
            <a:ext cx="4151906" cy="278296"/>
          </a:xfrm>
          <a:prstGeom prst="rect">
            <a:avLst/>
          </a:prstGeom>
          <a:solidFill>
            <a:srgbClr val="0D3AAD"/>
          </a:solidFill>
          <a:ln>
            <a:solidFill>
              <a:srgbClr val="0D3AA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10153815" y="214685"/>
            <a:ext cx="1932167" cy="278296"/>
          </a:xfrm>
          <a:prstGeom prst="rect">
            <a:avLst/>
          </a:prstGeom>
          <a:solidFill>
            <a:srgbClr val="0D3AAD"/>
          </a:solidFill>
          <a:ln>
            <a:solidFill>
              <a:srgbClr val="0D3AA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Picture 2" descr="금융·세무경영전공 로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5420" y="175744"/>
            <a:ext cx="2080562" cy="28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5158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타원 5"/>
          <p:cNvSpPr/>
          <p:nvPr/>
        </p:nvSpPr>
        <p:spPr bwMode="auto">
          <a:xfrm rot="10800000">
            <a:off x="2895780" y="1375234"/>
            <a:ext cx="926639" cy="943486"/>
          </a:xfrm>
          <a:prstGeom prst="ellipse">
            <a:avLst/>
          </a:prstGeom>
          <a:solidFill>
            <a:srgbClr val="0D3B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46052">
              <a:defRPr/>
            </a:pPr>
            <a:endParaRPr lang="ko-KR" altLang="en-US" sz="1905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3039820" y="1556512"/>
            <a:ext cx="655949" cy="580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ko-KR" sz="3175" b="1">
                <a:solidFill>
                  <a:schemeClr val="tx2">
                    <a:lumMod val="20000"/>
                    <a:lumOff val="80000"/>
                  </a:schemeClr>
                </a:solidFill>
                <a:latin typeface="맑은 고딕" pitchFamily="50" charset="-127"/>
                <a:ea typeface="맑은 고딕" pitchFamily="50" charset="-127"/>
              </a:rPr>
              <a:t>02</a:t>
            </a:r>
            <a:endParaRPr lang="ko-KR" altLang="ko-KR" sz="3175" b="1">
              <a:solidFill>
                <a:schemeClr val="tx2">
                  <a:lumMod val="20000"/>
                  <a:lumOff val="8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3962878" y="1681854"/>
            <a:ext cx="3390672" cy="343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defTabSz="903091">
              <a:spcBef>
                <a:spcPct val="20000"/>
              </a:spcBef>
              <a:defRPr/>
            </a:pPr>
            <a:r>
              <a:rPr lang="ko-KR" altLang="en-US" sz="1633" b="1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본론 </a:t>
            </a:r>
            <a:r>
              <a:rPr lang="en-US" altLang="ko-KR" sz="1633" b="1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– </a:t>
            </a:r>
            <a:r>
              <a:rPr lang="ko-KR" altLang="en-US" sz="1633" b="1" dirty="0" err="1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편입근거</a:t>
            </a:r>
            <a:r>
              <a:rPr lang="ko-KR" altLang="en-US" sz="1633" b="1" dirty="0" smtClean="0">
                <a:solidFill>
                  <a:schemeClr val="bg1">
                    <a:lumMod val="65000"/>
                  </a:schemeClr>
                </a:solidFill>
                <a:latin typeface="+mn-ea"/>
              </a:rPr>
              <a:t> 및 실전 재무분석</a:t>
            </a:r>
            <a:endParaRPr lang="ko-KR" altLang="en-US" sz="1633" b="1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3997902" y="2359932"/>
            <a:ext cx="2507241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07340" indent="-207340" defTabSz="903091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kumimoji="1" lang="en-US" altLang="ko-KR" sz="1100" dirty="0">
                <a:solidFill>
                  <a:prstClr val="white">
                    <a:lumMod val="50000"/>
                  </a:prstClr>
                </a:solidFill>
                <a:latin typeface="맑은 고딕" pitchFamily="50" charset="-127"/>
              </a:rPr>
              <a:t>KT</a:t>
            </a:r>
            <a:endParaRPr kumimoji="1" lang="ko-KR" altLang="en-US" sz="1100" dirty="0">
              <a:solidFill>
                <a:prstClr val="white">
                  <a:lumMod val="50000"/>
                </a:prstClr>
              </a:solidFill>
              <a:latin typeface="맑은 고딕" pitchFamily="50" charset="-127"/>
            </a:endParaRPr>
          </a:p>
          <a:p>
            <a:pPr marL="207340" indent="-207340" defTabSz="903091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kumimoji="1" lang="ko-KR" altLang="en-US" sz="1100" dirty="0" err="1">
                <a:solidFill>
                  <a:prstClr val="white">
                    <a:lumMod val="50000"/>
                  </a:prstClr>
                </a:solidFill>
                <a:latin typeface="맑은 고딕" pitchFamily="50" charset="-127"/>
              </a:rPr>
              <a:t>빅텍</a:t>
            </a:r>
            <a:endParaRPr kumimoji="1" lang="ko-KR" altLang="en-US" sz="1100" dirty="0">
              <a:solidFill>
                <a:prstClr val="white">
                  <a:lumMod val="50000"/>
                </a:prstClr>
              </a:solidFill>
              <a:latin typeface="맑은 고딕" pitchFamily="50" charset="-127"/>
            </a:endParaRPr>
          </a:p>
          <a:p>
            <a:pPr marL="207340" indent="-207340" defTabSz="903091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kumimoji="1" lang="en-US" altLang="ko-KR" sz="1100" dirty="0">
                <a:solidFill>
                  <a:prstClr val="white">
                    <a:lumMod val="50000"/>
                  </a:prstClr>
                </a:solidFill>
                <a:latin typeface="맑은 고딕" pitchFamily="50" charset="-127"/>
              </a:rPr>
              <a:t>KODEX </a:t>
            </a:r>
            <a:r>
              <a:rPr kumimoji="1" lang="ko-KR" altLang="en-US" sz="1100" dirty="0">
                <a:solidFill>
                  <a:prstClr val="white">
                    <a:lumMod val="50000"/>
                  </a:prstClr>
                </a:solidFill>
                <a:latin typeface="맑은 고딕" pitchFamily="50" charset="-127"/>
              </a:rPr>
              <a:t>게임산업</a:t>
            </a:r>
          </a:p>
          <a:p>
            <a:pPr marL="207340" indent="-207340" defTabSz="903091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kumimoji="1" lang="en-US" altLang="ko-KR" sz="1100" dirty="0">
                <a:solidFill>
                  <a:prstClr val="white">
                    <a:lumMod val="50000"/>
                  </a:prstClr>
                </a:solidFill>
                <a:latin typeface="맑은 고딕" pitchFamily="50" charset="-127"/>
              </a:rPr>
              <a:t>LG</a:t>
            </a:r>
            <a:r>
              <a:rPr kumimoji="1" lang="ko-KR" altLang="en-US" sz="1100" dirty="0" err="1" smtClean="0">
                <a:solidFill>
                  <a:prstClr val="white">
                    <a:lumMod val="50000"/>
                  </a:prstClr>
                </a:solidFill>
                <a:latin typeface="맑은 고딕" pitchFamily="50" charset="-127"/>
              </a:rPr>
              <a:t>화학우</a:t>
            </a:r>
            <a:endParaRPr kumimoji="1" lang="en-US" altLang="ko-KR" sz="1100" dirty="0" smtClean="0">
              <a:solidFill>
                <a:prstClr val="white">
                  <a:lumMod val="50000"/>
                </a:prstClr>
              </a:solidFill>
              <a:latin typeface="맑은 고딕" pitchFamily="50" charset="-127"/>
            </a:endParaRPr>
          </a:p>
          <a:p>
            <a:pPr marL="207340" indent="-207340" defTabSz="903091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kumimoji="1" lang="ko-KR" altLang="en-US" sz="1100" dirty="0" smtClean="0">
                <a:solidFill>
                  <a:prstClr val="white">
                    <a:lumMod val="50000"/>
                  </a:prstClr>
                </a:solidFill>
                <a:latin typeface="맑은 고딕" pitchFamily="50" charset="-127"/>
              </a:rPr>
              <a:t>실전재무분석</a:t>
            </a:r>
            <a:r>
              <a:rPr kumimoji="1" lang="en-US" altLang="ko-KR" sz="1100" dirty="0" smtClean="0">
                <a:solidFill>
                  <a:prstClr val="white">
                    <a:lumMod val="50000"/>
                  </a:prstClr>
                </a:solidFill>
                <a:latin typeface="맑은 고딕" pitchFamily="50" charset="-127"/>
              </a:rPr>
              <a:t>-KT</a:t>
            </a:r>
            <a:endParaRPr kumimoji="1" lang="en-US" altLang="ko-KR" sz="1100" dirty="0">
              <a:solidFill>
                <a:prstClr val="white">
                  <a:lumMod val="50000"/>
                </a:prstClr>
              </a:solidFill>
              <a:latin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03146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2</a:t>
            </a:r>
            <a:r>
              <a:rPr lang="en-US" altLang="ko-KR" dirty="0" smtClean="0"/>
              <a:t>-1.</a:t>
            </a:r>
            <a:r>
              <a:rPr lang="ko-KR" altLang="en-US" dirty="0"/>
              <a:t> </a:t>
            </a:r>
            <a:r>
              <a:rPr lang="en-US" altLang="ko-KR" dirty="0" smtClean="0"/>
              <a:t>KT</a:t>
            </a:r>
            <a:endParaRPr lang="ko-KR" altLang="en-US" dirty="0"/>
          </a:p>
        </p:txBody>
      </p:sp>
      <p:sp>
        <p:nvSpPr>
          <p:cNvPr id="2" name="이등변 삼각형 1"/>
          <p:cNvSpPr/>
          <p:nvPr/>
        </p:nvSpPr>
        <p:spPr>
          <a:xfrm>
            <a:off x="2634536" y="3309640"/>
            <a:ext cx="1502145" cy="1294952"/>
          </a:xfrm>
          <a:prstGeom prst="triangl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>
              <a:lnSpc>
                <a:spcPct val="150000"/>
              </a:lnSpc>
            </a:pPr>
            <a:endParaRPr lang="ko-KR" altLang="en-US" sz="907" b="1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이등변 삼각형 4"/>
          <p:cNvSpPr/>
          <p:nvPr/>
        </p:nvSpPr>
        <p:spPr>
          <a:xfrm rot="10800000">
            <a:off x="3614196" y="3297572"/>
            <a:ext cx="1502145" cy="1294952"/>
          </a:xfrm>
          <a:prstGeom prst="triangl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>
              <a:lnSpc>
                <a:spcPct val="150000"/>
              </a:lnSpc>
            </a:pPr>
            <a:endParaRPr lang="ko-KR" altLang="en-US" sz="907" b="1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979888" y="4082107"/>
            <a:ext cx="811441" cy="2319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46052">
              <a:defRPr/>
            </a:pPr>
            <a:r>
              <a:rPr lang="ko-KR" altLang="en-US" sz="907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성장 가능성</a:t>
            </a:r>
            <a:endParaRPr lang="ko-KR" altLang="en-US" sz="907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grpSp>
        <p:nvGrpSpPr>
          <p:cNvPr id="4" name="그룹 31"/>
          <p:cNvGrpSpPr/>
          <p:nvPr/>
        </p:nvGrpSpPr>
        <p:grpSpPr>
          <a:xfrm>
            <a:off x="8055320" y="3309640"/>
            <a:ext cx="1502145" cy="1294952"/>
            <a:chOff x="6426821" y="3649030"/>
            <a:chExt cx="1656184" cy="1427745"/>
          </a:xfrm>
        </p:grpSpPr>
        <p:sp>
          <p:nvSpPr>
            <p:cNvPr id="6" name="이등변 삼각형 5"/>
            <p:cNvSpPr/>
            <p:nvPr/>
          </p:nvSpPr>
          <p:spPr>
            <a:xfrm>
              <a:off x="6426821" y="3649030"/>
              <a:ext cx="1656184" cy="1427745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46052">
                <a:lnSpc>
                  <a:spcPct val="150000"/>
                </a:lnSpc>
              </a:pPr>
              <a:endParaRPr lang="ko-KR" altLang="en-US" sz="907" b="1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6899491" y="4500711"/>
              <a:ext cx="710842" cy="2557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46052">
                <a:defRPr/>
              </a:pPr>
              <a:r>
                <a:rPr lang="en-US" altLang="ko-KR" sz="907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/>
                  <a:ea typeface="맑은 고딕"/>
                </a:rPr>
                <a:t>AI</a:t>
              </a:r>
              <a:r>
                <a:rPr lang="ko-KR" altLang="en-US" sz="907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/>
                  <a:ea typeface="맑은 고딕"/>
                </a:rPr>
                <a:t>스피커</a:t>
              </a:r>
              <a:endParaRPr lang="ko-KR" altLang="en-US" sz="907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4065345" y="3597544"/>
            <a:ext cx="599844" cy="2319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46052">
              <a:defRPr/>
            </a:pPr>
            <a:r>
              <a:rPr lang="en-US" altLang="ko-KR" sz="907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4</a:t>
            </a:r>
            <a:r>
              <a:rPr lang="ko-KR" altLang="en-US" sz="907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차산업</a:t>
            </a:r>
            <a:endParaRPr lang="ko-KR" altLang="en-US" sz="907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grpSp>
        <p:nvGrpSpPr>
          <p:cNvPr id="8" name="그룹 32"/>
          <p:cNvGrpSpPr/>
          <p:nvPr/>
        </p:nvGrpSpPr>
        <p:grpSpPr>
          <a:xfrm>
            <a:off x="7077430" y="3275683"/>
            <a:ext cx="1502145" cy="1294952"/>
            <a:chOff x="7506941" y="3635725"/>
            <a:chExt cx="1656184" cy="1427745"/>
          </a:xfrm>
        </p:grpSpPr>
        <p:sp>
          <p:nvSpPr>
            <p:cNvPr id="7" name="이등변 삼각형 6"/>
            <p:cNvSpPr/>
            <p:nvPr/>
          </p:nvSpPr>
          <p:spPr>
            <a:xfrm rot="10800000">
              <a:off x="7506941" y="3635725"/>
              <a:ext cx="1656184" cy="1427745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46052">
                <a:lnSpc>
                  <a:spcPct val="150000"/>
                </a:lnSpc>
              </a:pPr>
              <a:endParaRPr lang="ko-KR" altLang="en-US" sz="907" b="1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7910681" y="3966458"/>
              <a:ext cx="848699" cy="2557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46052">
                <a:defRPr/>
              </a:pPr>
              <a:r>
                <a:rPr lang="ko-KR" altLang="en-US" sz="907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/>
                  <a:ea typeface="맑은 고딕"/>
                </a:rPr>
                <a:t>사물인터넷</a:t>
              </a:r>
              <a:endParaRPr lang="ko-KR" altLang="en-US" sz="907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26" name="자유형 25"/>
          <p:cNvSpPr/>
          <p:nvPr/>
        </p:nvSpPr>
        <p:spPr>
          <a:xfrm>
            <a:off x="4904462" y="1831673"/>
            <a:ext cx="2383077" cy="4182974"/>
          </a:xfrm>
          <a:custGeom>
            <a:avLst/>
            <a:gdLst>
              <a:gd name="connsiteX0" fmla="*/ 2338086 w 2627453"/>
              <a:gd name="connsiteY0" fmla="*/ 0 h 4641448"/>
              <a:gd name="connsiteX1" fmla="*/ 0 w 2627453"/>
              <a:gd name="connsiteY1" fmla="*/ 11574 h 4641448"/>
              <a:gd name="connsiteX2" fmla="*/ 2627453 w 2627453"/>
              <a:gd name="connsiteY2" fmla="*/ 4641448 h 4641448"/>
              <a:gd name="connsiteX3" fmla="*/ 462987 w 2627453"/>
              <a:gd name="connsiteY3" fmla="*/ 4641448 h 4641448"/>
              <a:gd name="connsiteX0" fmla="*/ 2398376 w 2627453"/>
              <a:gd name="connsiteY0" fmla="*/ 0 h 4641448"/>
              <a:gd name="connsiteX1" fmla="*/ 0 w 2627453"/>
              <a:gd name="connsiteY1" fmla="*/ 11574 h 4641448"/>
              <a:gd name="connsiteX2" fmla="*/ 2627453 w 2627453"/>
              <a:gd name="connsiteY2" fmla="*/ 4641448 h 4641448"/>
              <a:gd name="connsiteX3" fmla="*/ 462987 w 2627453"/>
              <a:gd name="connsiteY3" fmla="*/ 4641448 h 4641448"/>
              <a:gd name="connsiteX0" fmla="*/ 2398376 w 2627453"/>
              <a:gd name="connsiteY0" fmla="*/ 0 h 4646510"/>
              <a:gd name="connsiteX1" fmla="*/ 0 w 2627453"/>
              <a:gd name="connsiteY1" fmla="*/ 11574 h 4646510"/>
              <a:gd name="connsiteX2" fmla="*/ 2627453 w 2627453"/>
              <a:gd name="connsiteY2" fmla="*/ 4641448 h 4646510"/>
              <a:gd name="connsiteX3" fmla="*/ 226851 w 2627453"/>
              <a:gd name="connsiteY3" fmla="*/ 4646510 h 464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27453" h="4646510">
                <a:moveTo>
                  <a:pt x="2398376" y="0"/>
                </a:moveTo>
                <a:lnTo>
                  <a:pt x="0" y="11574"/>
                </a:lnTo>
                <a:lnTo>
                  <a:pt x="2627453" y="4641448"/>
                </a:lnTo>
                <a:lnTo>
                  <a:pt x="226851" y="4646510"/>
                </a:lnTo>
              </a:path>
            </a:pathLst>
          </a:custGeom>
          <a:ln w="381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946052"/>
            <a:endParaRPr lang="ko-KR" altLang="en-US" sz="1905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7" name="육각형 16"/>
          <p:cNvSpPr/>
          <p:nvPr/>
        </p:nvSpPr>
        <p:spPr>
          <a:xfrm>
            <a:off x="5116340" y="3100513"/>
            <a:ext cx="1959321" cy="1689068"/>
          </a:xfrm>
          <a:prstGeom prst="hexagon">
            <a:avLst/>
          </a:prstGeom>
          <a:solidFill>
            <a:srgbClr val="00339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36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6000" b="1" dirty="0" smtClean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KT</a:t>
            </a:r>
            <a:endParaRPr kumimoji="1" lang="ko-KR" altLang="en-US" sz="6000" b="1" dirty="0">
              <a:solidFill>
                <a:prstClr val="white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7934076" y="32847"/>
            <a:ext cx="4151906" cy="278296"/>
          </a:xfrm>
          <a:prstGeom prst="rect">
            <a:avLst/>
          </a:prstGeom>
          <a:solidFill>
            <a:srgbClr val="0D3AAD"/>
          </a:solidFill>
          <a:ln>
            <a:solidFill>
              <a:srgbClr val="0D3AA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10153815" y="214685"/>
            <a:ext cx="1932167" cy="278296"/>
          </a:xfrm>
          <a:prstGeom prst="rect">
            <a:avLst/>
          </a:prstGeom>
          <a:solidFill>
            <a:srgbClr val="0D3AAD"/>
          </a:solidFill>
          <a:ln>
            <a:solidFill>
              <a:srgbClr val="0D3AA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Picture 2" descr="금융·세무경영전공 로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5420" y="175744"/>
            <a:ext cx="2080562" cy="28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5038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2-2.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빅텍</a:t>
            </a:r>
            <a:endParaRPr lang="ko-KR" altLang="en-US" dirty="0"/>
          </a:p>
        </p:txBody>
      </p:sp>
      <p:sp>
        <p:nvSpPr>
          <p:cNvPr id="2" name="이등변 삼각형 1"/>
          <p:cNvSpPr/>
          <p:nvPr/>
        </p:nvSpPr>
        <p:spPr>
          <a:xfrm>
            <a:off x="2634536" y="3309640"/>
            <a:ext cx="1502145" cy="1294952"/>
          </a:xfrm>
          <a:prstGeom prst="triangl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>
              <a:lnSpc>
                <a:spcPct val="150000"/>
              </a:lnSpc>
            </a:pPr>
            <a:endParaRPr lang="ko-KR" altLang="en-US" sz="907" b="1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이등변 삼각형 4"/>
          <p:cNvSpPr/>
          <p:nvPr/>
        </p:nvSpPr>
        <p:spPr>
          <a:xfrm rot="10800000">
            <a:off x="3614196" y="3297572"/>
            <a:ext cx="1502145" cy="1294952"/>
          </a:xfrm>
          <a:prstGeom prst="triangl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>
              <a:lnSpc>
                <a:spcPct val="150000"/>
              </a:lnSpc>
            </a:pPr>
            <a:endParaRPr lang="ko-KR" altLang="en-US" sz="907" b="1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059237" y="4082107"/>
            <a:ext cx="652744" cy="2319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46052">
              <a:defRPr/>
            </a:pPr>
            <a:r>
              <a:rPr lang="ko-KR" altLang="en-US" sz="907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방산테마</a:t>
            </a:r>
            <a:endParaRPr lang="ko-KR" altLang="en-US" sz="907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grpSp>
        <p:nvGrpSpPr>
          <p:cNvPr id="4" name="그룹 31"/>
          <p:cNvGrpSpPr/>
          <p:nvPr/>
        </p:nvGrpSpPr>
        <p:grpSpPr>
          <a:xfrm>
            <a:off x="8055320" y="3309640"/>
            <a:ext cx="1502145" cy="1294952"/>
            <a:chOff x="6426821" y="3649030"/>
            <a:chExt cx="1656184" cy="1427745"/>
          </a:xfrm>
        </p:grpSpPr>
        <p:sp>
          <p:nvSpPr>
            <p:cNvPr id="6" name="이등변 삼각형 5"/>
            <p:cNvSpPr/>
            <p:nvPr/>
          </p:nvSpPr>
          <p:spPr>
            <a:xfrm>
              <a:off x="6426821" y="3649030"/>
              <a:ext cx="1656184" cy="1427745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46052">
                <a:lnSpc>
                  <a:spcPct val="150000"/>
                </a:lnSpc>
              </a:pPr>
              <a:endParaRPr lang="ko-KR" altLang="en-US" sz="907" b="1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6895069" y="4500711"/>
              <a:ext cx="719680" cy="2557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46052">
                <a:defRPr/>
              </a:pPr>
              <a:r>
                <a:rPr lang="ko-KR" altLang="en-US" sz="907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/>
                  <a:ea typeface="맑은 고딕"/>
                </a:rPr>
                <a:t>완충장치</a:t>
              </a:r>
              <a:endParaRPr lang="ko-KR" altLang="en-US" sz="907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4097405" y="3597544"/>
            <a:ext cx="535724" cy="2319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46052">
              <a:defRPr/>
            </a:pPr>
            <a:r>
              <a:rPr lang="ko-KR" altLang="en-US" sz="907" dirty="0" err="1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대장주</a:t>
            </a:r>
            <a:endParaRPr lang="ko-KR" altLang="en-US" sz="907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grpSp>
        <p:nvGrpSpPr>
          <p:cNvPr id="8" name="그룹 32"/>
          <p:cNvGrpSpPr/>
          <p:nvPr/>
        </p:nvGrpSpPr>
        <p:grpSpPr>
          <a:xfrm>
            <a:off x="7077430" y="3275683"/>
            <a:ext cx="1502145" cy="1294952"/>
            <a:chOff x="7506941" y="3635725"/>
            <a:chExt cx="1656184" cy="1427745"/>
          </a:xfrm>
        </p:grpSpPr>
        <p:sp>
          <p:nvSpPr>
            <p:cNvPr id="7" name="이등변 삼각형 6"/>
            <p:cNvSpPr/>
            <p:nvPr/>
          </p:nvSpPr>
          <p:spPr>
            <a:xfrm rot="10800000">
              <a:off x="7506941" y="3635725"/>
              <a:ext cx="1656184" cy="1427745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46052">
                <a:lnSpc>
                  <a:spcPct val="150000"/>
                </a:lnSpc>
              </a:pPr>
              <a:endParaRPr lang="ko-KR" altLang="en-US" sz="907" b="1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7975189" y="3966458"/>
              <a:ext cx="719680" cy="2557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46052">
                <a:defRPr/>
              </a:pPr>
              <a:r>
                <a:rPr lang="ko-KR" altLang="en-US" sz="907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/>
                  <a:ea typeface="맑은 고딕"/>
                </a:rPr>
                <a:t>현금보유</a:t>
              </a:r>
              <a:endParaRPr lang="ko-KR" altLang="en-US" sz="907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26" name="자유형 25"/>
          <p:cNvSpPr/>
          <p:nvPr/>
        </p:nvSpPr>
        <p:spPr>
          <a:xfrm>
            <a:off x="4904462" y="1831673"/>
            <a:ext cx="2383077" cy="4182974"/>
          </a:xfrm>
          <a:custGeom>
            <a:avLst/>
            <a:gdLst>
              <a:gd name="connsiteX0" fmla="*/ 2338086 w 2627453"/>
              <a:gd name="connsiteY0" fmla="*/ 0 h 4641448"/>
              <a:gd name="connsiteX1" fmla="*/ 0 w 2627453"/>
              <a:gd name="connsiteY1" fmla="*/ 11574 h 4641448"/>
              <a:gd name="connsiteX2" fmla="*/ 2627453 w 2627453"/>
              <a:gd name="connsiteY2" fmla="*/ 4641448 h 4641448"/>
              <a:gd name="connsiteX3" fmla="*/ 462987 w 2627453"/>
              <a:gd name="connsiteY3" fmla="*/ 4641448 h 4641448"/>
              <a:gd name="connsiteX0" fmla="*/ 2398376 w 2627453"/>
              <a:gd name="connsiteY0" fmla="*/ 0 h 4641448"/>
              <a:gd name="connsiteX1" fmla="*/ 0 w 2627453"/>
              <a:gd name="connsiteY1" fmla="*/ 11574 h 4641448"/>
              <a:gd name="connsiteX2" fmla="*/ 2627453 w 2627453"/>
              <a:gd name="connsiteY2" fmla="*/ 4641448 h 4641448"/>
              <a:gd name="connsiteX3" fmla="*/ 462987 w 2627453"/>
              <a:gd name="connsiteY3" fmla="*/ 4641448 h 4641448"/>
              <a:gd name="connsiteX0" fmla="*/ 2398376 w 2627453"/>
              <a:gd name="connsiteY0" fmla="*/ 0 h 4646510"/>
              <a:gd name="connsiteX1" fmla="*/ 0 w 2627453"/>
              <a:gd name="connsiteY1" fmla="*/ 11574 h 4646510"/>
              <a:gd name="connsiteX2" fmla="*/ 2627453 w 2627453"/>
              <a:gd name="connsiteY2" fmla="*/ 4641448 h 4646510"/>
              <a:gd name="connsiteX3" fmla="*/ 226851 w 2627453"/>
              <a:gd name="connsiteY3" fmla="*/ 4646510 h 464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27453" h="4646510">
                <a:moveTo>
                  <a:pt x="2398376" y="0"/>
                </a:moveTo>
                <a:lnTo>
                  <a:pt x="0" y="11574"/>
                </a:lnTo>
                <a:lnTo>
                  <a:pt x="2627453" y="4641448"/>
                </a:lnTo>
                <a:lnTo>
                  <a:pt x="226851" y="4646510"/>
                </a:lnTo>
              </a:path>
            </a:pathLst>
          </a:custGeom>
          <a:ln w="381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946052"/>
            <a:endParaRPr lang="ko-KR" altLang="en-US" sz="1905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7" name="육각형 16"/>
          <p:cNvSpPr/>
          <p:nvPr/>
        </p:nvSpPr>
        <p:spPr>
          <a:xfrm>
            <a:off x="5116340" y="3100513"/>
            <a:ext cx="1959321" cy="1689068"/>
          </a:xfrm>
          <a:prstGeom prst="hexagon">
            <a:avLst/>
          </a:prstGeom>
          <a:solidFill>
            <a:srgbClr val="00339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36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ko-KR" altLang="en-US" sz="4400" b="1" dirty="0" err="1" smtClean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빅텍</a:t>
            </a:r>
            <a:endParaRPr kumimoji="1" lang="ko-KR" altLang="en-US" sz="4400" b="1" dirty="0">
              <a:solidFill>
                <a:prstClr val="white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7934076" y="32847"/>
            <a:ext cx="4151906" cy="278296"/>
          </a:xfrm>
          <a:prstGeom prst="rect">
            <a:avLst/>
          </a:prstGeom>
          <a:solidFill>
            <a:srgbClr val="0D3AAD"/>
          </a:solidFill>
          <a:ln>
            <a:solidFill>
              <a:srgbClr val="0D3AA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10153815" y="214685"/>
            <a:ext cx="1932167" cy="278296"/>
          </a:xfrm>
          <a:prstGeom prst="rect">
            <a:avLst/>
          </a:prstGeom>
          <a:solidFill>
            <a:srgbClr val="0D3AAD"/>
          </a:solidFill>
          <a:ln>
            <a:solidFill>
              <a:srgbClr val="0D3AA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Picture 2" descr="금융·세무경영전공 로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5420" y="175744"/>
            <a:ext cx="2080562" cy="28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7075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2-3.</a:t>
            </a:r>
            <a:r>
              <a:rPr lang="ko-KR" altLang="en-US" dirty="0" smtClean="0"/>
              <a:t> </a:t>
            </a:r>
            <a:r>
              <a:rPr lang="en-US" altLang="ko-KR" dirty="0" smtClean="0"/>
              <a:t>KODEX </a:t>
            </a:r>
            <a:r>
              <a:rPr lang="ko-KR" altLang="en-US" dirty="0" smtClean="0"/>
              <a:t>게임산업</a:t>
            </a:r>
            <a:endParaRPr lang="ko-KR" altLang="en-US" dirty="0"/>
          </a:p>
        </p:txBody>
      </p:sp>
      <p:sp>
        <p:nvSpPr>
          <p:cNvPr id="2" name="이등변 삼각형 1"/>
          <p:cNvSpPr/>
          <p:nvPr/>
        </p:nvSpPr>
        <p:spPr>
          <a:xfrm>
            <a:off x="2634536" y="3309640"/>
            <a:ext cx="1502145" cy="1294952"/>
          </a:xfrm>
          <a:prstGeom prst="triangl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>
              <a:lnSpc>
                <a:spcPct val="150000"/>
              </a:lnSpc>
            </a:pPr>
            <a:endParaRPr lang="ko-KR" altLang="en-US" sz="907" b="1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이등변 삼각형 4"/>
          <p:cNvSpPr/>
          <p:nvPr/>
        </p:nvSpPr>
        <p:spPr>
          <a:xfrm rot="10800000">
            <a:off x="3614196" y="3297572"/>
            <a:ext cx="1502145" cy="1294952"/>
          </a:xfrm>
          <a:prstGeom prst="triangl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>
              <a:lnSpc>
                <a:spcPct val="150000"/>
              </a:lnSpc>
            </a:pPr>
            <a:endParaRPr lang="ko-KR" altLang="en-US" sz="907" b="1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921380" y="4082107"/>
            <a:ext cx="928459" cy="2319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46052">
              <a:defRPr/>
            </a:pPr>
            <a:r>
              <a:rPr lang="ko-KR" altLang="en-US" sz="907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포스트 코로나</a:t>
            </a:r>
            <a:endParaRPr lang="ko-KR" altLang="en-US" sz="907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grpSp>
        <p:nvGrpSpPr>
          <p:cNvPr id="4" name="그룹 31"/>
          <p:cNvGrpSpPr/>
          <p:nvPr/>
        </p:nvGrpSpPr>
        <p:grpSpPr>
          <a:xfrm>
            <a:off x="8055320" y="3309640"/>
            <a:ext cx="1502145" cy="1294952"/>
            <a:chOff x="6426821" y="3649030"/>
            <a:chExt cx="1656184" cy="1427745"/>
          </a:xfrm>
        </p:grpSpPr>
        <p:sp>
          <p:nvSpPr>
            <p:cNvPr id="6" name="이등변 삼각형 5"/>
            <p:cNvSpPr/>
            <p:nvPr/>
          </p:nvSpPr>
          <p:spPr>
            <a:xfrm>
              <a:off x="6426821" y="3649030"/>
              <a:ext cx="1656184" cy="1427745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46052">
                <a:lnSpc>
                  <a:spcPct val="150000"/>
                </a:lnSpc>
              </a:pPr>
              <a:endParaRPr lang="ko-KR" altLang="en-US" sz="907" b="1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6895070" y="4500711"/>
              <a:ext cx="719680" cy="2557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46052">
                <a:defRPr/>
              </a:pPr>
              <a:r>
                <a:rPr lang="ko-KR" altLang="en-US" sz="907" dirty="0" err="1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/>
                  <a:ea typeface="맑은 고딕"/>
                </a:rPr>
                <a:t>디커플링</a:t>
              </a:r>
              <a:endParaRPr lang="ko-KR" altLang="en-US" sz="907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4182364" y="3597544"/>
            <a:ext cx="365806" cy="2319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46052">
              <a:defRPr/>
            </a:pPr>
            <a:r>
              <a:rPr lang="en-US" altLang="ko-KR" sz="907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ETF</a:t>
            </a:r>
            <a:endParaRPr lang="ko-KR" altLang="en-US" sz="907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grpSp>
        <p:nvGrpSpPr>
          <p:cNvPr id="8" name="그룹 32"/>
          <p:cNvGrpSpPr/>
          <p:nvPr/>
        </p:nvGrpSpPr>
        <p:grpSpPr>
          <a:xfrm>
            <a:off x="7077430" y="3275683"/>
            <a:ext cx="1502145" cy="1294952"/>
            <a:chOff x="7506941" y="3635725"/>
            <a:chExt cx="1656184" cy="1427745"/>
          </a:xfrm>
        </p:grpSpPr>
        <p:sp>
          <p:nvSpPr>
            <p:cNvPr id="7" name="이등변 삼각형 6"/>
            <p:cNvSpPr/>
            <p:nvPr/>
          </p:nvSpPr>
          <p:spPr>
            <a:xfrm rot="10800000">
              <a:off x="7506941" y="3635725"/>
              <a:ext cx="1656184" cy="1427745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46052">
                <a:lnSpc>
                  <a:spcPct val="150000"/>
                </a:lnSpc>
              </a:pPr>
              <a:endParaRPr lang="ko-KR" altLang="en-US" sz="907" b="1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7975189" y="3966458"/>
              <a:ext cx="719680" cy="2557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46052">
                <a:defRPr/>
              </a:pPr>
              <a:r>
                <a:rPr lang="ko-KR" altLang="en-US" sz="907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/>
                  <a:ea typeface="맑은 고딕"/>
                </a:rPr>
                <a:t>분산투자</a:t>
              </a:r>
              <a:endParaRPr lang="ko-KR" altLang="en-US" sz="907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26" name="자유형 25"/>
          <p:cNvSpPr/>
          <p:nvPr/>
        </p:nvSpPr>
        <p:spPr>
          <a:xfrm>
            <a:off x="4904462" y="1831673"/>
            <a:ext cx="2383077" cy="4182974"/>
          </a:xfrm>
          <a:custGeom>
            <a:avLst/>
            <a:gdLst>
              <a:gd name="connsiteX0" fmla="*/ 2338086 w 2627453"/>
              <a:gd name="connsiteY0" fmla="*/ 0 h 4641448"/>
              <a:gd name="connsiteX1" fmla="*/ 0 w 2627453"/>
              <a:gd name="connsiteY1" fmla="*/ 11574 h 4641448"/>
              <a:gd name="connsiteX2" fmla="*/ 2627453 w 2627453"/>
              <a:gd name="connsiteY2" fmla="*/ 4641448 h 4641448"/>
              <a:gd name="connsiteX3" fmla="*/ 462987 w 2627453"/>
              <a:gd name="connsiteY3" fmla="*/ 4641448 h 4641448"/>
              <a:gd name="connsiteX0" fmla="*/ 2398376 w 2627453"/>
              <a:gd name="connsiteY0" fmla="*/ 0 h 4641448"/>
              <a:gd name="connsiteX1" fmla="*/ 0 w 2627453"/>
              <a:gd name="connsiteY1" fmla="*/ 11574 h 4641448"/>
              <a:gd name="connsiteX2" fmla="*/ 2627453 w 2627453"/>
              <a:gd name="connsiteY2" fmla="*/ 4641448 h 4641448"/>
              <a:gd name="connsiteX3" fmla="*/ 462987 w 2627453"/>
              <a:gd name="connsiteY3" fmla="*/ 4641448 h 4641448"/>
              <a:gd name="connsiteX0" fmla="*/ 2398376 w 2627453"/>
              <a:gd name="connsiteY0" fmla="*/ 0 h 4646510"/>
              <a:gd name="connsiteX1" fmla="*/ 0 w 2627453"/>
              <a:gd name="connsiteY1" fmla="*/ 11574 h 4646510"/>
              <a:gd name="connsiteX2" fmla="*/ 2627453 w 2627453"/>
              <a:gd name="connsiteY2" fmla="*/ 4641448 h 4646510"/>
              <a:gd name="connsiteX3" fmla="*/ 226851 w 2627453"/>
              <a:gd name="connsiteY3" fmla="*/ 4646510 h 464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27453" h="4646510">
                <a:moveTo>
                  <a:pt x="2398376" y="0"/>
                </a:moveTo>
                <a:lnTo>
                  <a:pt x="0" y="11574"/>
                </a:lnTo>
                <a:lnTo>
                  <a:pt x="2627453" y="4641448"/>
                </a:lnTo>
                <a:lnTo>
                  <a:pt x="226851" y="4646510"/>
                </a:lnTo>
              </a:path>
            </a:pathLst>
          </a:custGeom>
          <a:ln w="381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946052"/>
            <a:endParaRPr lang="ko-KR" altLang="en-US" sz="1905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7" name="육각형 16"/>
          <p:cNvSpPr/>
          <p:nvPr/>
        </p:nvSpPr>
        <p:spPr>
          <a:xfrm>
            <a:off x="5116340" y="3100513"/>
            <a:ext cx="1959321" cy="1689068"/>
          </a:xfrm>
          <a:prstGeom prst="hexagon">
            <a:avLst/>
          </a:prstGeom>
          <a:solidFill>
            <a:srgbClr val="00339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36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2000" b="1" dirty="0" smtClean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KODEX </a:t>
            </a:r>
            <a:r>
              <a:rPr kumimoji="1" lang="ko-KR" altLang="en-US" sz="2000" b="1" dirty="0" smtClean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게임산업</a:t>
            </a:r>
            <a:endParaRPr kumimoji="1" lang="ko-KR" altLang="en-US" sz="2000" b="1" dirty="0">
              <a:solidFill>
                <a:prstClr val="white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7934076" y="32847"/>
            <a:ext cx="4151906" cy="278296"/>
          </a:xfrm>
          <a:prstGeom prst="rect">
            <a:avLst/>
          </a:prstGeom>
          <a:solidFill>
            <a:srgbClr val="0D3AAD"/>
          </a:solidFill>
          <a:ln>
            <a:solidFill>
              <a:srgbClr val="0D3AA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10153815" y="214685"/>
            <a:ext cx="1932167" cy="278296"/>
          </a:xfrm>
          <a:prstGeom prst="rect">
            <a:avLst/>
          </a:prstGeom>
          <a:solidFill>
            <a:srgbClr val="0D3AAD"/>
          </a:solidFill>
          <a:ln>
            <a:solidFill>
              <a:srgbClr val="0D3AA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Picture 2" descr="금융·세무경영전공 로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5420" y="175744"/>
            <a:ext cx="2080562" cy="28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2994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2-4.</a:t>
            </a:r>
            <a:r>
              <a:rPr lang="ko-KR" altLang="en-US" dirty="0" smtClean="0"/>
              <a:t> </a:t>
            </a:r>
            <a:r>
              <a:rPr lang="en-US" altLang="ko-KR" dirty="0" smtClean="0"/>
              <a:t>LG</a:t>
            </a:r>
            <a:r>
              <a:rPr lang="ko-KR" altLang="en-US" dirty="0" smtClean="0"/>
              <a:t>화학 우선주</a:t>
            </a:r>
            <a:endParaRPr lang="ko-KR" altLang="en-US" dirty="0"/>
          </a:p>
        </p:txBody>
      </p:sp>
      <p:sp>
        <p:nvSpPr>
          <p:cNvPr id="2" name="이등변 삼각형 1"/>
          <p:cNvSpPr/>
          <p:nvPr/>
        </p:nvSpPr>
        <p:spPr>
          <a:xfrm>
            <a:off x="2634536" y="3309640"/>
            <a:ext cx="1502145" cy="1294952"/>
          </a:xfrm>
          <a:prstGeom prst="triangl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>
              <a:lnSpc>
                <a:spcPct val="150000"/>
              </a:lnSpc>
            </a:pPr>
            <a:endParaRPr lang="ko-KR" altLang="en-US" sz="907" b="1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이등변 삼각형 4"/>
          <p:cNvSpPr/>
          <p:nvPr/>
        </p:nvSpPr>
        <p:spPr>
          <a:xfrm rot="10800000">
            <a:off x="3614196" y="3297572"/>
            <a:ext cx="1502145" cy="1294952"/>
          </a:xfrm>
          <a:prstGeom prst="triangl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46052">
              <a:lnSpc>
                <a:spcPct val="150000"/>
              </a:lnSpc>
            </a:pPr>
            <a:endParaRPr lang="ko-KR" altLang="en-US" sz="907" b="1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942217" y="4082107"/>
            <a:ext cx="886781" cy="2319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46052">
              <a:defRPr/>
            </a:pPr>
            <a:r>
              <a:rPr lang="ko-KR" altLang="en-US" sz="907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우주산업테마</a:t>
            </a:r>
            <a:endParaRPr lang="ko-KR" altLang="en-US" sz="907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grpSp>
        <p:nvGrpSpPr>
          <p:cNvPr id="4" name="그룹 31"/>
          <p:cNvGrpSpPr/>
          <p:nvPr/>
        </p:nvGrpSpPr>
        <p:grpSpPr>
          <a:xfrm>
            <a:off x="8055320" y="3309640"/>
            <a:ext cx="1502145" cy="1294952"/>
            <a:chOff x="6426821" y="3649030"/>
            <a:chExt cx="1656184" cy="1427745"/>
          </a:xfrm>
        </p:grpSpPr>
        <p:sp>
          <p:nvSpPr>
            <p:cNvPr id="6" name="이등변 삼각형 5"/>
            <p:cNvSpPr/>
            <p:nvPr/>
          </p:nvSpPr>
          <p:spPr>
            <a:xfrm>
              <a:off x="6426821" y="3649030"/>
              <a:ext cx="1656184" cy="1427745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46052">
                <a:lnSpc>
                  <a:spcPct val="150000"/>
                </a:lnSpc>
              </a:pPr>
              <a:endParaRPr lang="ko-KR" altLang="en-US" sz="907" b="1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6614058" y="4500711"/>
              <a:ext cx="1281709" cy="2557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46052">
                <a:defRPr/>
              </a:pPr>
              <a:r>
                <a:rPr lang="ko-KR" altLang="en-US" sz="907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/>
                  <a:ea typeface="맑은 고딕"/>
                </a:rPr>
                <a:t>전기차배터리 테마</a:t>
              </a:r>
              <a:endParaRPr lang="ko-KR" altLang="en-US" sz="907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4097404" y="3597544"/>
            <a:ext cx="535724" cy="2319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46052">
              <a:defRPr/>
            </a:pPr>
            <a:r>
              <a:rPr lang="ko-KR" altLang="en-US" sz="907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rPr>
              <a:t>우선주</a:t>
            </a:r>
            <a:endParaRPr lang="ko-KR" altLang="en-US" sz="907" dirty="0">
              <a:solidFill>
                <a:prstClr val="black">
                  <a:lumMod val="75000"/>
                  <a:lumOff val="25000"/>
                </a:prstClr>
              </a:solidFill>
              <a:latin typeface="맑은 고딕"/>
              <a:ea typeface="맑은 고딕"/>
            </a:endParaRPr>
          </a:p>
        </p:txBody>
      </p:sp>
      <p:grpSp>
        <p:nvGrpSpPr>
          <p:cNvPr id="8" name="그룹 32"/>
          <p:cNvGrpSpPr/>
          <p:nvPr/>
        </p:nvGrpSpPr>
        <p:grpSpPr>
          <a:xfrm>
            <a:off x="7077430" y="3275683"/>
            <a:ext cx="1502145" cy="1294952"/>
            <a:chOff x="7506941" y="3635725"/>
            <a:chExt cx="1656184" cy="1427745"/>
          </a:xfrm>
        </p:grpSpPr>
        <p:sp>
          <p:nvSpPr>
            <p:cNvPr id="7" name="이등변 삼각형 6"/>
            <p:cNvSpPr/>
            <p:nvPr/>
          </p:nvSpPr>
          <p:spPr>
            <a:xfrm rot="10800000">
              <a:off x="7506941" y="3635725"/>
              <a:ext cx="1656184" cy="1427745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46052">
                <a:lnSpc>
                  <a:spcPct val="150000"/>
                </a:lnSpc>
              </a:pPr>
              <a:endParaRPr lang="ko-KR" altLang="en-US" sz="907" b="1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7758683" y="3966458"/>
              <a:ext cx="1152689" cy="2557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46052">
                <a:defRPr/>
              </a:pPr>
              <a:r>
                <a:rPr lang="ko-KR" altLang="en-US" sz="907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/>
                  <a:ea typeface="맑은 고딕"/>
                </a:rPr>
                <a:t>장기투자의 관점</a:t>
              </a:r>
              <a:endParaRPr lang="ko-KR" altLang="en-US" sz="907" dirty="0">
                <a:solidFill>
                  <a:prstClr val="black">
                    <a:lumMod val="75000"/>
                    <a:lumOff val="25000"/>
                  </a:prstClr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26" name="자유형 25"/>
          <p:cNvSpPr/>
          <p:nvPr/>
        </p:nvSpPr>
        <p:spPr>
          <a:xfrm>
            <a:off x="4904462" y="1831673"/>
            <a:ext cx="2383077" cy="4182974"/>
          </a:xfrm>
          <a:custGeom>
            <a:avLst/>
            <a:gdLst>
              <a:gd name="connsiteX0" fmla="*/ 2338086 w 2627453"/>
              <a:gd name="connsiteY0" fmla="*/ 0 h 4641448"/>
              <a:gd name="connsiteX1" fmla="*/ 0 w 2627453"/>
              <a:gd name="connsiteY1" fmla="*/ 11574 h 4641448"/>
              <a:gd name="connsiteX2" fmla="*/ 2627453 w 2627453"/>
              <a:gd name="connsiteY2" fmla="*/ 4641448 h 4641448"/>
              <a:gd name="connsiteX3" fmla="*/ 462987 w 2627453"/>
              <a:gd name="connsiteY3" fmla="*/ 4641448 h 4641448"/>
              <a:gd name="connsiteX0" fmla="*/ 2398376 w 2627453"/>
              <a:gd name="connsiteY0" fmla="*/ 0 h 4641448"/>
              <a:gd name="connsiteX1" fmla="*/ 0 w 2627453"/>
              <a:gd name="connsiteY1" fmla="*/ 11574 h 4641448"/>
              <a:gd name="connsiteX2" fmla="*/ 2627453 w 2627453"/>
              <a:gd name="connsiteY2" fmla="*/ 4641448 h 4641448"/>
              <a:gd name="connsiteX3" fmla="*/ 462987 w 2627453"/>
              <a:gd name="connsiteY3" fmla="*/ 4641448 h 4641448"/>
              <a:gd name="connsiteX0" fmla="*/ 2398376 w 2627453"/>
              <a:gd name="connsiteY0" fmla="*/ 0 h 4646510"/>
              <a:gd name="connsiteX1" fmla="*/ 0 w 2627453"/>
              <a:gd name="connsiteY1" fmla="*/ 11574 h 4646510"/>
              <a:gd name="connsiteX2" fmla="*/ 2627453 w 2627453"/>
              <a:gd name="connsiteY2" fmla="*/ 4641448 h 4646510"/>
              <a:gd name="connsiteX3" fmla="*/ 226851 w 2627453"/>
              <a:gd name="connsiteY3" fmla="*/ 4646510 h 4646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27453" h="4646510">
                <a:moveTo>
                  <a:pt x="2398376" y="0"/>
                </a:moveTo>
                <a:lnTo>
                  <a:pt x="0" y="11574"/>
                </a:lnTo>
                <a:lnTo>
                  <a:pt x="2627453" y="4641448"/>
                </a:lnTo>
                <a:lnTo>
                  <a:pt x="226851" y="4646510"/>
                </a:lnTo>
              </a:path>
            </a:pathLst>
          </a:custGeom>
          <a:ln w="381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946052"/>
            <a:endParaRPr lang="ko-KR" altLang="en-US" sz="1905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7" name="육각형 16"/>
          <p:cNvSpPr/>
          <p:nvPr/>
        </p:nvSpPr>
        <p:spPr>
          <a:xfrm>
            <a:off x="5116340" y="3100513"/>
            <a:ext cx="1959321" cy="1689068"/>
          </a:xfrm>
          <a:prstGeom prst="hexagon">
            <a:avLst/>
          </a:prstGeom>
          <a:solidFill>
            <a:srgbClr val="00339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36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ko-KR" sz="2000" b="1" dirty="0" smtClean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LG</a:t>
            </a:r>
            <a:r>
              <a:rPr kumimoji="1" lang="ko-KR" altLang="en-US" sz="2000" b="1" dirty="0" smtClean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화학 우</a:t>
            </a:r>
            <a:endParaRPr kumimoji="1" lang="ko-KR" altLang="en-US" sz="2000" b="1" dirty="0">
              <a:solidFill>
                <a:prstClr val="white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7934076" y="32847"/>
            <a:ext cx="4151906" cy="278296"/>
          </a:xfrm>
          <a:prstGeom prst="rect">
            <a:avLst/>
          </a:prstGeom>
          <a:solidFill>
            <a:srgbClr val="0D3AAD"/>
          </a:solidFill>
          <a:ln>
            <a:solidFill>
              <a:srgbClr val="0D3AA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10153815" y="214685"/>
            <a:ext cx="1932167" cy="278296"/>
          </a:xfrm>
          <a:prstGeom prst="rect">
            <a:avLst/>
          </a:prstGeom>
          <a:solidFill>
            <a:srgbClr val="0D3AAD"/>
          </a:solidFill>
          <a:ln>
            <a:solidFill>
              <a:srgbClr val="0D3AA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Picture 2" descr="금융·세무경영전공 로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5420" y="175744"/>
            <a:ext cx="2080562" cy="28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8366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2-5.</a:t>
            </a:r>
            <a:r>
              <a:rPr lang="ko-KR" altLang="en-US" dirty="0" smtClean="0"/>
              <a:t> 실전재무분석</a:t>
            </a:r>
            <a:r>
              <a:rPr lang="en-US" altLang="ko-KR" dirty="0" smtClean="0"/>
              <a:t>-KT</a:t>
            </a:r>
            <a:endParaRPr lang="ko-KR" altLang="en-US" dirty="0"/>
          </a:p>
        </p:txBody>
      </p:sp>
      <p:sp>
        <p:nvSpPr>
          <p:cNvPr id="19" name="직사각형 18"/>
          <p:cNvSpPr/>
          <p:nvPr/>
        </p:nvSpPr>
        <p:spPr>
          <a:xfrm>
            <a:off x="7934076" y="32847"/>
            <a:ext cx="4151906" cy="278296"/>
          </a:xfrm>
          <a:prstGeom prst="rect">
            <a:avLst/>
          </a:prstGeom>
          <a:solidFill>
            <a:srgbClr val="0D3AAD"/>
          </a:solidFill>
          <a:ln>
            <a:solidFill>
              <a:srgbClr val="0D3AA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10153815" y="214685"/>
            <a:ext cx="1932167" cy="278296"/>
          </a:xfrm>
          <a:prstGeom prst="rect">
            <a:avLst/>
          </a:prstGeom>
          <a:solidFill>
            <a:srgbClr val="0D3AAD"/>
          </a:solidFill>
          <a:ln>
            <a:solidFill>
              <a:srgbClr val="0D3AA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Picture 2" descr="금융·세무경영전공 로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5420" y="175744"/>
            <a:ext cx="2080562" cy="28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4421092"/>
              </p:ext>
            </p:extLst>
          </p:nvPr>
        </p:nvGraphicFramePr>
        <p:xfrm>
          <a:off x="1026217" y="2053598"/>
          <a:ext cx="8641659" cy="1494609"/>
        </p:xfrm>
        <a:graphic>
          <a:graphicData uri="http://schemas.openxmlformats.org/drawingml/2006/table">
            <a:tbl>
              <a:tblPr/>
              <a:tblGrid>
                <a:gridCol w="14402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06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0346">
                  <a:extLst>
                    <a:ext uri="{9D8B030D-6E8A-4147-A177-3AD203B41FA5}">
                      <a16:colId xmlns:a16="http://schemas.microsoft.com/office/drawing/2014/main" val="216933108"/>
                    </a:ext>
                  </a:extLst>
                </a:gridCol>
                <a:gridCol w="1800346">
                  <a:extLst>
                    <a:ext uri="{9D8B030D-6E8A-4147-A177-3AD203B41FA5}">
                      <a16:colId xmlns:a16="http://schemas.microsoft.com/office/drawing/2014/main" val="548217665"/>
                    </a:ext>
                  </a:extLst>
                </a:gridCol>
              </a:tblGrid>
              <a:tr h="305889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D3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산출공식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000" marR="72000" marT="0" marB="0"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D3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2019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000" marR="72000" marT="0" marB="0"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D3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2020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000" marR="72000" marT="0" marB="0"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D3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58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ROA</a:t>
                      </a:r>
                      <a:endParaRPr lang="ko-KR" altLang="en-US" sz="10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6,942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 336,612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 100 </a:t>
                      </a:r>
                    </a:p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6,574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 358,605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 100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2.09%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1.89%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58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ROE</a:t>
                      </a:r>
                      <a:endParaRPr lang="ko-KR" altLang="en-US" sz="10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6,127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 136,177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 100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6,127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 140,700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 100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4.59%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4.43%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58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ROS</a:t>
                      </a:r>
                      <a:endParaRPr lang="ko-KR" altLang="en-US" sz="10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2,132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 62,136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 100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2,300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 60,012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 100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3.43%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3.83%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026217" y="139065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수익성분석</a:t>
            </a:r>
            <a:endParaRPr lang="ko-KR" altLang="en-US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2526013"/>
              </p:ext>
            </p:extLst>
          </p:nvPr>
        </p:nvGraphicFramePr>
        <p:xfrm>
          <a:off x="1026216" y="4791891"/>
          <a:ext cx="8641659" cy="1494609"/>
        </p:xfrm>
        <a:graphic>
          <a:graphicData uri="http://schemas.openxmlformats.org/drawingml/2006/table">
            <a:tbl>
              <a:tblPr/>
              <a:tblGrid>
                <a:gridCol w="1440276">
                  <a:extLst>
                    <a:ext uri="{9D8B030D-6E8A-4147-A177-3AD203B41FA5}">
                      <a16:colId xmlns:a16="http://schemas.microsoft.com/office/drawing/2014/main" val="3162691101"/>
                    </a:ext>
                  </a:extLst>
                </a:gridCol>
                <a:gridCol w="3600691">
                  <a:extLst>
                    <a:ext uri="{9D8B030D-6E8A-4147-A177-3AD203B41FA5}">
                      <a16:colId xmlns:a16="http://schemas.microsoft.com/office/drawing/2014/main" val="3387451399"/>
                    </a:ext>
                  </a:extLst>
                </a:gridCol>
                <a:gridCol w="1800346">
                  <a:extLst>
                    <a:ext uri="{9D8B030D-6E8A-4147-A177-3AD203B41FA5}">
                      <a16:colId xmlns:a16="http://schemas.microsoft.com/office/drawing/2014/main" val="1623408081"/>
                    </a:ext>
                  </a:extLst>
                </a:gridCol>
                <a:gridCol w="1800346">
                  <a:extLst>
                    <a:ext uri="{9D8B030D-6E8A-4147-A177-3AD203B41FA5}">
                      <a16:colId xmlns:a16="http://schemas.microsoft.com/office/drawing/2014/main" val="4045877902"/>
                    </a:ext>
                  </a:extLst>
                </a:gridCol>
              </a:tblGrid>
              <a:tr h="305889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D3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산출공식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000" marR="72000" marT="0" marB="0"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D3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2019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000" marR="72000" marT="0" marB="0"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D3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2020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000" marR="72000" marT="0" marB="0"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D3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2872350"/>
                  </a:ext>
                </a:extLst>
              </a:tr>
              <a:tr h="3058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매출액증가율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62,136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- 60,985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 60,985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 100 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60,012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- 58,765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 58,765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 100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1.89%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2.12%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0436245"/>
                  </a:ext>
                </a:extLst>
              </a:tr>
              <a:tr h="3058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총자산증가율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336,612 - 334,694 / 334,694 X 100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358,605 - 340,034 / 340,034 X 100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0.57%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5.46%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5753500"/>
                  </a:ext>
                </a:extLst>
              </a:tr>
              <a:tr h="38869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순이익증가율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2,132 - 2,030 / 2,030 X 100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2,300 - 2,075 / 2,075 X 100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5.03%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10.84%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3085961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026216" y="405317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성장성분석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4064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2-5.</a:t>
            </a:r>
            <a:r>
              <a:rPr lang="ko-KR" altLang="en-US" dirty="0" smtClean="0"/>
              <a:t> 실전재무분석</a:t>
            </a:r>
            <a:r>
              <a:rPr lang="en-US" altLang="ko-KR" dirty="0" smtClean="0"/>
              <a:t>-KT</a:t>
            </a:r>
            <a:endParaRPr lang="ko-KR" altLang="en-US" dirty="0"/>
          </a:p>
        </p:txBody>
      </p:sp>
      <p:sp>
        <p:nvSpPr>
          <p:cNvPr id="19" name="직사각형 18"/>
          <p:cNvSpPr/>
          <p:nvPr/>
        </p:nvSpPr>
        <p:spPr>
          <a:xfrm>
            <a:off x="7934076" y="32847"/>
            <a:ext cx="4151906" cy="278296"/>
          </a:xfrm>
          <a:prstGeom prst="rect">
            <a:avLst/>
          </a:prstGeom>
          <a:solidFill>
            <a:srgbClr val="0D3AAD"/>
          </a:solidFill>
          <a:ln>
            <a:solidFill>
              <a:srgbClr val="0D3AA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10153815" y="214685"/>
            <a:ext cx="1932167" cy="278296"/>
          </a:xfrm>
          <a:prstGeom prst="rect">
            <a:avLst/>
          </a:prstGeom>
          <a:solidFill>
            <a:srgbClr val="0D3AAD"/>
          </a:solidFill>
          <a:ln>
            <a:solidFill>
              <a:srgbClr val="0D3AA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Picture 2" descr="금융·세무경영전공 로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5420" y="175744"/>
            <a:ext cx="2080562" cy="28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1893547"/>
              </p:ext>
            </p:extLst>
          </p:nvPr>
        </p:nvGraphicFramePr>
        <p:xfrm>
          <a:off x="1026217" y="2053598"/>
          <a:ext cx="8641659" cy="1890849"/>
        </p:xfrm>
        <a:graphic>
          <a:graphicData uri="http://schemas.openxmlformats.org/drawingml/2006/table">
            <a:tbl>
              <a:tblPr/>
              <a:tblGrid>
                <a:gridCol w="14402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06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0346">
                  <a:extLst>
                    <a:ext uri="{9D8B030D-6E8A-4147-A177-3AD203B41FA5}">
                      <a16:colId xmlns:a16="http://schemas.microsoft.com/office/drawing/2014/main" val="216933108"/>
                    </a:ext>
                  </a:extLst>
                </a:gridCol>
                <a:gridCol w="1800346">
                  <a:extLst>
                    <a:ext uri="{9D8B030D-6E8A-4147-A177-3AD203B41FA5}">
                      <a16:colId xmlns:a16="http://schemas.microsoft.com/office/drawing/2014/main" val="548217665"/>
                    </a:ext>
                  </a:extLst>
                </a:gridCol>
              </a:tblGrid>
              <a:tr h="305889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D3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산출공식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000" marR="72000" marT="0" marB="0"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D3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2019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000" marR="72000" marT="0" marB="0"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D3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2020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000" marR="72000" marT="0" marB="0"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D3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58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매출채권회전율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62,136 / 38,918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41,468 / 60,012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1.59</a:t>
                      </a:r>
                      <a:r>
                        <a:rPr lang="ko-KR" altLang="en-US" sz="1000" dirty="0" smtClean="0"/>
                        <a:t>회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1.45</a:t>
                      </a:r>
                      <a:r>
                        <a:rPr lang="ko-KR" altLang="en-US" sz="1000" dirty="0" smtClean="0"/>
                        <a:t>회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58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재고자산회전율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62,136 / 6,362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60,012 / 8,518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9.76</a:t>
                      </a:r>
                      <a:r>
                        <a:rPr lang="ko-KR" altLang="en-US" sz="1000" dirty="0" smtClean="0"/>
                        <a:t>회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7.04</a:t>
                      </a:r>
                      <a:r>
                        <a:rPr lang="ko-KR" altLang="en-US" sz="1000" dirty="0" smtClean="0"/>
                        <a:t>회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81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유형자산회전율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62,136 / 131,928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60,012 / 134,545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0.47</a:t>
                      </a:r>
                      <a:r>
                        <a:rPr lang="ko-KR" altLang="en-US" sz="1000" dirty="0" smtClean="0"/>
                        <a:t>회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0.44</a:t>
                      </a:r>
                      <a:r>
                        <a:rPr lang="ko-KR" altLang="en-US" sz="1000" dirty="0" smtClean="0"/>
                        <a:t>회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81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총자산회전율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62,136 / 336,612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60,012 / 60,819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0.19</a:t>
                      </a:r>
                      <a:r>
                        <a:rPr lang="ko-KR" altLang="en-US" sz="1000" dirty="0" smtClean="0"/>
                        <a:t>회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0.17</a:t>
                      </a:r>
                      <a:r>
                        <a:rPr lang="ko-KR" altLang="en-US" sz="1000" dirty="0" smtClean="0"/>
                        <a:t>회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6531949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026217" y="139065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활동성분석</a:t>
            </a:r>
            <a:endParaRPr lang="ko-KR" alt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1026217" y="4238063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유동성분석</a:t>
            </a:r>
            <a:endParaRPr lang="ko-KR" altLang="en-US" dirty="0"/>
          </a:p>
        </p:txBody>
      </p:sp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1632316"/>
              </p:ext>
            </p:extLst>
          </p:nvPr>
        </p:nvGraphicFramePr>
        <p:xfrm>
          <a:off x="1026216" y="4791891"/>
          <a:ext cx="8641659" cy="1494609"/>
        </p:xfrm>
        <a:graphic>
          <a:graphicData uri="http://schemas.openxmlformats.org/drawingml/2006/table">
            <a:tbl>
              <a:tblPr/>
              <a:tblGrid>
                <a:gridCol w="1440276">
                  <a:extLst>
                    <a:ext uri="{9D8B030D-6E8A-4147-A177-3AD203B41FA5}">
                      <a16:colId xmlns:a16="http://schemas.microsoft.com/office/drawing/2014/main" val="3162691101"/>
                    </a:ext>
                  </a:extLst>
                </a:gridCol>
                <a:gridCol w="3600691">
                  <a:extLst>
                    <a:ext uri="{9D8B030D-6E8A-4147-A177-3AD203B41FA5}">
                      <a16:colId xmlns:a16="http://schemas.microsoft.com/office/drawing/2014/main" val="3387451399"/>
                    </a:ext>
                  </a:extLst>
                </a:gridCol>
                <a:gridCol w="1800346">
                  <a:extLst>
                    <a:ext uri="{9D8B030D-6E8A-4147-A177-3AD203B41FA5}">
                      <a16:colId xmlns:a16="http://schemas.microsoft.com/office/drawing/2014/main" val="1623408081"/>
                    </a:ext>
                  </a:extLst>
                </a:gridCol>
                <a:gridCol w="1800346">
                  <a:extLst>
                    <a:ext uri="{9D8B030D-6E8A-4147-A177-3AD203B41FA5}">
                      <a16:colId xmlns:a16="http://schemas.microsoft.com/office/drawing/2014/main" val="4045877902"/>
                    </a:ext>
                  </a:extLst>
                </a:gridCol>
              </a:tblGrid>
              <a:tr h="305889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D3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산출공식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000" marR="72000" marT="0" marB="0"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D3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2019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000" marR="72000" marT="0" marB="0"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D3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2020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000" marR="72000" marT="0" marB="0"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D3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2872350"/>
                  </a:ext>
                </a:extLst>
              </a:tr>
              <a:tr h="3058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유동비율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69,614 / 64,711 X 100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81,024 / 69,809 X 100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107.58%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116.06%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0436245"/>
                  </a:ext>
                </a:extLst>
              </a:tr>
              <a:tr h="3058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000" b="1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당좌비율</a:t>
                      </a:r>
                      <a:endParaRPr lang="ko-KR" altLang="en-US" sz="10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64,515 / 64,711 X 100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73,805 / 69,809 X 100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99.70%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105.72%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5753500"/>
                  </a:ext>
                </a:extLst>
              </a:tr>
              <a:tr h="38869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000" b="1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순운전자본구성비율</a:t>
                      </a:r>
                      <a:endParaRPr lang="ko-KR" altLang="en-US" sz="10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490,326 / 128,833 X 100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1,121,505 / 131,115 X 100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0.03%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0.08%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30859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8380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2-5.</a:t>
            </a:r>
            <a:r>
              <a:rPr lang="ko-KR" altLang="en-US" dirty="0" smtClean="0"/>
              <a:t> 실전재무분석</a:t>
            </a:r>
            <a:r>
              <a:rPr lang="en-US" altLang="ko-KR" dirty="0" smtClean="0"/>
              <a:t>-KT</a:t>
            </a:r>
            <a:endParaRPr lang="ko-KR" altLang="en-US" dirty="0"/>
          </a:p>
        </p:txBody>
      </p:sp>
      <p:sp>
        <p:nvSpPr>
          <p:cNvPr id="19" name="직사각형 18"/>
          <p:cNvSpPr/>
          <p:nvPr/>
        </p:nvSpPr>
        <p:spPr>
          <a:xfrm>
            <a:off x="7934076" y="32847"/>
            <a:ext cx="4151906" cy="278296"/>
          </a:xfrm>
          <a:prstGeom prst="rect">
            <a:avLst/>
          </a:prstGeom>
          <a:solidFill>
            <a:srgbClr val="0D3AAD"/>
          </a:solidFill>
          <a:ln>
            <a:solidFill>
              <a:srgbClr val="0D3AA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10153815" y="214685"/>
            <a:ext cx="1932167" cy="278296"/>
          </a:xfrm>
          <a:prstGeom prst="rect">
            <a:avLst/>
          </a:prstGeom>
          <a:solidFill>
            <a:srgbClr val="0D3AAD"/>
          </a:solidFill>
          <a:ln>
            <a:solidFill>
              <a:srgbClr val="0D3AAD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Picture 2" descr="금융·세무경영전공 로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5420" y="175744"/>
            <a:ext cx="2080562" cy="28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7589346"/>
              </p:ext>
            </p:extLst>
          </p:nvPr>
        </p:nvGraphicFramePr>
        <p:xfrm>
          <a:off x="1026217" y="2053598"/>
          <a:ext cx="8641659" cy="2287089"/>
        </p:xfrm>
        <a:graphic>
          <a:graphicData uri="http://schemas.openxmlformats.org/drawingml/2006/table">
            <a:tbl>
              <a:tblPr/>
              <a:tblGrid>
                <a:gridCol w="14402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06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0346">
                  <a:extLst>
                    <a:ext uri="{9D8B030D-6E8A-4147-A177-3AD203B41FA5}">
                      <a16:colId xmlns:a16="http://schemas.microsoft.com/office/drawing/2014/main" val="216933108"/>
                    </a:ext>
                  </a:extLst>
                </a:gridCol>
                <a:gridCol w="1800346">
                  <a:extLst>
                    <a:ext uri="{9D8B030D-6E8A-4147-A177-3AD203B41FA5}">
                      <a16:colId xmlns:a16="http://schemas.microsoft.com/office/drawing/2014/main" val="548217665"/>
                    </a:ext>
                  </a:extLst>
                </a:gridCol>
              </a:tblGrid>
              <a:tr h="305889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D3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산출공식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000" marR="72000" marT="0" marB="0"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D3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2019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000" marR="72000" marT="0" marB="0"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D3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2020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000" marR="72000" marT="0" marB="0"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D3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58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부채비율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141,220 / 129,543 X 100 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148,777 / 133,077 X 100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109.01%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111.80%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58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자기자본비율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129,543 / 15,645 X 100 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133,077 / 15,645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 100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82.80%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85.06%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81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이자보상비율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1,977 / 619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2,068 / 602 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3.19</a:t>
                      </a:r>
                      <a:r>
                        <a:rPr lang="ko-KR" altLang="en-US" sz="1000" dirty="0" smtClean="0"/>
                        <a:t>배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3.43</a:t>
                      </a:r>
                      <a:r>
                        <a:rPr lang="ko-KR" altLang="en-US" sz="1000" dirty="0" smtClean="0"/>
                        <a:t>배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81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000" b="1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비유동비율</a:t>
                      </a:r>
                      <a:endParaRPr lang="ko-KR" altLang="en-US" sz="10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21,944,597 / 129,543 X 100 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21,645,311 / 133,077 X 100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16.94%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16.27%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6531949"/>
                  </a:ext>
                </a:extLst>
              </a:tr>
              <a:tr h="1981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o-KR" altLang="en-US" sz="10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비유동장기적합률</a:t>
                      </a: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219,466 / 129,543 + 84,563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월말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216,453 / 133,077 + 87,249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102.50%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98.24%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9163161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026217" y="1390650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레버리지분석</a:t>
            </a:r>
            <a:endParaRPr lang="ko-KR" alt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1026216" y="4556710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시장가치분석</a:t>
            </a:r>
            <a:endParaRPr lang="ko-KR" altLang="en-US" dirty="0"/>
          </a:p>
        </p:txBody>
      </p:sp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2860586"/>
              </p:ext>
            </p:extLst>
          </p:nvPr>
        </p:nvGraphicFramePr>
        <p:xfrm>
          <a:off x="1026216" y="5142065"/>
          <a:ext cx="8641660" cy="911860"/>
        </p:xfrm>
        <a:graphic>
          <a:graphicData uri="http://schemas.openxmlformats.org/drawingml/2006/table">
            <a:tbl>
              <a:tblPr/>
              <a:tblGrid>
                <a:gridCol w="1819296">
                  <a:extLst>
                    <a:ext uri="{9D8B030D-6E8A-4147-A177-3AD203B41FA5}">
                      <a16:colId xmlns:a16="http://schemas.microsoft.com/office/drawing/2014/main" val="3162691101"/>
                    </a:ext>
                  </a:extLst>
                </a:gridCol>
                <a:gridCol w="4548242">
                  <a:extLst>
                    <a:ext uri="{9D8B030D-6E8A-4147-A177-3AD203B41FA5}">
                      <a16:colId xmlns:a16="http://schemas.microsoft.com/office/drawing/2014/main" val="3387451399"/>
                    </a:ext>
                  </a:extLst>
                </a:gridCol>
                <a:gridCol w="2274122">
                  <a:extLst>
                    <a:ext uri="{9D8B030D-6E8A-4147-A177-3AD203B41FA5}">
                      <a16:colId xmlns:a16="http://schemas.microsoft.com/office/drawing/2014/main" val="1623408081"/>
                    </a:ext>
                  </a:extLst>
                </a:gridCol>
              </a:tblGrid>
              <a:tr h="27178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D3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산출공식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000" marR="72000" marT="0" marB="0"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D3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2020/09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000" marR="72000" marT="0" marB="0"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D3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2872350"/>
                  </a:ext>
                </a:extLst>
              </a:tr>
              <a:tr h="3058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PER</a:t>
                      </a:r>
                      <a:endParaRPr lang="ko-KR" altLang="en-US" sz="10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03091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22,950 / 2,347 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9.78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0436245"/>
                  </a:ext>
                </a:extLst>
              </a:tr>
              <a:tr h="3058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PBR</a:t>
                      </a:r>
                      <a:endParaRPr lang="ko-KR" altLang="en-US" sz="1000" b="1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03091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22,950 / 57,342</a:t>
                      </a:r>
                    </a:p>
                  </a:txBody>
                  <a:tcPr anchor="ctr" horzOverflow="overflow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/>
                        <a:t>0.40</a:t>
                      </a:r>
                      <a:endParaRPr lang="ko-KR" altLang="ko-KR" sz="1000" dirty="0" smtClean="0"/>
                    </a:p>
                  </a:txBody>
                  <a:tcPr anchor="ctr" horzOverflow="overflow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57535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5442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타원 6"/>
          <p:cNvSpPr/>
          <p:nvPr/>
        </p:nvSpPr>
        <p:spPr bwMode="auto">
          <a:xfrm rot="10800000">
            <a:off x="611317" y="669267"/>
            <a:ext cx="926639" cy="943486"/>
          </a:xfrm>
          <a:prstGeom prst="ellipse">
            <a:avLst/>
          </a:prstGeom>
          <a:solidFill>
            <a:srgbClr val="0D3B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46052">
              <a:defRPr/>
            </a:pPr>
            <a:endParaRPr lang="ko-KR" altLang="en-US" sz="1905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746661" y="850546"/>
            <a:ext cx="655949" cy="580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ko-KR" sz="3175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맑은 고딕" pitchFamily="50" charset="-127"/>
                <a:ea typeface="맑은 고딕" pitchFamily="50" charset="-127"/>
              </a:rPr>
              <a:t>03</a:t>
            </a:r>
            <a:endParaRPr lang="ko-KR" altLang="ko-KR" sz="3175" b="1" dirty="0">
              <a:solidFill>
                <a:schemeClr val="tx2">
                  <a:lumMod val="20000"/>
                  <a:lumOff val="8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1673301" y="910177"/>
            <a:ext cx="224933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defTabSz="903091">
              <a:spcBef>
                <a:spcPct val="20000"/>
              </a:spcBef>
              <a:defRPr/>
            </a:pPr>
            <a:r>
              <a:rPr lang="ko-KR" altLang="en-US" sz="2400" b="1" dirty="0" smtClean="0">
                <a:latin typeface="+mn-ea"/>
              </a:rPr>
              <a:t>결론 및 시사점</a:t>
            </a:r>
            <a:endParaRPr lang="en-US" altLang="ko-KR" sz="2400" b="1" dirty="0">
              <a:latin typeface="+mn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8527" y="1913646"/>
            <a:ext cx="9959977" cy="4944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783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제목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smtClean="0"/>
              <a:t>THANK YOU</a:t>
            </a:r>
            <a:endParaRPr lang="en-US" smtClean="0"/>
          </a:p>
        </p:txBody>
      </p:sp>
      <p:sp>
        <p:nvSpPr>
          <p:cNvPr id="37891" name="텍스트 개체 틀 39"/>
          <p:cNvSpPr txBox="1">
            <a:spLocks/>
          </p:cNvSpPr>
          <p:nvPr/>
        </p:nvSpPr>
        <p:spPr bwMode="auto">
          <a:xfrm>
            <a:off x="8312683" y="5243638"/>
            <a:ext cx="3406729" cy="1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605" tIns="47302" rIns="94605" bIns="47302"/>
          <a:lstStyle/>
          <a:p>
            <a:pPr lvl="1">
              <a:lnSpc>
                <a:spcPct val="150000"/>
              </a:lnSpc>
              <a:spcBef>
                <a:spcPct val="20000"/>
              </a:spcBef>
            </a:pPr>
            <a:r>
              <a:rPr lang="en-US" altLang="ko-KR" sz="1270" dirty="0" smtClean="0">
                <a:solidFill>
                  <a:schemeClr val="bg1">
                    <a:lumMod val="65000"/>
                  </a:schemeClr>
                </a:solidFill>
                <a:latin typeface="맑은 고딕" pitchFamily="50" charset="-127"/>
                <a:ea typeface="맑은 고딕" pitchFamily="50" charset="-127"/>
              </a:rPr>
              <a:t>Team </a:t>
            </a:r>
            <a:r>
              <a:rPr lang="ko-KR" altLang="en-US" sz="1270" dirty="0" err="1" smtClean="0">
                <a:solidFill>
                  <a:schemeClr val="bg1">
                    <a:lumMod val="6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서강혁</a:t>
            </a:r>
            <a:r>
              <a:rPr lang="ko-KR" altLang="en-US" sz="1270" dirty="0" smtClean="0">
                <a:solidFill>
                  <a:schemeClr val="bg1">
                    <a:lumMod val="6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70" dirty="0" err="1" smtClean="0">
                <a:solidFill>
                  <a:schemeClr val="bg1">
                    <a:lumMod val="6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유강일</a:t>
            </a:r>
            <a:endParaRPr lang="en-US" altLang="ko-KR" sz="1270" dirty="0" smtClean="0">
              <a:solidFill>
                <a:schemeClr val="bg1">
                  <a:lumMod val="6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lvl="1">
              <a:lnSpc>
                <a:spcPct val="150000"/>
              </a:lnSpc>
              <a:spcBef>
                <a:spcPct val="20000"/>
              </a:spcBef>
            </a:pPr>
            <a:endParaRPr lang="en-US" altLang="ko-KR" sz="1270" dirty="0" smtClean="0">
              <a:solidFill>
                <a:schemeClr val="bg1">
                  <a:lumMod val="6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lvl="1">
              <a:lnSpc>
                <a:spcPct val="150000"/>
              </a:lnSpc>
              <a:spcBef>
                <a:spcPct val="20000"/>
              </a:spcBef>
            </a:pPr>
            <a:r>
              <a:rPr lang="ko-KR" altLang="en-US" sz="1050" dirty="0" err="1" smtClean="0">
                <a:solidFill>
                  <a:schemeClr val="bg1">
                    <a:lumMod val="6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서강혁</a:t>
            </a:r>
            <a:r>
              <a:rPr lang="ko-KR" altLang="en-US" sz="1050" dirty="0" smtClean="0">
                <a:solidFill>
                  <a:schemeClr val="bg1">
                    <a:lumMod val="6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50" dirty="0" smtClean="0">
                <a:solidFill>
                  <a:schemeClr val="bg1">
                    <a:lumMod val="6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50" dirty="0" smtClean="0">
                <a:solidFill>
                  <a:schemeClr val="bg1">
                    <a:lumMod val="6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보고서 작성</a:t>
            </a:r>
            <a:r>
              <a:rPr lang="en-US" altLang="ko-KR" sz="1050" dirty="0" smtClean="0">
                <a:solidFill>
                  <a:schemeClr val="bg1">
                    <a:lumMod val="6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PPT</a:t>
            </a:r>
            <a:r>
              <a:rPr lang="ko-KR" altLang="en-US" sz="1050" dirty="0" smtClean="0">
                <a:solidFill>
                  <a:schemeClr val="bg1">
                    <a:lumMod val="6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제작</a:t>
            </a:r>
            <a:r>
              <a:rPr lang="en-US" altLang="ko-KR" sz="1050" dirty="0" smtClean="0">
                <a:solidFill>
                  <a:schemeClr val="bg1">
                    <a:lumMod val="6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50" dirty="0" smtClean="0">
                <a:solidFill>
                  <a:schemeClr val="bg1">
                    <a:lumMod val="6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발표</a:t>
            </a:r>
            <a:endParaRPr lang="en-US" altLang="ko-KR" sz="1050" dirty="0" smtClean="0">
              <a:solidFill>
                <a:schemeClr val="bg1">
                  <a:lumMod val="6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lvl="1">
              <a:lnSpc>
                <a:spcPct val="150000"/>
              </a:lnSpc>
              <a:spcBef>
                <a:spcPct val="20000"/>
              </a:spcBef>
            </a:pPr>
            <a:r>
              <a:rPr lang="ko-KR" altLang="en-US" sz="1050" dirty="0" err="1" smtClean="0">
                <a:solidFill>
                  <a:schemeClr val="bg1">
                    <a:lumMod val="6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유강일</a:t>
            </a:r>
            <a:r>
              <a:rPr lang="ko-KR" altLang="en-US" sz="1050" dirty="0" smtClean="0">
                <a:solidFill>
                  <a:schemeClr val="bg1">
                    <a:lumMod val="6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50" dirty="0" smtClean="0">
                <a:solidFill>
                  <a:schemeClr val="bg1">
                    <a:lumMod val="6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50" dirty="0" smtClean="0">
                <a:solidFill>
                  <a:schemeClr val="bg1">
                    <a:lumMod val="6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보고서 작성</a:t>
            </a:r>
            <a:r>
              <a:rPr lang="en-US" altLang="ko-KR" sz="1050" dirty="0" smtClean="0">
                <a:solidFill>
                  <a:schemeClr val="bg1">
                    <a:lumMod val="6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50" dirty="0" smtClean="0">
                <a:solidFill>
                  <a:schemeClr val="bg1">
                    <a:lumMod val="6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재무제표분석</a:t>
            </a:r>
            <a:r>
              <a:rPr lang="en-US" altLang="ko-KR" sz="1050" dirty="0" smtClean="0">
                <a:solidFill>
                  <a:schemeClr val="bg1">
                    <a:lumMod val="6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50" dirty="0" smtClean="0">
                <a:solidFill>
                  <a:schemeClr val="bg1">
                    <a:lumMod val="6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발표</a:t>
            </a:r>
            <a:endParaRPr lang="en-US" altLang="ko-KR" sz="1050" dirty="0">
              <a:solidFill>
                <a:schemeClr val="bg1">
                  <a:lumMod val="6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2" descr="금융·세무경영전공 로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42" y="5372010"/>
            <a:ext cx="2581275" cy="35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8201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38100">
          <a:solidFill>
            <a:schemeClr val="bg1">
              <a:lumMod val="65000"/>
            </a:schemeClr>
          </a:solidFill>
        </a:ln>
      </a:spPr>
      <a:bodyPr rtlCol="0" anchor="ctr"/>
      <a:lstStyle>
        <a:defPPr algn="ctr" defTabSz="946052">
          <a:defRPr sz="1905">
            <a:solidFill>
              <a:prstClr val="black"/>
            </a:solidFill>
            <a:latin typeface="맑은 고딕"/>
            <a:ea typeface="맑은 고딕" panose="020B0503020000020004" pitchFamily="50" charset="-127"/>
          </a:defRPr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502</TotalTime>
  <Words>763</Words>
  <Application>Microsoft Office PowerPoint</Application>
  <PresentationFormat>와이드스크린</PresentationFormat>
  <Paragraphs>249</Paragraphs>
  <Slides>17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17</vt:i4>
      </vt:variant>
    </vt:vector>
  </HeadingPairs>
  <TitlesOfParts>
    <vt:vector size="25" baseType="lpstr">
      <vt:lpstr>HY견고딕</vt:lpstr>
      <vt:lpstr>굴림체</vt:lpstr>
      <vt:lpstr>맑은 고딕</vt:lpstr>
      <vt:lpstr>Arial</vt:lpstr>
      <vt:lpstr>Wingdings</vt:lpstr>
      <vt:lpstr>1_Office 테마</vt:lpstr>
      <vt:lpstr>Office 테마</vt:lpstr>
      <vt:lpstr>2_Office 테마</vt:lpstr>
      <vt:lpstr>주식입문의 필요성 -모의투자 과제 발표회</vt:lpstr>
      <vt:lpstr>PowerPoint 프레젠테이션</vt:lpstr>
      <vt:lpstr>PowerPoint 프레젠테이션</vt:lpstr>
      <vt:lpstr>1-2. 현황 및 주식투자의 필요성</vt:lpstr>
      <vt:lpstr>1-3. 주식투자 기간별 방법론</vt:lpstr>
      <vt:lpstr>1-4. 조건 및 계획 수립</vt:lpstr>
      <vt:lpstr>1-4. 조건 및 계획 수립</vt:lpstr>
      <vt:lpstr>PowerPoint 프레젠테이션</vt:lpstr>
      <vt:lpstr>2-1. KT</vt:lpstr>
      <vt:lpstr>2-2. 빅텍</vt:lpstr>
      <vt:lpstr>2-3. KODEX 게임산업</vt:lpstr>
      <vt:lpstr>2-4. LG화학 우선주</vt:lpstr>
      <vt:lpstr>2-5. 실전재무분석-KT</vt:lpstr>
      <vt:lpstr>2-5. 실전재무분석-KT</vt:lpstr>
      <vt:lpstr>2-5. 실전재무분석-KT</vt:lpstr>
      <vt:lpstr>PowerPoint 프레젠테이션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투자공부의 필요성에 대하여 -모의투자 과제</dc:title>
  <dc:creator>BEST1</dc:creator>
  <cp:lastModifiedBy>test</cp:lastModifiedBy>
  <cp:revision>59</cp:revision>
  <dcterms:created xsi:type="dcterms:W3CDTF">2020-11-23T13:46:55Z</dcterms:created>
  <dcterms:modified xsi:type="dcterms:W3CDTF">2021-11-17T07:16:32Z</dcterms:modified>
</cp:coreProperties>
</file>