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2" r:id="rId3"/>
    <p:sldId id="263" r:id="rId4"/>
    <p:sldId id="284" r:id="rId5"/>
    <p:sldId id="285" r:id="rId6"/>
    <p:sldId id="283" r:id="rId7"/>
    <p:sldId id="261" r:id="rId8"/>
    <p:sldId id="275" r:id="rId9"/>
    <p:sldId id="276" r:id="rId10"/>
    <p:sldId id="269" r:id="rId11"/>
    <p:sldId id="277" r:id="rId12"/>
    <p:sldId id="270" r:id="rId13"/>
    <p:sldId id="278" r:id="rId14"/>
    <p:sldId id="272" r:id="rId15"/>
    <p:sldId id="279" r:id="rId16"/>
    <p:sldId id="271" r:id="rId17"/>
    <p:sldId id="280" r:id="rId18"/>
    <p:sldId id="274" r:id="rId19"/>
    <p:sldId id="281" r:id="rId20"/>
    <p:sldId id="268" r:id="rId21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9BB908B4-EB80-4E31-BBC0-6676203E5D3E}">
          <p14:sldIdLst>
            <p14:sldId id="282"/>
            <p14:sldId id="262"/>
            <p14:sldId id="263"/>
            <p14:sldId id="284"/>
            <p14:sldId id="285"/>
            <p14:sldId id="283"/>
            <p14:sldId id="261"/>
          </p14:sldIdLst>
        </p14:section>
        <p14:section name="제목 없는 구역" id="{E1AD317B-32F1-4C85-A930-89257E290B3D}">
          <p14:sldIdLst>
            <p14:sldId id="275"/>
            <p14:sldId id="276"/>
            <p14:sldId id="269"/>
            <p14:sldId id="277"/>
            <p14:sldId id="270"/>
            <p14:sldId id="278"/>
            <p14:sldId id="272"/>
            <p14:sldId id="279"/>
            <p14:sldId id="271"/>
            <p14:sldId id="280"/>
            <p14:sldId id="274"/>
            <p14:sldId id="281"/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352411"/>
    <a:srgbClr val="6633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754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/>
              <a:t>수익성 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총자산순이익률</c:v>
                </c:pt>
                <c:pt idx="1">
                  <c:v>자기자본순이익률</c:v>
                </c:pt>
                <c:pt idx="2">
                  <c:v>매출액순이익률</c:v>
                </c:pt>
              </c:strCache>
              <c:extLst/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0.22</c:v>
                </c:pt>
                <c:pt idx="1">
                  <c:v>1.05</c:v>
                </c:pt>
                <c:pt idx="2">
                  <c:v>0.66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총자산순이익률</c:v>
                </c:pt>
                <c:pt idx="1">
                  <c:v>자기자본순이익률</c:v>
                </c:pt>
                <c:pt idx="2">
                  <c:v>매출액순이익률</c:v>
                </c:pt>
              </c:strCache>
              <c:extLst/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-4.0999999999999996</c:v>
                </c:pt>
                <c:pt idx="1">
                  <c:v>-5.81</c:v>
                </c:pt>
                <c:pt idx="2">
                  <c:v>-11.14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총자산순이익률</c:v>
                </c:pt>
                <c:pt idx="1">
                  <c:v>자기자본순이익률</c:v>
                </c:pt>
                <c:pt idx="2">
                  <c:v>매출액순이익률</c:v>
                </c:pt>
              </c:strCache>
              <c:extLst/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1.68</c:v>
                </c:pt>
                <c:pt idx="1">
                  <c:v>2.7</c:v>
                </c:pt>
                <c:pt idx="2">
                  <c:v>4.17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/>
              <a:t>성장성 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  <c:extLst/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22.55</c:v>
                </c:pt>
                <c:pt idx="1">
                  <c:v>25.36</c:v>
                </c:pt>
                <c:pt idx="2">
                  <c:v>-87.3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  <c:extLst/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27.02</c:v>
                </c:pt>
                <c:pt idx="1">
                  <c:v>9.77</c:v>
                </c:pt>
                <c:pt idx="2">
                  <c:v>-2251.98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  <c:extLst/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55.4</c:v>
                </c:pt>
                <c:pt idx="1">
                  <c:v>36.82</c:v>
                </c:pt>
                <c:pt idx="2">
                  <c:v>150.69999999999999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/>
              <a:t>활동성 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매출채권회전율</c:v>
                </c:pt>
                <c:pt idx="1">
                  <c:v>재고자산회전율</c:v>
                </c:pt>
                <c:pt idx="2">
                  <c:v>유형자산회전율</c:v>
                </c:pt>
                <c:pt idx="3">
                  <c:v>총자산회전율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12.86</c:v>
                </c:pt>
                <c:pt idx="1">
                  <c:v>84.22</c:v>
                </c:pt>
                <c:pt idx="2">
                  <c:v>8.25</c:v>
                </c:pt>
                <c:pt idx="3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매출채권회전율</c:v>
                </c:pt>
                <c:pt idx="1">
                  <c:v>재고자산회전율</c:v>
                </c:pt>
                <c:pt idx="2">
                  <c:v>유형자산회전율</c:v>
                </c:pt>
                <c:pt idx="3">
                  <c:v>총자산회전율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17.5</c:v>
                </c:pt>
                <c:pt idx="1">
                  <c:v>72</c:v>
                </c:pt>
                <c:pt idx="2">
                  <c:v>9.24</c:v>
                </c:pt>
                <c:pt idx="3">
                  <c:v>0.37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매출채권회전율</c:v>
                </c:pt>
                <c:pt idx="1">
                  <c:v>재고자산회전율</c:v>
                </c:pt>
                <c:pt idx="2">
                  <c:v>유형자산회전율</c:v>
                </c:pt>
                <c:pt idx="3">
                  <c:v>총자산회전율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20.55</c:v>
                </c:pt>
                <c:pt idx="1">
                  <c:v>87.27</c:v>
                </c:pt>
                <c:pt idx="2">
                  <c:v>10.65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/>
              <a:t>유동성 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유동비율</c:v>
                </c:pt>
                <c:pt idx="1">
                  <c:v>당좌비율</c:v>
                </c:pt>
                <c:pt idx="2">
                  <c:v>순운전자본구성비율</c:v>
                </c:pt>
              </c:strCache>
              <c:extLst/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149.74</c:v>
                </c:pt>
                <c:pt idx="1">
                  <c:v>146.51</c:v>
                </c:pt>
                <c:pt idx="2">
                  <c:v>16.88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유동비율</c:v>
                </c:pt>
                <c:pt idx="1">
                  <c:v>당좌비율</c:v>
                </c:pt>
                <c:pt idx="2">
                  <c:v>순운전자본구성비율</c:v>
                </c:pt>
              </c:strCache>
              <c:extLst/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132.62</c:v>
                </c:pt>
                <c:pt idx="1">
                  <c:v>127.98</c:v>
                </c:pt>
                <c:pt idx="2">
                  <c:v>12.12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유동비율</c:v>
                </c:pt>
                <c:pt idx="1">
                  <c:v>당좌비율</c:v>
                </c:pt>
                <c:pt idx="2">
                  <c:v>순운전자본구성비율</c:v>
                </c:pt>
              </c:strCache>
              <c:extLst/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169.85</c:v>
                </c:pt>
                <c:pt idx="1">
                  <c:v>162.77000000000001</c:v>
                </c:pt>
                <c:pt idx="2">
                  <c:v>24.7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 err="1"/>
              <a:t>레버리지분석</a:t>
            </a:r>
            <a:endParaRPr lang="ko-KR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부채비율</c:v>
                </c:pt>
                <c:pt idx="1">
                  <c:v>자기자본비율</c:v>
                </c:pt>
                <c:pt idx="2">
                  <c:v>이자보상비율</c:v>
                </c:pt>
                <c:pt idx="3">
                  <c:v>비유동비율</c:v>
                </c:pt>
                <c:pt idx="4">
                  <c:v>비유동장기적합률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41.45</c:v>
                </c:pt>
                <c:pt idx="1">
                  <c:v>81.44</c:v>
                </c:pt>
                <c:pt idx="2">
                  <c:v>7.8</c:v>
                </c:pt>
                <c:pt idx="3">
                  <c:v>90.64</c:v>
                </c:pt>
                <c:pt idx="4">
                  <c:v>104.6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부채비율</c:v>
                </c:pt>
                <c:pt idx="1">
                  <c:v>자기자본비율</c:v>
                </c:pt>
                <c:pt idx="2">
                  <c:v>이자보상비율</c:v>
                </c:pt>
                <c:pt idx="3">
                  <c:v>비유동비율</c:v>
                </c:pt>
                <c:pt idx="4">
                  <c:v>비유동장기적합률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52.21</c:v>
                </c:pt>
                <c:pt idx="1">
                  <c:v>44.79</c:v>
                </c:pt>
                <c:pt idx="2">
                  <c:v>16.149999999999999</c:v>
                </c:pt>
                <c:pt idx="3">
                  <c:v>102.92</c:v>
                </c:pt>
                <c:pt idx="4">
                  <c:v>102.83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부채비율</c:v>
                </c:pt>
                <c:pt idx="1">
                  <c:v>자기자본비율</c:v>
                </c:pt>
                <c:pt idx="2">
                  <c:v>이자보상비율</c:v>
                </c:pt>
                <c:pt idx="3">
                  <c:v>비유동비율</c:v>
                </c:pt>
                <c:pt idx="4">
                  <c:v>비유동장기적합률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60.94</c:v>
                </c:pt>
                <c:pt idx="1">
                  <c:v>77.58</c:v>
                </c:pt>
                <c:pt idx="2">
                  <c:v>24.06</c:v>
                </c:pt>
                <c:pt idx="3">
                  <c:v>94.07</c:v>
                </c:pt>
                <c:pt idx="4">
                  <c:v>40.1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/>
              <a:t>시장가치 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2018년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주가수익비율</c:v>
                </c:pt>
                <c:pt idx="1">
                  <c:v>주가장부가비율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168.01</c:v>
                </c:pt>
                <c:pt idx="1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30-4443-8DF2-6D8D1BA034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2019년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주가수익비율</c:v>
                </c:pt>
                <c:pt idx="1">
                  <c:v>주가장부가비율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1">
                  <c:v>2.41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230-4443-8DF2-6D8D1BA034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2020년</c:v>
                </c:pt>
              </c:strCache>
            </c:strRef>
          </c:tx>
          <c:spPr>
            <a:solidFill>
              <a:srgbClr val="663300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주가수익비율</c:v>
                </c:pt>
                <c:pt idx="1">
                  <c:v>주가장부가비율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219.25</c:v>
                </c:pt>
                <c:pt idx="1">
                  <c:v>5.32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230-4443-8DF2-6D8D1BA034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3699608"/>
        <c:axId val="563694360"/>
      </c:barChart>
      <c:catAx>
        <c:axId val="56369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4360"/>
        <c:crosses val="autoZero"/>
        <c:auto val="1"/>
        <c:lblAlgn val="ctr"/>
        <c:lblOffset val="100"/>
        <c:noMultiLvlLbl val="0"/>
      </c:catAx>
      <c:valAx>
        <c:axId val="563694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3699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/>
      <dgm:spPr/>
      <dgm:t>
        <a:bodyPr/>
        <a:lstStyle/>
        <a:p>
          <a:pPr latinLnBrk="1"/>
          <a:r>
            <a:rPr lang="ko-KR" altLang="en-US" dirty="0"/>
            <a:t>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총자산 순이익률</a:t>
          </a:r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73008B53-8125-4FEB-98ED-6E3976A842F2}">
      <dgm:prSet phldrT="[텍스트]"/>
      <dgm:spPr/>
      <dgm:t>
        <a:bodyPr/>
        <a:lstStyle/>
        <a:p>
          <a:pPr latinLnBrk="1"/>
          <a:r>
            <a:rPr lang="ko-KR" altLang="en-US" dirty="0"/>
            <a:t>   </a:t>
          </a:r>
          <a:r>
            <a:rPr lang="ko-KR" altLang="en-US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매출액순이익률</a:t>
          </a:r>
          <a:endParaRPr lang="ko-KR" altLang="en-US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7864455B-9BD0-40C1-8F19-AEC04026C39A}" type="par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16F75B0C-D064-4C99-8068-8E8FC1304097}" type="sib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/>
      <dgm:spPr/>
      <dgm:t>
        <a:bodyPr/>
        <a:lstStyle/>
        <a:p>
          <a:pPr latinLnBrk="1"/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 순이익률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자산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창출된 순이익의 크기를 나타낸다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AB11D7D3-D733-4DF8-B537-D1B8C54B1A1B}">
      <dgm:prSet custT="1"/>
      <dgm:spPr/>
      <dgm:t>
        <a:bodyPr/>
        <a:lstStyle/>
        <a:p>
          <a:pPr latinLnBrk="1"/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 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창출된 순이익의 크기를 나타낸다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A48EEDC9-149F-4F62-B3E9-A62C3D01607A}" type="par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927BD2B8-CF9B-4144-B731-19F9E8B36163}" type="sib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C619B3C4-FFB1-43C3-B16D-0CA385DA0A02}">
      <dgm:prSet custT="1"/>
      <dgm:spPr/>
      <dgm:t>
        <a:bodyPr/>
        <a:lstStyle/>
        <a:p>
          <a:pPr latinLnBrk="1"/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매출액 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얼마의 순이익을 남길 수 있는 지를 나타낸다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20B937CD-5511-4A6F-9AC0-38D6598F7F0D}" type="par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DEC97C58-1BDE-4020-A81F-A6BFE6CB0349}" type="sib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3"/>
      <dgm:spPr/>
    </dgm:pt>
    <dgm:pt modelId="{87E1D722-C9C6-4D3C-BBAA-E41F0308E752}" type="pres">
      <dgm:prSet presAssocID="{E0D6EF74-4188-4619-9586-E4974124AF36}" presName="parentText" presStyleLbl="node1" presStyleIdx="0" presStyleCnt="3" custScaleX="47996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3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3"/>
      <dgm:spPr/>
    </dgm:pt>
    <dgm:pt modelId="{5B67A08A-DC08-4F37-8904-0370DFD9BB70}" type="pres">
      <dgm:prSet presAssocID="{413E975D-E529-4195-BFD7-C257E7ED9CE3}" presName="parentText" presStyleLbl="node1" presStyleIdx="1" presStyleCnt="3" custScaleX="48225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3">
        <dgm:presLayoutVars>
          <dgm:bulletEnabled val="1"/>
        </dgm:presLayoutVars>
      </dgm:prSet>
      <dgm:spPr/>
    </dgm:pt>
    <dgm:pt modelId="{9C79929C-7299-424B-A8F0-6BB170541C71}" type="pres">
      <dgm:prSet presAssocID="{40D4B41A-EC37-42EA-BF9F-9A20548D3EC6}" presName="spaceBetweenRectangles" presStyleCnt="0"/>
      <dgm:spPr/>
    </dgm:pt>
    <dgm:pt modelId="{2DBE04B0-2E14-42BC-A94E-562B0520FF72}" type="pres">
      <dgm:prSet presAssocID="{73008B53-8125-4FEB-98ED-6E3976A842F2}" presName="parentLin" presStyleCnt="0"/>
      <dgm:spPr/>
    </dgm:pt>
    <dgm:pt modelId="{B6273C28-489D-4545-9D00-A2ED1961A6BE}" type="pres">
      <dgm:prSet presAssocID="{73008B53-8125-4FEB-98ED-6E3976A842F2}" presName="parentLeftMargin" presStyleLbl="node1" presStyleIdx="1" presStyleCnt="3"/>
      <dgm:spPr/>
    </dgm:pt>
    <dgm:pt modelId="{C2F87984-8CDC-44C5-8AD6-92C48957FB95}" type="pres">
      <dgm:prSet presAssocID="{73008B53-8125-4FEB-98ED-6E3976A842F2}" presName="parentText" presStyleLbl="node1" presStyleIdx="2" presStyleCnt="3" custScaleX="48225">
        <dgm:presLayoutVars>
          <dgm:chMax val="0"/>
          <dgm:bulletEnabled val="1"/>
        </dgm:presLayoutVars>
      </dgm:prSet>
      <dgm:spPr/>
    </dgm:pt>
    <dgm:pt modelId="{160BDD65-2ADB-4FD0-9736-4D7C5413815E}" type="pres">
      <dgm:prSet presAssocID="{73008B53-8125-4FEB-98ED-6E3976A842F2}" presName="negativeSpace" presStyleCnt="0"/>
      <dgm:spPr/>
    </dgm:pt>
    <dgm:pt modelId="{FE074582-29CC-4E05-ADB9-6632E90A898C}" type="pres">
      <dgm:prSet presAssocID="{73008B53-8125-4FEB-98ED-6E3976A842F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2BD52E8B-FA8C-44D5-BF32-272C0373E439}" srcId="{413E975D-E529-4195-BFD7-C257E7ED9CE3}" destId="{AB11D7D3-D733-4DF8-B537-D1B8C54B1A1B}" srcOrd="0" destOrd="0" parTransId="{A48EEDC9-149F-4F62-B3E9-A62C3D01607A}" sibTransId="{927BD2B8-CF9B-4144-B731-19F9E8B36163}"/>
    <dgm:cxn modelId="{C7C05C8D-7E36-4798-8441-BE8FEEEF5B65}" srcId="{00B577B7-71F8-4566-8458-3924D81F7375}" destId="{73008B53-8125-4FEB-98ED-6E3976A842F2}" srcOrd="2" destOrd="0" parTransId="{7864455B-9BD0-40C1-8F19-AEC04026C39A}" sibTransId="{16F75B0C-D064-4C99-8068-8E8FC1304097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860DF6B1-2C35-4895-B4F4-E9AC7A153A54}" srcId="{73008B53-8125-4FEB-98ED-6E3976A842F2}" destId="{C619B3C4-FFB1-43C3-B16D-0CA385DA0A02}" srcOrd="0" destOrd="0" parTransId="{20B937CD-5511-4A6F-9AC0-38D6598F7F0D}" sibTransId="{DEC97C58-1BDE-4020-A81F-A6BFE6CB0349}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84DEADBD-B6CD-428D-A787-3659E9A7D7DA}" type="presOf" srcId="{AB11D7D3-D733-4DF8-B537-D1B8C54B1A1B}" destId="{53624A6E-3B03-43FE-B7C6-05E6BE7274F8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559B51DE-B58D-465A-A7BC-3995F5D681A5}" type="presOf" srcId="{73008B53-8125-4FEB-98ED-6E3976A842F2}" destId="{C2F87984-8CDC-44C5-8AD6-92C48957FB95}" srcOrd="1" destOrd="0" presId="urn:microsoft.com/office/officeart/2005/8/layout/list1"/>
    <dgm:cxn modelId="{E81333E8-B7C7-416E-A9FE-F4FBA6807FF7}" type="presOf" srcId="{C619B3C4-FFB1-43C3-B16D-0CA385DA0A02}" destId="{FE074582-29CC-4E05-ADB9-6632E90A898C}" srcOrd="0" destOrd="0" presId="urn:microsoft.com/office/officeart/2005/8/layout/list1"/>
    <dgm:cxn modelId="{DAB1DBF7-E4FF-4336-9890-090F9E9D23ED}" type="presOf" srcId="{73008B53-8125-4FEB-98ED-6E3976A842F2}" destId="{B6273C28-489D-4545-9D00-A2ED1961A6BE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  <dgm:cxn modelId="{A5394B29-B7CE-40A3-850A-1DC5ED9643B2}" type="presParOf" srcId="{EE3109C0-DD1A-4DF1-BAF5-8A16C15ECAFF}" destId="{9C79929C-7299-424B-A8F0-6BB170541C71}" srcOrd="7" destOrd="0" presId="urn:microsoft.com/office/officeart/2005/8/layout/list1"/>
    <dgm:cxn modelId="{2F59E974-C386-439B-B78F-34DD2B45B1E0}" type="presParOf" srcId="{EE3109C0-DD1A-4DF1-BAF5-8A16C15ECAFF}" destId="{2DBE04B0-2E14-42BC-A94E-562B0520FF72}" srcOrd="8" destOrd="0" presId="urn:microsoft.com/office/officeart/2005/8/layout/list1"/>
    <dgm:cxn modelId="{83B579EB-BDAE-4F04-98D2-5A2D4FC889F9}" type="presParOf" srcId="{2DBE04B0-2E14-42BC-A94E-562B0520FF72}" destId="{B6273C28-489D-4545-9D00-A2ED1961A6BE}" srcOrd="0" destOrd="0" presId="urn:microsoft.com/office/officeart/2005/8/layout/list1"/>
    <dgm:cxn modelId="{BBCE4891-39F5-438F-8D60-23847AE2E379}" type="presParOf" srcId="{2DBE04B0-2E14-42BC-A94E-562B0520FF72}" destId="{C2F87984-8CDC-44C5-8AD6-92C48957FB95}" srcOrd="1" destOrd="0" presId="urn:microsoft.com/office/officeart/2005/8/layout/list1"/>
    <dgm:cxn modelId="{477F669A-A4F9-44F4-8631-86AE2380E127}" type="presParOf" srcId="{EE3109C0-DD1A-4DF1-BAF5-8A16C15ECAFF}" destId="{160BDD65-2ADB-4FD0-9736-4D7C5413815E}" srcOrd="9" destOrd="0" presId="urn:microsoft.com/office/officeart/2005/8/layout/list1"/>
    <dgm:cxn modelId="{9668AB5D-8419-4BAA-B228-2A756B220F1A}" type="presParOf" srcId="{EE3109C0-DD1A-4DF1-BAF5-8A16C15ECAFF}" destId="{FE074582-29CC-4E05-ADB9-6632E90A89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73008B53-8125-4FEB-98ED-6E3976A842F2}">
      <dgm:prSet phldrT="[텍스트]"/>
      <dgm:spPr/>
      <dgm:t>
        <a:bodyPr/>
        <a:lstStyle/>
        <a:p>
          <a:pPr latinLnBrk="1"/>
          <a:r>
            <a:rPr lang="ko-KR" altLang="en-US" dirty="0"/>
            <a:t>  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순이익 증가율</a:t>
          </a:r>
        </a:p>
      </dgm:t>
    </dgm:pt>
    <dgm:pt modelId="{7864455B-9BD0-40C1-8F19-AEC04026C39A}" type="par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16F75B0C-D064-4C99-8068-8E8FC1304097}" type="sib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/>
      <dgm:spPr/>
      <dgm:t>
        <a:bodyPr/>
        <a:lstStyle/>
        <a:p>
          <a:pPr latinLnBrk="1"/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  총자산 증가율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AB11D7D3-D733-4DF8-B537-D1B8C54B1A1B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재무상태표의 항목을 이용하여 기업 외형의 성장 규모를 측정한다</a:t>
          </a:r>
          <a:r>
            <a:rPr lang="en-US" altLang="ko-KR" sz="28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800" b="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gm:t>
    </dgm:pt>
    <dgm:pt modelId="{A48EEDC9-149F-4F62-B3E9-A62C3D01607A}" type="par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927BD2B8-CF9B-4144-B731-19F9E8B36163}" type="sib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C619B3C4-FFB1-43C3-B16D-0CA385DA0A02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실질적인 성장을 측정하는 지표로 전년도에 비해 당해 연도의 이익이 얼마나 증가하였는지를 나타낸다</a:t>
          </a:r>
          <a:r>
            <a: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20B937CD-5511-4A6F-9AC0-38D6598F7F0D}" type="par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DEC97C58-1BDE-4020-A81F-A6BFE6CB0349}" type="sib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/>
      <dgm:spPr/>
      <dgm:t>
        <a:bodyPr/>
        <a:lstStyle/>
        <a:p>
          <a:pPr latinLnBrk="1"/>
          <a:r>
            <a:rPr lang="ko-KR" altLang="en-US" dirty="0"/>
            <a:t>   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매출액증가율</a:t>
          </a:r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손익계산서의 항목을 이용하여 기업 외형의 성장 규모를 측정한다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3"/>
      <dgm:spPr/>
    </dgm:pt>
    <dgm:pt modelId="{87E1D722-C9C6-4D3C-BBAA-E41F0308E752}" type="pres">
      <dgm:prSet presAssocID="{E0D6EF74-4188-4619-9586-E4974124AF36}" presName="parentText" presStyleLbl="node1" presStyleIdx="0" presStyleCnt="3" custScaleX="41027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3" custLinFactNeighborX="675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3"/>
      <dgm:spPr/>
    </dgm:pt>
    <dgm:pt modelId="{5B67A08A-DC08-4F37-8904-0370DFD9BB70}" type="pres">
      <dgm:prSet presAssocID="{413E975D-E529-4195-BFD7-C257E7ED9CE3}" presName="parentText" presStyleLbl="node1" presStyleIdx="1" presStyleCnt="3" custScaleX="42171" custLinFactNeighborX="-9605" custLinFactNeighborY="796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3" custLinFactNeighborY="7651">
        <dgm:presLayoutVars>
          <dgm:bulletEnabled val="1"/>
        </dgm:presLayoutVars>
      </dgm:prSet>
      <dgm:spPr/>
    </dgm:pt>
    <dgm:pt modelId="{9C79929C-7299-424B-A8F0-6BB170541C71}" type="pres">
      <dgm:prSet presAssocID="{40D4B41A-EC37-42EA-BF9F-9A20548D3EC6}" presName="spaceBetweenRectangles" presStyleCnt="0"/>
      <dgm:spPr/>
    </dgm:pt>
    <dgm:pt modelId="{2DBE04B0-2E14-42BC-A94E-562B0520FF72}" type="pres">
      <dgm:prSet presAssocID="{73008B53-8125-4FEB-98ED-6E3976A842F2}" presName="parentLin" presStyleCnt="0"/>
      <dgm:spPr/>
    </dgm:pt>
    <dgm:pt modelId="{B6273C28-489D-4545-9D00-A2ED1961A6BE}" type="pres">
      <dgm:prSet presAssocID="{73008B53-8125-4FEB-98ED-6E3976A842F2}" presName="parentLeftMargin" presStyleLbl="node1" presStyleIdx="1" presStyleCnt="3"/>
      <dgm:spPr/>
    </dgm:pt>
    <dgm:pt modelId="{C2F87984-8CDC-44C5-8AD6-92C48957FB95}" type="pres">
      <dgm:prSet presAssocID="{73008B53-8125-4FEB-98ED-6E3976A842F2}" presName="parentText" presStyleLbl="node1" presStyleIdx="2" presStyleCnt="3" custScaleX="39184">
        <dgm:presLayoutVars>
          <dgm:chMax val="0"/>
          <dgm:bulletEnabled val="1"/>
        </dgm:presLayoutVars>
      </dgm:prSet>
      <dgm:spPr/>
    </dgm:pt>
    <dgm:pt modelId="{160BDD65-2ADB-4FD0-9736-4D7C5413815E}" type="pres">
      <dgm:prSet presAssocID="{73008B53-8125-4FEB-98ED-6E3976A842F2}" presName="negativeSpace" presStyleCnt="0"/>
      <dgm:spPr/>
    </dgm:pt>
    <dgm:pt modelId="{FE074582-29CC-4E05-ADB9-6632E90A898C}" type="pres">
      <dgm:prSet presAssocID="{73008B53-8125-4FEB-98ED-6E3976A842F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2BD52E8B-FA8C-44D5-BF32-272C0373E439}" srcId="{413E975D-E529-4195-BFD7-C257E7ED9CE3}" destId="{AB11D7D3-D733-4DF8-B537-D1B8C54B1A1B}" srcOrd="0" destOrd="0" parTransId="{A48EEDC9-149F-4F62-B3E9-A62C3D01607A}" sibTransId="{927BD2B8-CF9B-4144-B731-19F9E8B36163}"/>
    <dgm:cxn modelId="{C7C05C8D-7E36-4798-8441-BE8FEEEF5B65}" srcId="{00B577B7-71F8-4566-8458-3924D81F7375}" destId="{73008B53-8125-4FEB-98ED-6E3976A842F2}" srcOrd="2" destOrd="0" parTransId="{7864455B-9BD0-40C1-8F19-AEC04026C39A}" sibTransId="{16F75B0C-D064-4C99-8068-8E8FC1304097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860DF6B1-2C35-4895-B4F4-E9AC7A153A54}" srcId="{73008B53-8125-4FEB-98ED-6E3976A842F2}" destId="{C619B3C4-FFB1-43C3-B16D-0CA385DA0A02}" srcOrd="0" destOrd="0" parTransId="{20B937CD-5511-4A6F-9AC0-38D6598F7F0D}" sibTransId="{DEC97C58-1BDE-4020-A81F-A6BFE6CB0349}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84DEADBD-B6CD-428D-A787-3659E9A7D7DA}" type="presOf" srcId="{AB11D7D3-D733-4DF8-B537-D1B8C54B1A1B}" destId="{53624A6E-3B03-43FE-B7C6-05E6BE7274F8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559B51DE-B58D-465A-A7BC-3995F5D681A5}" type="presOf" srcId="{73008B53-8125-4FEB-98ED-6E3976A842F2}" destId="{C2F87984-8CDC-44C5-8AD6-92C48957FB95}" srcOrd="1" destOrd="0" presId="urn:microsoft.com/office/officeart/2005/8/layout/list1"/>
    <dgm:cxn modelId="{E81333E8-B7C7-416E-A9FE-F4FBA6807FF7}" type="presOf" srcId="{C619B3C4-FFB1-43C3-B16D-0CA385DA0A02}" destId="{FE074582-29CC-4E05-ADB9-6632E90A898C}" srcOrd="0" destOrd="0" presId="urn:microsoft.com/office/officeart/2005/8/layout/list1"/>
    <dgm:cxn modelId="{DAB1DBF7-E4FF-4336-9890-090F9E9D23ED}" type="presOf" srcId="{73008B53-8125-4FEB-98ED-6E3976A842F2}" destId="{B6273C28-489D-4545-9D00-A2ED1961A6BE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  <dgm:cxn modelId="{A5394B29-B7CE-40A3-850A-1DC5ED9643B2}" type="presParOf" srcId="{EE3109C0-DD1A-4DF1-BAF5-8A16C15ECAFF}" destId="{9C79929C-7299-424B-A8F0-6BB170541C71}" srcOrd="7" destOrd="0" presId="urn:microsoft.com/office/officeart/2005/8/layout/list1"/>
    <dgm:cxn modelId="{2F59E974-C386-439B-B78F-34DD2B45B1E0}" type="presParOf" srcId="{EE3109C0-DD1A-4DF1-BAF5-8A16C15ECAFF}" destId="{2DBE04B0-2E14-42BC-A94E-562B0520FF72}" srcOrd="8" destOrd="0" presId="urn:microsoft.com/office/officeart/2005/8/layout/list1"/>
    <dgm:cxn modelId="{83B579EB-BDAE-4F04-98D2-5A2D4FC889F9}" type="presParOf" srcId="{2DBE04B0-2E14-42BC-A94E-562B0520FF72}" destId="{B6273C28-489D-4545-9D00-A2ED1961A6BE}" srcOrd="0" destOrd="0" presId="urn:microsoft.com/office/officeart/2005/8/layout/list1"/>
    <dgm:cxn modelId="{BBCE4891-39F5-438F-8D60-23847AE2E379}" type="presParOf" srcId="{2DBE04B0-2E14-42BC-A94E-562B0520FF72}" destId="{C2F87984-8CDC-44C5-8AD6-92C48957FB95}" srcOrd="1" destOrd="0" presId="urn:microsoft.com/office/officeart/2005/8/layout/list1"/>
    <dgm:cxn modelId="{477F669A-A4F9-44F4-8631-86AE2380E127}" type="presParOf" srcId="{EE3109C0-DD1A-4DF1-BAF5-8A16C15ECAFF}" destId="{160BDD65-2ADB-4FD0-9736-4D7C5413815E}" srcOrd="9" destOrd="0" presId="urn:microsoft.com/office/officeart/2005/8/layout/list1"/>
    <dgm:cxn modelId="{9668AB5D-8419-4BAA-B228-2A756B220F1A}" type="presParOf" srcId="{EE3109C0-DD1A-4DF1-BAF5-8A16C15ECAFF}" destId="{FE074582-29CC-4E05-ADB9-6632E90A89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/>
      <dgm:spPr/>
      <dgm:t>
        <a:bodyPr/>
        <a:lstStyle/>
        <a:p>
          <a:pPr latinLnBrk="1"/>
          <a:r>
            <a:rPr lang="ko-KR" altLang="en-US" dirty="0"/>
            <a:t>   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재고자산 회전율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C619B3C4-FFB1-43C3-B16D-0CA385DA0A02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유형자산에 한 단위를 투자하여 얼마의 매출을 올렸는지를 나타낸다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gm:t>
    </dgm:pt>
    <dgm:pt modelId="{20B937CD-5511-4A6F-9AC0-38D6598F7F0D}" type="par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DEC97C58-1BDE-4020-A81F-A6BFE6CB0349}" type="sib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/>
      <dgm:spPr/>
      <dgm:t>
        <a:bodyPr/>
        <a:lstStyle/>
        <a:p>
          <a:pPr latinLnBrk="1"/>
          <a:r>
            <a:rPr lang="ko-KR" altLang="en-US" dirty="0"/>
            <a:t>   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매출채권 회전율</a:t>
          </a:r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매출채권 한단위를 투자하여 얼마의 매출을 올렸는지를 나타낸다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347F4447-8185-4E15-9537-ECA9A0712547}">
      <dgm:prSet custT="1"/>
      <dgm:spPr/>
      <dgm:t>
        <a:bodyPr/>
        <a:lstStyle/>
        <a:p>
          <a:pPr latinLnBrk="1"/>
          <a:r>
            <a:rPr lang="ko-KR" altLang="en-US" sz="2800" dirty="0"/>
            <a:t>    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총자산 회전율 </a:t>
          </a:r>
        </a:p>
      </dgm:t>
    </dgm:pt>
    <dgm:pt modelId="{2290C1BA-D549-4E49-B2E9-3427901B82E5}" type="parTrans" cxnId="{93A97089-EE98-4B05-B947-1D960A879443}">
      <dgm:prSet/>
      <dgm:spPr/>
      <dgm:t>
        <a:bodyPr/>
        <a:lstStyle/>
        <a:p>
          <a:pPr latinLnBrk="1"/>
          <a:endParaRPr lang="ko-KR" altLang="en-US"/>
        </a:p>
      </dgm:t>
    </dgm:pt>
    <dgm:pt modelId="{CD3E711A-B23E-49DA-80D5-864435B3479D}" type="sibTrans" cxnId="{93A97089-EE98-4B05-B947-1D960A879443}">
      <dgm:prSet/>
      <dgm:spPr/>
      <dgm:t>
        <a:bodyPr/>
        <a:lstStyle/>
        <a:p>
          <a:pPr latinLnBrk="1"/>
          <a:endParaRPr lang="ko-KR" altLang="en-US"/>
        </a:p>
      </dgm:t>
    </dgm:pt>
    <dgm:pt modelId="{73008B53-8125-4FEB-98ED-6E3976A842F2}">
      <dgm:prSet phldrT="[텍스트]"/>
      <dgm:spPr/>
      <dgm:t>
        <a:bodyPr/>
        <a:lstStyle/>
        <a:p>
          <a:pPr latinLnBrk="1"/>
          <a:r>
            <a:rPr lang="ko-KR" altLang="en-US" dirty="0"/>
            <a:t>    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유형자산 회전율</a:t>
          </a:r>
        </a:p>
      </dgm:t>
    </dgm:pt>
    <dgm:pt modelId="{16F75B0C-D064-4C99-8068-8E8FC1304097}" type="sib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7864455B-9BD0-40C1-8F19-AEC04026C39A}" type="par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7EFAF68A-8CE3-42AD-BBD9-C35579CF1B65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재고자산 한 단위를 투자하여 얼마의 매출을 올렸는지를 나타낸다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42600B13-D987-4D01-A506-503E5F613D3F}" type="parTrans" cxnId="{B1361B09-4E4A-4921-8E39-FC22B0C215F3}">
      <dgm:prSet/>
      <dgm:spPr/>
      <dgm:t>
        <a:bodyPr/>
        <a:lstStyle/>
        <a:p>
          <a:pPr latinLnBrk="1"/>
          <a:endParaRPr lang="ko-KR" altLang="en-US"/>
        </a:p>
      </dgm:t>
    </dgm:pt>
    <dgm:pt modelId="{828708E1-0B5D-4AB8-AB23-7284713BF457}" type="sibTrans" cxnId="{B1361B09-4E4A-4921-8E39-FC22B0C215F3}">
      <dgm:prSet/>
      <dgm:spPr/>
      <dgm:t>
        <a:bodyPr/>
        <a:lstStyle/>
        <a:p>
          <a:pPr latinLnBrk="1"/>
          <a:endParaRPr lang="ko-KR" altLang="en-US"/>
        </a:p>
      </dgm:t>
    </dgm:pt>
    <dgm:pt modelId="{4E849355-0F9B-481C-B71C-1B23372033C3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 전체 자산의 이용효율성을 총괄적으로 나타내고 있다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1C86E525-CA25-4E58-9218-011ADA703572}" type="parTrans" cxnId="{40FC13DC-87D2-436B-BE16-47A1949FB9F8}">
      <dgm:prSet/>
      <dgm:spPr/>
      <dgm:t>
        <a:bodyPr/>
        <a:lstStyle/>
        <a:p>
          <a:pPr latinLnBrk="1"/>
          <a:endParaRPr lang="ko-KR" altLang="en-US"/>
        </a:p>
      </dgm:t>
    </dgm:pt>
    <dgm:pt modelId="{3D709B66-EF48-4B1A-B086-0034042133AE}" type="sibTrans" cxnId="{40FC13DC-87D2-436B-BE16-47A1949FB9F8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4"/>
      <dgm:spPr/>
    </dgm:pt>
    <dgm:pt modelId="{87E1D722-C9C6-4D3C-BBAA-E41F0308E752}" type="pres">
      <dgm:prSet presAssocID="{E0D6EF74-4188-4619-9586-E4974124AF36}" presName="parentText" presStyleLbl="node1" presStyleIdx="0" presStyleCnt="4" custScaleX="41027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4" custLinFactNeighborX="675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4"/>
      <dgm:spPr/>
    </dgm:pt>
    <dgm:pt modelId="{5B67A08A-DC08-4F37-8904-0370DFD9BB70}" type="pres">
      <dgm:prSet presAssocID="{413E975D-E529-4195-BFD7-C257E7ED9CE3}" presName="parentText" presStyleLbl="node1" presStyleIdx="1" presStyleCnt="4" custScaleX="42171" custLinFactNeighborX="-9605" custLinFactNeighborY="796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4" custLinFactNeighborX="-565" custLinFactNeighborY="-6893">
        <dgm:presLayoutVars>
          <dgm:bulletEnabled val="1"/>
        </dgm:presLayoutVars>
      </dgm:prSet>
      <dgm:spPr/>
    </dgm:pt>
    <dgm:pt modelId="{9C79929C-7299-424B-A8F0-6BB170541C71}" type="pres">
      <dgm:prSet presAssocID="{40D4B41A-EC37-42EA-BF9F-9A20548D3EC6}" presName="spaceBetweenRectangles" presStyleCnt="0"/>
      <dgm:spPr/>
    </dgm:pt>
    <dgm:pt modelId="{2DBE04B0-2E14-42BC-A94E-562B0520FF72}" type="pres">
      <dgm:prSet presAssocID="{73008B53-8125-4FEB-98ED-6E3976A842F2}" presName="parentLin" presStyleCnt="0"/>
      <dgm:spPr/>
    </dgm:pt>
    <dgm:pt modelId="{B6273C28-489D-4545-9D00-A2ED1961A6BE}" type="pres">
      <dgm:prSet presAssocID="{73008B53-8125-4FEB-98ED-6E3976A842F2}" presName="parentLeftMargin" presStyleLbl="node1" presStyleIdx="1" presStyleCnt="4"/>
      <dgm:spPr/>
    </dgm:pt>
    <dgm:pt modelId="{C2F87984-8CDC-44C5-8AD6-92C48957FB95}" type="pres">
      <dgm:prSet presAssocID="{73008B53-8125-4FEB-98ED-6E3976A842F2}" presName="parentText" presStyleLbl="node1" presStyleIdx="2" presStyleCnt="4" custScaleX="41769">
        <dgm:presLayoutVars>
          <dgm:chMax val="0"/>
          <dgm:bulletEnabled val="1"/>
        </dgm:presLayoutVars>
      </dgm:prSet>
      <dgm:spPr/>
    </dgm:pt>
    <dgm:pt modelId="{160BDD65-2ADB-4FD0-9736-4D7C5413815E}" type="pres">
      <dgm:prSet presAssocID="{73008B53-8125-4FEB-98ED-6E3976A842F2}" presName="negativeSpace" presStyleCnt="0"/>
      <dgm:spPr/>
    </dgm:pt>
    <dgm:pt modelId="{FE074582-29CC-4E05-ADB9-6632E90A898C}" type="pres">
      <dgm:prSet presAssocID="{73008B53-8125-4FEB-98ED-6E3976A842F2}" presName="childText" presStyleLbl="conFgAcc1" presStyleIdx="2" presStyleCnt="4">
        <dgm:presLayoutVars>
          <dgm:bulletEnabled val="1"/>
        </dgm:presLayoutVars>
      </dgm:prSet>
      <dgm:spPr/>
    </dgm:pt>
    <dgm:pt modelId="{AE2B60B4-CB60-47C7-BEB4-4A5881ABD999}" type="pres">
      <dgm:prSet presAssocID="{16F75B0C-D064-4C99-8068-8E8FC1304097}" presName="spaceBetweenRectangles" presStyleCnt="0"/>
      <dgm:spPr/>
    </dgm:pt>
    <dgm:pt modelId="{BFC696B5-59DB-4EEE-B856-6D65F2EF5679}" type="pres">
      <dgm:prSet presAssocID="{347F4447-8185-4E15-9537-ECA9A0712547}" presName="parentLin" presStyleCnt="0"/>
      <dgm:spPr/>
    </dgm:pt>
    <dgm:pt modelId="{2AF50C3F-9303-4121-A12F-D8F128C1DF6C}" type="pres">
      <dgm:prSet presAssocID="{347F4447-8185-4E15-9537-ECA9A0712547}" presName="parentLeftMargin" presStyleLbl="node1" presStyleIdx="2" presStyleCnt="4"/>
      <dgm:spPr/>
    </dgm:pt>
    <dgm:pt modelId="{0ABA19C0-8EC9-4011-8BE0-6612ADC3C723}" type="pres">
      <dgm:prSet presAssocID="{347F4447-8185-4E15-9537-ECA9A0712547}" presName="parentText" presStyleLbl="node1" presStyleIdx="3" presStyleCnt="4" custScaleX="40274">
        <dgm:presLayoutVars>
          <dgm:chMax val="0"/>
          <dgm:bulletEnabled val="1"/>
        </dgm:presLayoutVars>
      </dgm:prSet>
      <dgm:spPr/>
    </dgm:pt>
    <dgm:pt modelId="{772E96CE-CDD9-46E2-ACF7-F6E0319F4568}" type="pres">
      <dgm:prSet presAssocID="{347F4447-8185-4E15-9537-ECA9A0712547}" presName="negativeSpace" presStyleCnt="0"/>
      <dgm:spPr/>
    </dgm:pt>
    <dgm:pt modelId="{10D59494-8CA0-4AC7-B4CD-9D7285DFADBB}" type="pres">
      <dgm:prSet presAssocID="{347F4447-8185-4E15-9537-ECA9A0712547}" presName="childText" presStyleLbl="conFgAcc1" presStyleIdx="3" presStyleCnt="4" custLinFactNeighborX="0" custLinFactNeighborY="4286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B1361B09-4E4A-4921-8E39-FC22B0C215F3}" srcId="{413E975D-E529-4195-BFD7-C257E7ED9CE3}" destId="{7EFAF68A-8CE3-42AD-BBD9-C35579CF1B65}" srcOrd="0" destOrd="0" parTransId="{42600B13-D987-4D01-A506-503E5F613D3F}" sibTransId="{828708E1-0B5D-4AB8-AB23-7284713BF457}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74AC296A-FC17-4F94-B85F-6F25DBC44B8C}" type="presOf" srcId="{347F4447-8185-4E15-9537-ECA9A0712547}" destId="{2AF50C3F-9303-4121-A12F-D8F128C1DF6C}" srcOrd="0" destOrd="0" presId="urn:microsoft.com/office/officeart/2005/8/layout/list1"/>
    <dgm:cxn modelId="{A4A4656E-BDFB-4BEF-BF9F-59B6C5AF2EC2}" type="presOf" srcId="{4E849355-0F9B-481C-B71C-1B23372033C3}" destId="{10D59494-8CA0-4AC7-B4CD-9D7285DFADBB}" srcOrd="0" destOrd="0" presId="urn:microsoft.com/office/officeart/2005/8/layout/list1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93A97089-EE98-4B05-B947-1D960A879443}" srcId="{00B577B7-71F8-4566-8458-3924D81F7375}" destId="{347F4447-8185-4E15-9537-ECA9A0712547}" srcOrd="3" destOrd="0" parTransId="{2290C1BA-D549-4E49-B2E9-3427901B82E5}" sibTransId="{CD3E711A-B23E-49DA-80D5-864435B3479D}"/>
    <dgm:cxn modelId="{C7C05C8D-7E36-4798-8441-BE8FEEEF5B65}" srcId="{00B577B7-71F8-4566-8458-3924D81F7375}" destId="{73008B53-8125-4FEB-98ED-6E3976A842F2}" srcOrd="2" destOrd="0" parTransId="{7864455B-9BD0-40C1-8F19-AEC04026C39A}" sibTransId="{16F75B0C-D064-4C99-8068-8E8FC1304097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866EABA3-4335-40CD-96C8-5E0026B4BC65}" type="presOf" srcId="{7EFAF68A-8CE3-42AD-BBD9-C35579CF1B65}" destId="{53624A6E-3B03-43FE-B7C6-05E6BE7274F8}" srcOrd="0" destOrd="0" presId="urn:microsoft.com/office/officeart/2005/8/layout/list1"/>
    <dgm:cxn modelId="{860DF6B1-2C35-4895-B4F4-E9AC7A153A54}" srcId="{73008B53-8125-4FEB-98ED-6E3976A842F2}" destId="{C619B3C4-FFB1-43C3-B16D-0CA385DA0A02}" srcOrd="0" destOrd="0" parTransId="{20B937CD-5511-4A6F-9AC0-38D6598F7F0D}" sibTransId="{DEC97C58-1BDE-4020-A81F-A6BFE6CB0349}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40FC13DC-87D2-436B-BE16-47A1949FB9F8}" srcId="{347F4447-8185-4E15-9537-ECA9A0712547}" destId="{4E849355-0F9B-481C-B71C-1B23372033C3}" srcOrd="0" destOrd="0" parTransId="{1C86E525-CA25-4E58-9218-011ADA703572}" sibTransId="{3D709B66-EF48-4B1A-B086-0034042133AE}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559B51DE-B58D-465A-A7BC-3995F5D681A5}" type="presOf" srcId="{73008B53-8125-4FEB-98ED-6E3976A842F2}" destId="{C2F87984-8CDC-44C5-8AD6-92C48957FB95}" srcOrd="1" destOrd="0" presId="urn:microsoft.com/office/officeart/2005/8/layout/list1"/>
    <dgm:cxn modelId="{E81333E8-B7C7-416E-A9FE-F4FBA6807FF7}" type="presOf" srcId="{C619B3C4-FFB1-43C3-B16D-0CA385DA0A02}" destId="{FE074582-29CC-4E05-ADB9-6632E90A898C}" srcOrd="0" destOrd="0" presId="urn:microsoft.com/office/officeart/2005/8/layout/list1"/>
    <dgm:cxn modelId="{180AD9F2-74C0-48A7-8E27-697992343A3B}" type="presOf" srcId="{347F4447-8185-4E15-9537-ECA9A0712547}" destId="{0ABA19C0-8EC9-4011-8BE0-6612ADC3C723}" srcOrd="1" destOrd="0" presId="urn:microsoft.com/office/officeart/2005/8/layout/list1"/>
    <dgm:cxn modelId="{DAB1DBF7-E4FF-4336-9890-090F9E9D23ED}" type="presOf" srcId="{73008B53-8125-4FEB-98ED-6E3976A842F2}" destId="{B6273C28-489D-4545-9D00-A2ED1961A6BE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  <dgm:cxn modelId="{A5394B29-B7CE-40A3-850A-1DC5ED9643B2}" type="presParOf" srcId="{EE3109C0-DD1A-4DF1-BAF5-8A16C15ECAFF}" destId="{9C79929C-7299-424B-A8F0-6BB170541C71}" srcOrd="7" destOrd="0" presId="urn:microsoft.com/office/officeart/2005/8/layout/list1"/>
    <dgm:cxn modelId="{2F59E974-C386-439B-B78F-34DD2B45B1E0}" type="presParOf" srcId="{EE3109C0-DD1A-4DF1-BAF5-8A16C15ECAFF}" destId="{2DBE04B0-2E14-42BC-A94E-562B0520FF72}" srcOrd="8" destOrd="0" presId="urn:microsoft.com/office/officeart/2005/8/layout/list1"/>
    <dgm:cxn modelId="{83B579EB-BDAE-4F04-98D2-5A2D4FC889F9}" type="presParOf" srcId="{2DBE04B0-2E14-42BC-A94E-562B0520FF72}" destId="{B6273C28-489D-4545-9D00-A2ED1961A6BE}" srcOrd="0" destOrd="0" presId="urn:microsoft.com/office/officeart/2005/8/layout/list1"/>
    <dgm:cxn modelId="{BBCE4891-39F5-438F-8D60-23847AE2E379}" type="presParOf" srcId="{2DBE04B0-2E14-42BC-A94E-562B0520FF72}" destId="{C2F87984-8CDC-44C5-8AD6-92C48957FB95}" srcOrd="1" destOrd="0" presId="urn:microsoft.com/office/officeart/2005/8/layout/list1"/>
    <dgm:cxn modelId="{477F669A-A4F9-44F4-8631-86AE2380E127}" type="presParOf" srcId="{EE3109C0-DD1A-4DF1-BAF5-8A16C15ECAFF}" destId="{160BDD65-2ADB-4FD0-9736-4D7C5413815E}" srcOrd="9" destOrd="0" presId="urn:microsoft.com/office/officeart/2005/8/layout/list1"/>
    <dgm:cxn modelId="{9668AB5D-8419-4BAA-B228-2A756B220F1A}" type="presParOf" srcId="{EE3109C0-DD1A-4DF1-BAF5-8A16C15ECAFF}" destId="{FE074582-29CC-4E05-ADB9-6632E90A898C}" srcOrd="10" destOrd="0" presId="urn:microsoft.com/office/officeart/2005/8/layout/list1"/>
    <dgm:cxn modelId="{88D3A98F-074E-474F-A319-93D7B2D76B4F}" type="presParOf" srcId="{EE3109C0-DD1A-4DF1-BAF5-8A16C15ECAFF}" destId="{AE2B60B4-CB60-47C7-BEB4-4A5881ABD999}" srcOrd="11" destOrd="0" presId="urn:microsoft.com/office/officeart/2005/8/layout/list1"/>
    <dgm:cxn modelId="{5255DB10-93B8-45F8-B081-FE5071C13F29}" type="presParOf" srcId="{EE3109C0-DD1A-4DF1-BAF5-8A16C15ECAFF}" destId="{BFC696B5-59DB-4EEE-B856-6D65F2EF5679}" srcOrd="12" destOrd="0" presId="urn:microsoft.com/office/officeart/2005/8/layout/list1"/>
    <dgm:cxn modelId="{DFF8CDF0-50B3-43A5-AA37-D12074B197BB}" type="presParOf" srcId="{BFC696B5-59DB-4EEE-B856-6D65F2EF5679}" destId="{2AF50C3F-9303-4121-A12F-D8F128C1DF6C}" srcOrd="0" destOrd="0" presId="urn:microsoft.com/office/officeart/2005/8/layout/list1"/>
    <dgm:cxn modelId="{8FD89CF6-4427-4B39-94B8-EEBE8845C46B}" type="presParOf" srcId="{BFC696B5-59DB-4EEE-B856-6D65F2EF5679}" destId="{0ABA19C0-8EC9-4011-8BE0-6612ADC3C723}" srcOrd="1" destOrd="0" presId="urn:microsoft.com/office/officeart/2005/8/layout/list1"/>
    <dgm:cxn modelId="{5A45C5DE-4BEC-4086-8AD7-D41181E7F645}" type="presParOf" srcId="{EE3109C0-DD1A-4DF1-BAF5-8A16C15ECAFF}" destId="{772E96CE-CDD9-46E2-ACF7-F6E0319F4568}" srcOrd="13" destOrd="0" presId="urn:microsoft.com/office/officeart/2005/8/layout/list1"/>
    <dgm:cxn modelId="{5088D4E2-7B3D-4536-989A-E31F937026A5}" type="presParOf" srcId="{EE3109C0-DD1A-4DF1-BAF5-8A16C15ECAFF}" destId="{10D59494-8CA0-4AC7-B4CD-9D7285DFADB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73008B53-8125-4FEB-98ED-6E3976A842F2}">
      <dgm:prSet phldrT="[텍스트]"/>
      <dgm:spPr/>
      <dgm:t>
        <a:bodyPr/>
        <a:lstStyle/>
        <a:p>
          <a:pPr latinLnBrk="1"/>
          <a:r>
            <a:rPr lang="ko-KR" altLang="en-US" dirty="0"/>
            <a:t>    </a:t>
          </a:r>
          <a:r>
            <a:rPr lang="ko-KR" altLang="en-US" b="1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순운전자본구성비율</a:t>
          </a:r>
          <a:endParaRPr lang="ko-KR" altLang="en-US" b="1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7864455B-9BD0-40C1-8F19-AEC04026C39A}" type="par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16F75B0C-D064-4C99-8068-8E8FC1304097}" type="sib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 custT="1"/>
      <dgm:spPr/>
      <dgm:t>
        <a:bodyPr/>
        <a:lstStyle/>
        <a:p>
          <a:pPr latinLnBrk="1"/>
          <a:r>
            <a:rPr lang="ko-KR" altLang="en-US" sz="2300" dirty="0"/>
            <a:t>               </a:t>
          </a:r>
          <a:r>
            <a: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rPr>
            <a:t>당좌비율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AB11D7D3-D733-4DF8-B537-D1B8C54B1A1B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기업의 당좌자산만을 가지고 유동부채의 상환능력을 나타낸다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gm:t>
    </dgm:pt>
    <dgm:pt modelId="{A48EEDC9-149F-4F62-B3E9-A62C3D01607A}" type="par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927BD2B8-CF9B-4144-B731-19F9E8B36163}" type="sib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C619B3C4-FFB1-43C3-B16D-0CA385DA0A02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유동자산에서 유동부채를 차감한 순운전자본이 총자본에서 얼마나 차지하고 있는 지를 나타낸다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20B937CD-5511-4A6F-9AC0-38D6598F7F0D}" type="par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DEC97C58-1BDE-4020-A81F-A6BFE6CB0349}" type="sib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 custT="1"/>
      <dgm:spPr/>
      <dgm:t>
        <a:bodyPr/>
        <a:lstStyle/>
        <a:p>
          <a:pPr latinLnBrk="1"/>
          <a:r>
            <a:rPr lang="ko-KR" altLang="en-US" sz="2300" dirty="0"/>
            <a:t>              </a:t>
          </a:r>
          <a:r>
            <a: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rPr>
            <a:t>유동비율</a:t>
          </a:r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기업이 유동부채를 상환하기 위해 충분한 유동자산을 보유하고 있는지를 나타낸다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3"/>
      <dgm:spPr/>
    </dgm:pt>
    <dgm:pt modelId="{87E1D722-C9C6-4D3C-BBAA-E41F0308E752}" type="pres">
      <dgm:prSet presAssocID="{E0D6EF74-4188-4619-9586-E4974124AF36}" presName="parentText" presStyleLbl="node1" presStyleIdx="0" presStyleCnt="3" custScaleX="41027" custLinFactNeighborX="12994" custLinFactNeighborY="-6126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3" custLinFactNeighborX="675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3"/>
      <dgm:spPr/>
    </dgm:pt>
    <dgm:pt modelId="{5B67A08A-DC08-4F37-8904-0370DFD9BB70}" type="pres">
      <dgm:prSet presAssocID="{413E975D-E529-4195-BFD7-C257E7ED9CE3}" presName="parentText" presStyleLbl="node1" presStyleIdx="1" presStyleCnt="3" custScaleX="42171" custLinFactNeighborX="-9605" custLinFactNeighborY="796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3" custLinFactNeighborY="8188">
        <dgm:presLayoutVars>
          <dgm:bulletEnabled val="1"/>
        </dgm:presLayoutVars>
      </dgm:prSet>
      <dgm:spPr/>
    </dgm:pt>
    <dgm:pt modelId="{9C79929C-7299-424B-A8F0-6BB170541C71}" type="pres">
      <dgm:prSet presAssocID="{40D4B41A-EC37-42EA-BF9F-9A20548D3EC6}" presName="spaceBetweenRectangles" presStyleCnt="0"/>
      <dgm:spPr/>
    </dgm:pt>
    <dgm:pt modelId="{2DBE04B0-2E14-42BC-A94E-562B0520FF72}" type="pres">
      <dgm:prSet presAssocID="{73008B53-8125-4FEB-98ED-6E3976A842F2}" presName="parentLin" presStyleCnt="0"/>
      <dgm:spPr/>
    </dgm:pt>
    <dgm:pt modelId="{B6273C28-489D-4545-9D00-A2ED1961A6BE}" type="pres">
      <dgm:prSet presAssocID="{73008B53-8125-4FEB-98ED-6E3976A842F2}" presName="parentLeftMargin" presStyleLbl="node1" presStyleIdx="1" presStyleCnt="3"/>
      <dgm:spPr/>
    </dgm:pt>
    <dgm:pt modelId="{C2F87984-8CDC-44C5-8AD6-92C48957FB95}" type="pres">
      <dgm:prSet presAssocID="{73008B53-8125-4FEB-98ED-6E3976A842F2}" presName="parentText" presStyleLbl="node1" presStyleIdx="2" presStyleCnt="3" custScaleX="39184">
        <dgm:presLayoutVars>
          <dgm:chMax val="0"/>
          <dgm:bulletEnabled val="1"/>
        </dgm:presLayoutVars>
      </dgm:prSet>
      <dgm:spPr/>
    </dgm:pt>
    <dgm:pt modelId="{160BDD65-2ADB-4FD0-9736-4D7C5413815E}" type="pres">
      <dgm:prSet presAssocID="{73008B53-8125-4FEB-98ED-6E3976A842F2}" presName="negativeSpace" presStyleCnt="0"/>
      <dgm:spPr/>
    </dgm:pt>
    <dgm:pt modelId="{FE074582-29CC-4E05-ADB9-6632E90A898C}" type="pres">
      <dgm:prSet presAssocID="{73008B53-8125-4FEB-98ED-6E3976A842F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2BD52E8B-FA8C-44D5-BF32-272C0373E439}" srcId="{413E975D-E529-4195-BFD7-C257E7ED9CE3}" destId="{AB11D7D3-D733-4DF8-B537-D1B8C54B1A1B}" srcOrd="0" destOrd="0" parTransId="{A48EEDC9-149F-4F62-B3E9-A62C3D01607A}" sibTransId="{927BD2B8-CF9B-4144-B731-19F9E8B36163}"/>
    <dgm:cxn modelId="{C7C05C8D-7E36-4798-8441-BE8FEEEF5B65}" srcId="{00B577B7-71F8-4566-8458-3924D81F7375}" destId="{73008B53-8125-4FEB-98ED-6E3976A842F2}" srcOrd="2" destOrd="0" parTransId="{7864455B-9BD0-40C1-8F19-AEC04026C39A}" sibTransId="{16F75B0C-D064-4C99-8068-8E8FC1304097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860DF6B1-2C35-4895-B4F4-E9AC7A153A54}" srcId="{73008B53-8125-4FEB-98ED-6E3976A842F2}" destId="{C619B3C4-FFB1-43C3-B16D-0CA385DA0A02}" srcOrd="0" destOrd="0" parTransId="{20B937CD-5511-4A6F-9AC0-38D6598F7F0D}" sibTransId="{DEC97C58-1BDE-4020-A81F-A6BFE6CB0349}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84DEADBD-B6CD-428D-A787-3659E9A7D7DA}" type="presOf" srcId="{AB11D7D3-D733-4DF8-B537-D1B8C54B1A1B}" destId="{53624A6E-3B03-43FE-B7C6-05E6BE7274F8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559B51DE-B58D-465A-A7BC-3995F5D681A5}" type="presOf" srcId="{73008B53-8125-4FEB-98ED-6E3976A842F2}" destId="{C2F87984-8CDC-44C5-8AD6-92C48957FB95}" srcOrd="1" destOrd="0" presId="urn:microsoft.com/office/officeart/2005/8/layout/list1"/>
    <dgm:cxn modelId="{E81333E8-B7C7-416E-A9FE-F4FBA6807FF7}" type="presOf" srcId="{C619B3C4-FFB1-43C3-B16D-0CA385DA0A02}" destId="{FE074582-29CC-4E05-ADB9-6632E90A898C}" srcOrd="0" destOrd="0" presId="urn:microsoft.com/office/officeart/2005/8/layout/list1"/>
    <dgm:cxn modelId="{DAB1DBF7-E4FF-4336-9890-090F9E9D23ED}" type="presOf" srcId="{73008B53-8125-4FEB-98ED-6E3976A842F2}" destId="{B6273C28-489D-4545-9D00-A2ED1961A6BE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  <dgm:cxn modelId="{A5394B29-B7CE-40A3-850A-1DC5ED9643B2}" type="presParOf" srcId="{EE3109C0-DD1A-4DF1-BAF5-8A16C15ECAFF}" destId="{9C79929C-7299-424B-A8F0-6BB170541C71}" srcOrd="7" destOrd="0" presId="urn:microsoft.com/office/officeart/2005/8/layout/list1"/>
    <dgm:cxn modelId="{2F59E974-C386-439B-B78F-34DD2B45B1E0}" type="presParOf" srcId="{EE3109C0-DD1A-4DF1-BAF5-8A16C15ECAFF}" destId="{2DBE04B0-2E14-42BC-A94E-562B0520FF72}" srcOrd="8" destOrd="0" presId="urn:microsoft.com/office/officeart/2005/8/layout/list1"/>
    <dgm:cxn modelId="{83B579EB-BDAE-4F04-98D2-5A2D4FC889F9}" type="presParOf" srcId="{2DBE04B0-2E14-42BC-A94E-562B0520FF72}" destId="{B6273C28-489D-4545-9D00-A2ED1961A6BE}" srcOrd="0" destOrd="0" presId="urn:microsoft.com/office/officeart/2005/8/layout/list1"/>
    <dgm:cxn modelId="{BBCE4891-39F5-438F-8D60-23847AE2E379}" type="presParOf" srcId="{2DBE04B0-2E14-42BC-A94E-562B0520FF72}" destId="{C2F87984-8CDC-44C5-8AD6-92C48957FB95}" srcOrd="1" destOrd="0" presId="urn:microsoft.com/office/officeart/2005/8/layout/list1"/>
    <dgm:cxn modelId="{477F669A-A4F9-44F4-8631-86AE2380E127}" type="presParOf" srcId="{EE3109C0-DD1A-4DF1-BAF5-8A16C15ECAFF}" destId="{160BDD65-2ADB-4FD0-9736-4D7C5413815E}" srcOrd="9" destOrd="0" presId="urn:microsoft.com/office/officeart/2005/8/layout/list1"/>
    <dgm:cxn modelId="{9668AB5D-8419-4BAA-B228-2A756B220F1A}" type="presParOf" srcId="{EE3109C0-DD1A-4DF1-BAF5-8A16C15ECAFF}" destId="{FE074582-29CC-4E05-ADB9-6632E90A89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 custT="1"/>
      <dgm:spPr/>
      <dgm:t>
        <a:bodyPr/>
        <a:lstStyle/>
        <a:p>
          <a:pPr latinLnBrk="1"/>
          <a:r>
            <a:rPr lang="ko-KR" altLang="en-US" sz="2200" dirty="0"/>
            <a:t>     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자기자본비율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C619B3C4-FFB1-43C3-B16D-0CA385DA0A02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기업의 이자지급을 위해 충분히 영업이익을 내 </a:t>
          </a:r>
          <a:r>
            <a:rPr lang="ko-KR" altLang="en-US" sz="24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었는</a:t>
          </a:r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 지를 보여준다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..</a:t>
          </a:r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gm:t>
    </dgm:pt>
    <dgm:pt modelId="{20B937CD-5511-4A6F-9AC0-38D6598F7F0D}" type="par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DEC97C58-1BDE-4020-A81F-A6BFE6CB0349}" type="sibTrans" cxnId="{860DF6B1-2C35-4895-B4F4-E9AC7A153A54}">
      <dgm:prSet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 custT="1"/>
      <dgm:spPr/>
      <dgm:t>
        <a:bodyPr/>
        <a:lstStyle/>
        <a:p>
          <a:pPr latinLnBrk="1"/>
          <a:r>
            <a:rPr lang="ko-KR" altLang="en-US" sz="2200" dirty="0">
              <a:latin typeface="맑은 고딕" panose="020B0503020000020004" pitchFamily="50" charset="-127"/>
              <a:ea typeface="맑은 고딕" panose="020B0503020000020004" pitchFamily="50" charset="-127"/>
            </a:rPr>
            <a:t>         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부채비율</a:t>
          </a:r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채권회수의 안정성을 측정한다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347F4447-8185-4E15-9537-ECA9A0712547}">
      <dgm:prSet custT="1"/>
      <dgm:spPr/>
      <dgm:t>
        <a:bodyPr/>
        <a:lstStyle/>
        <a:p>
          <a:pPr latinLnBrk="1"/>
          <a:r>
            <a:rPr lang="ko-KR" altLang="en-US" sz="2800" dirty="0"/>
            <a:t>    </a:t>
          </a:r>
          <a:r>
            <a:rPr lang="ko-KR" altLang="en-US" sz="28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비유동비율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gm:t>
    </dgm:pt>
    <dgm:pt modelId="{2290C1BA-D549-4E49-B2E9-3427901B82E5}" type="parTrans" cxnId="{93A97089-EE98-4B05-B947-1D960A879443}">
      <dgm:prSet/>
      <dgm:spPr/>
      <dgm:t>
        <a:bodyPr/>
        <a:lstStyle/>
        <a:p>
          <a:pPr latinLnBrk="1"/>
          <a:endParaRPr lang="ko-KR" altLang="en-US"/>
        </a:p>
      </dgm:t>
    </dgm:pt>
    <dgm:pt modelId="{CD3E711A-B23E-49DA-80D5-864435B3479D}" type="sibTrans" cxnId="{93A97089-EE98-4B05-B947-1D960A879443}">
      <dgm:prSet/>
      <dgm:spPr/>
      <dgm:t>
        <a:bodyPr/>
        <a:lstStyle/>
        <a:p>
          <a:pPr latinLnBrk="1"/>
          <a:endParaRPr lang="ko-KR" altLang="en-US"/>
        </a:p>
      </dgm:t>
    </dgm:pt>
    <dgm:pt modelId="{73008B53-8125-4FEB-98ED-6E3976A842F2}">
      <dgm:prSet phldrT="[텍스트]" custT="1"/>
      <dgm:spPr/>
      <dgm:t>
        <a:bodyPr/>
        <a:lstStyle/>
        <a:p>
          <a:pPr latinLnBrk="1"/>
          <a:r>
            <a:rPr lang="ko-KR" altLang="en-US" sz="2200" dirty="0"/>
            <a:t>  </a:t>
          </a:r>
          <a:r>
            <a: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rPr>
            <a:t>이자보상비율</a:t>
          </a:r>
        </a:p>
      </dgm:t>
    </dgm:pt>
    <dgm:pt modelId="{16F75B0C-D064-4C99-8068-8E8FC1304097}" type="sib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7864455B-9BD0-40C1-8F19-AEC04026C39A}" type="parTrans" cxnId="{C7C05C8D-7E36-4798-8441-BE8FEEEF5B65}">
      <dgm:prSet/>
      <dgm:spPr/>
      <dgm:t>
        <a:bodyPr/>
        <a:lstStyle/>
        <a:p>
          <a:pPr latinLnBrk="1"/>
          <a:endParaRPr lang="ko-KR" altLang="en-US"/>
        </a:p>
      </dgm:t>
    </dgm:pt>
    <dgm:pt modelId="{7EFAF68A-8CE3-42AD-BBD9-C35579CF1B65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총자본에서 자기자본이 차지하는 비중을 보여준다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42600B13-D987-4D01-A506-503E5F613D3F}" type="parTrans" cxnId="{B1361B09-4E4A-4921-8E39-FC22B0C215F3}">
      <dgm:prSet/>
      <dgm:spPr/>
      <dgm:t>
        <a:bodyPr/>
        <a:lstStyle/>
        <a:p>
          <a:pPr latinLnBrk="1"/>
          <a:endParaRPr lang="ko-KR" altLang="en-US"/>
        </a:p>
      </dgm:t>
    </dgm:pt>
    <dgm:pt modelId="{828708E1-0B5D-4AB8-AB23-7284713BF457}" type="sibTrans" cxnId="{B1361B09-4E4A-4921-8E39-FC22B0C215F3}">
      <dgm:prSet/>
      <dgm:spPr/>
      <dgm:t>
        <a:bodyPr/>
        <a:lstStyle/>
        <a:p>
          <a:pPr latinLnBrk="1"/>
          <a:endParaRPr lang="ko-KR" altLang="en-US"/>
        </a:p>
      </dgm:t>
    </dgm:pt>
    <dgm:pt modelId="{4E849355-0F9B-481C-B71C-1B23372033C3}">
      <dgm:prSet custT="1"/>
      <dgm:spPr/>
      <dgm:t>
        <a:bodyPr/>
        <a:lstStyle/>
        <a:p>
          <a:pPr latinLnBrk="1"/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조달된 자금이 유동자산과 비유동자산에 합리적으로 배분되어 기업의 안정성이 확보되었는지를 판단하는 척도가 된다</a:t>
          </a:r>
          <a:r>
            <a: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1C86E525-CA25-4E58-9218-011ADA703572}" type="parTrans" cxnId="{40FC13DC-87D2-436B-BE16-47A1949FB9F8}">
      <dgm:prSet/>
      <dgm:spPr/>
      <dgm:t>
        <a:bodyPr/>
        <a:lstStyle/>
        <a:p>
          <a:pPr latinLnBrk="1"/>
          <a:endParaRPr lang="ko-KR" altLang="en-US"/>
        </a:p>
      </dgm:t>
    </dgm:pt>
    <dgm:pt modelId="{3D709B66-EF48-4B1A-B086-0034042133AE}" type="sibTrans" cxnId="{40FC13DC-87D2-436B-BE16-47A1949FB9F8}">
      <dgm:prSet/>
      <dgm:spPr/>
      <dgm:t>
        <a:bodyPr/>
        <a:lstStyle/>
        <a:p>
          <a:pPr latinLnBrk="1"/>
          <a:endParaRPr lang="ko-KR" altLang="en-US"/>
        </a:p>
      </dgm:t>
    </dgm:pt>
    <dgm:pt modelId="{B13627B1-543D-48B1-A4CE-2E9B69C40C93}">
      <dgm:prSet custT="1"/>
      <dgm:spPr/>
      <dgm:t>
        <a:bodyPr/>
        <a:lstStyle/>
        <a:p>
          <a:pPr latinLnBrk="1"/>
          <a:r>
            <a:rPr lang="ko-KR" altLang="en-US" sz="2400" b="1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비유동장기적합률</a:t>
          </a:r>
          <a:endParaRPr lang="ko-KR" altLang="en-US" sz="2400" b="1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11E39658-659E-4E0F-BECD-907F2E4A3F61}" type="parTrans" cxnId="{323ECFBC-6DB1-4CB9-88C8-E747A7F15E30}">
      <dgm:prSet/>
      <dgm:spPr/>
      <dgm:t>
        <a:bodyPr/>
        <a:lstStyle/>
        <a:p>
          <a:pPr latinLnBrk="1"/>
          <a:endParaRPr lang="ko-KR" altLang="en-US"/>
        </a:p>
      </dgm:t>
    </dgm:pt>
    <dgm:pt modelId="{BC244F7A-C01B-4B21-8A92-EAD8099DF386}" type="sibTrans" cxnId="{323ECFBC-6DB1-4CB9-88C8-E747A7F15E30}">
      <dgm:prSet/>
      <dgm:spPr/>
      <dgm:t>
        <a:bodyPr/>
        <a:lstStyle/>
        <a:p>
          <a:pPr latinLnBrk="1"/>
          <a:endParaRPr lang="ko-KR" altLang="en-US"/>
        </a:p>
      </dgm:t>
    </dgm:pt>
    <dgm:pt modelId="{F554B7BF-76C9-4140-896E-DECFD0EA0B5C}">
      <dgm:prSet/>
      <dgm:spPr/>
      <dgm:t>
        <a:bodyPr/>
        <a:lstStyle/>
        <a:p>
          <a:pPr latinLnBrk="1"/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자기자본에 비유동부채까지 고려한 </a:t>
          </a:r>
          <a:r>
            <a:rPr lang="ko-KR" altLang="en-US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비유동장기적합률로</a:t>
          </a:r>
          <a:r>
            <a: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rPr>
            <a:t> 자본배분의 안정성을 측정한다</a:t>
          </a:r>
          <a:r>
            <a: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3C04A1A4-766F-4FC3-A05A-0464FB6F1372}" type="parTrans" cxnId="{69367467-6137-4200-92DC-62A4340AAC85}">
      <dgm:prSet/>
      <dgm:spPr/>
      <dgm:t>
        <a:bodyPr/>
        <a:lstStyle/>
        <a:p>
          <a:pPr latinLnBrk="1"/>
          <a:endParaRPr lang="ko-KR" altLang="en-US"/>
        </a:p>
      </dgm:t>
    </dgm:pt>
    <dgm:pt modelId="{C0CD6B05-4E64-47A0-B07D-99CC45C514F1}" type="sibTrans" cxnId="{69367467-6137-4200-92DC-62A4340AAC85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5"/>
      <dgm:spPr/>
    </dgm:pt>
    <dgm:pt modelId="{87E1D722-C9C6-4D3C-BBAA-E41F0308E752}" type="pres">
      <dgm:prSet presAssocID="{E0D6EF74-4188-4619-9586-E4974124AF36}" presName="parentText" presStyleLbl="node1" presStyleIdx="0" presStyleCnt="5" custScaleX="36184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5" custLinFactNeighborX="675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5"/>
      <dgm:spPr/>
    </dgm:pt>
    <dgm:pt modelId="{5B67A08A-DC08-4F37-8904-0370DFD9BB70}" type="pres">
      <dgm:prSet presAssocID="{413E975D-E529-4195-BFD7-C257E7ED9CE3}" presName="parentText" presStyleLbl="node1" presStyleIdx="1" presStyleCnt="5" custScaleX="37328" custLinFactNeighborX="-9605" custLinFactNeighborY="796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5" custLinFactNeighborX="-565" custLinFactNeighborY="-6893">
        <dgm:presLayoutVars>
          <dgm:bulletEnabled val="1"/>
        </dgm:presLayoutVars>
      </dgm:prSet>
      <dgm:spPr/>
    </dgm:pt>
    <dgm:pt modelId="{9C79929C-7299-424B-A8F0-6BB170541C71}" type="pres">
      <dgm:prSet presAssocID="{40D4B41A-EC37-42EA-BF9F-9A20548D3EC6}" presName="spaceBetweenRectangles" presStyleCnt="0"/>
      <dgm:spPr/>
    </dgm:pt>
    <dgm:pt modelId="{2DBE04B0-2E14-42BC-A94E-562B0520FF72}" type="pres">
      <dgm:prSet presAssocID="{73008B53-8125-4FEB-98ED-6E3976A842F2}" presName="parentLin" presStyleCnt="0"/>
      <dgm:spPr/>
    </dgm:pt>
    <dgm:pt modelId="{B6273C28-489D-4545-9D00-A2ED1961A6BE}" type="pres">
      <dgm:prSet presAssocID="{73008B53-8125-4FEB-98ED-6E3976A842F2}" presName="parentLeftMargin" presStyleLbl="node1" presStyleIdx="1" presStyleCnt="5"/>
      <dgm:spPr/>
    </dgm:pt>
    <dgm:pt modelId="{C2F87984-8CDC-44C5-8AD6-92C48957FB95}" type="pres">
      <dgm:prSet presAssocID="{73008B53-8125-4FEB-98ED-6E3976A842F2}" presName="parentText" presStyleLbl="node1" presStyleIdx="2" presStyleCnt="5" custScaleX="35954">
        <dgm:presLayoutVars>
          <dgm:chMax val="0"/>
          <dgm:bulletEnabled val="1"/>
        </dgm:presLayoutVars>
      </dgm:prSet>
      <dgm:spPr/>
    </dgm:pt>
    <dgm:pt modelId="{160BDD65-2ADB-4FD0-9736-4D7C5413815E}" type="pres">
      <dgm:prSet presAssocID="{73008B53-8125-4FEB-98ED-6E3976A842F2}" presName="negativeSpace" presStyleCnt="0"/>
      <dgm:spPr/>
    </dgm:pt>
    <dgm:pt modelId="{FE074582-29CC-4E05-ADB9-6632E90A898C}" type="pres">
      <dgm:prSet presAssocID="{73008B53-8125-4FEB-98ED-6E3976A842F2}" presName="childText" presStyleLbl="conFgAcc1" presStyleIdx="2" presStyleCnt="5">
        <dgm:presLayoutVars>
          <dgm:bulletEnabled val="1"/>
        </dgm:presLayoutVars>
      </dgm:prSet>
      <dgm:spPr/>
    </dgm:pt>
    <dgm:pt modelId="{AE2B60B4-CB60-47C7-BEB4-4A5881ABD999}" type="pres">
      <dgm:prSet presAssocID="{16F75B0C-D064-4C99-8068-8E8FC1304097}" presName="spaceBetweenRectangles" presStyleCnt="0"/>
      <dgm:spPr/>
    </dgm:pt>
    <dgm:pt modelId="{BFC696B5-59DB-4EEE-B856-6D65F2EF5679}" type="pres">
      <dgm:prSet presAssocID="{347F4447-8185-4E15-9537-ECA9A0712547}" presName="parentLin" presStyleCnt="0"/>
      <dgm:spPr/>
    </dgm:pt>
    <dgm:pt modelId="{2AF50C3F-9303-4121-A12F-D8F128C1DF6C}" type="pres">
      <dgm:prSet presAssocID="{347F4447-8185-4E15-9537-ECA9A0712547}" presName="parentLeftMargin" presStyleLbl="node1" presStyleIdx="2" presStyleCnt="5"/>
      <dgm:spPr/>
    </dgm:pt>
    <dgm:pt modelId="{0ABA19C0-8EC9-4011-8BE0-6612ADC3C723}" type="pres">
      <dgm:prSet presAssocID="{347F4447-8185-4E15-9537-ECA9A0712547}" presName="parentText" presStyleLbl="node1" presStyleIdx="3" presStyleCnt="5" custScaleX="35837">
        <dgm:presLayoutVars>
          <dgm:chMax val="0"/>
          <dgm:bulletEnabled val="1"/>
        </dgm:presLayoutVars>
      </dgm:prSet>
      <dgm:spPr/>
    </dgm:pt>
    <dgm:pt modelId="{772E96CE-CDD9-46E2-ACF7-F6E0319F4568}" type="pres">
      <dgm:prSet presAssocID="{347F4447-8185-4E15-9537-ECA9A0712547}" presName="negativeSpace" presStyleCnt="0"/>
      <dgm:spPr/>
    </dgm:pt>
    <dgm:pt modelId="{10D59494-8CA0-4AC7-B4CD-9D7285DFADBB}" type="pres">
      <dgm:prSet presAssocID="{347F4447-8185-4E15-9537-ECA9A0712547}" presName="childText" presStyleLbl="conFgAcc1" presStyleIdx="3" presStyleCnt="5" custLinFactNeighborX="0" custLinFactNeighborY="4286">
        <dgm:presLayoutVars>
          <dgm:bulletEnabled val="1"/>
        </dgm:presLayoutVars>
      </dgm:prSet>
      <dgm:spPr/>
    </dgm:pt>
    <dgm:pt modelId="{26E5C4A1-B5A2-42C9-BBEB-8DFB7B6CC9CC}" type="pres">
      <dgm:prSet presAssocID="{CD3E711A-B23E-49DA-80D5-864435B3479D}" presName="spaceBetweenRectangles" presStyleCnt="0"/>
      <dgm:spPr/>
    </dgm:pt>
    <dgm:pt modelId="{0F9A68F4-9945-4D92-B483-84BC401A06D4}" type="pres">
      <dgm:prSet presAssocID="{B13627B1-543D-48B1-A4CE-2E9B69C40C93}" presName="parentLin" presStyleCnt="0"/>
      <dgm:spPr/>
    </dgm:pt>
    <dgm:pt modelId="{29942DED-9B3E-4C2E-A06C-C4F736949522}" type="pres">
      <dgm:prSet presAssocID="{B13627B1-543D-48B1-A4CE-2E9B69C40C93}" presName="parentLeftMargin" presStyleLbl="node1" presStyleIdx="3" presStyleCnt="5"/>
      <dgm:spPr/>
    </dgm:pt>
    <dgm:pt modelId="{82478EDF-B023-4B97-94A2-AF59B03DFFEE}" type="pres">
      <dgm:prSet presAssocID="{B13627B1-543D-48B1-A4CE-2E9B69C40C93}" presName="parentText" presStyleLbl="node1" presStyleIdx="4" presStyleCnt="5" custScaleX="35836">
        <dgm:presLayoutVars>
          <dgm:chMax val="0"/>
          <dgm:bulletEnabled val="1"/>
        </dgm:presLayoutVars>
      </dgm:prSet>
      <dgm:spPr/>
    </dgm:pt>
    <dgm:pt modelId="{739340AC-0077-454C-B65B-B9A2117F2743}" type="pres">
      <dgm:prSet presAssocID="{B13627B1-543D-48B1-A4CE-2E9B69C40C93}" presName="negativeSpace" presStyleCnt="0"/>
      <dgm:spPr/>
    </dgm:pt>
    <dgm:pt modelId="{E6F1EF0C-8139-467D-89BD-9ACDCF601F44}" type="pres">
      <dgm:prSet presAssocID="{B13627B1-543D-48B1-A4CE-2E9B69C40C9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B1361B09-4E4A-4921-8E39-FC22B0C215F3}" srcId="{413E975D-E529-4195-BFD7-C257E7ED9CE3}" destId="{7EFAF68A-8CE3-42AD-BBD9-C35579CF1B65}" srcOrd="0" destOrd="0" parTransId="{42600B13-D987-4D01-A506-503E5F613D3F}" sibTransId="{828708E1-0B5D-4AB8-AB23-7284713BF457}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2641F32C-ADD3-4328-8496-BD9B9BABB216}" type="presOf" srcId="{B13627B1-543D-48B1-A4CE-2E9B69C40C93}" destId="{29942DED-9B3E-4C2E-A06C-C4F736949522}" srcOrd="0" destOrd="0" presId="urn:microsoft.com/office/officeart/2005/8/layout/list1"/>
    <dgm:cxn modelId="{70AFF53A-61B2-43C4-B2AC-1B012E829C75}" type="presOf" srcId="{B13627B1-543D-48B1-A4CE-2E9B69C40C93}" destId="{82478EDF-B023-4B97-94A2-AF59B03DFFEE}" srcOrd="1" destOrd="0" presId="urn:microsoft.com/office/officeart/2005/8/layout/list1"/>
    <dgm:cxn modelId="{69367467-6137-4200-92DC-62A4340AAC85}" srcId="{B13627B1-543D-48B1-A4CE-2E9B69C40C93}" destId="{F554B7BF-76C9-4140-896E-DECFD0EA0B5C}" srcOrd="0" destOrd="0" parTransId="{3C04A1A4-766F-4FC3-A05A-0464FB6F1372}" sibTransId="{C0CD6B05-4E64-47A0-B07D-99CC45C514F1}"/>
    <dgm:cxn modelId="{74AC296A-FC17-4F94-B85F-6F25DBC44B8C}" type="presOf" srcId="{347F4447-8185-4E15-9537-ECA9A0712547}" destId="{2AF50C3F-9303-4121-A12F-D8F128C1DF6C}" srcOrd="0" destOrd="0" presId="urn:microsoft.com/office/officeart/2005/8/layout/list1"/>
    <dgm:cxn modelId="{A4A4656E-BDFB-4BEF-BF9F-59B6C5AF2EC2}" type="presOf" srcId="{4E849355-0F9B-481C-B71C-1B23372033C3}" destId="{10D59494-8CA0-4AC7-B4CD-9D7285DFADBB}" srcOrd="0" destOrd="0" presId="urn:microsoft.com/office/officeart/2005/8/layout/list1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93A97089-EE98-4B05-B947-1D960A879443}" srcId="{00B577B7-71F8-4566-8458-3924D81F7375}" destId="{347F4447-8185-4E15-9537-ECA9A0712547}" srcOrd="3" destOrd="0" parTransId="{2290C1BA-D549-4E49-B2E9-3427901B82E5}" sibTransId="{CD3E711A-B23E-49DA-80D5-864435B3479D}"/>
    <dgm:cxn modelId="{C7C05C8D-7E36-4798-8441-BE8FEEEF5B65}" srcId="{00B577B7-71F8-4566-8458-3924D81F7375}" destId="{73008B53-8125-4FEB-98ED-6E3976A842F2}" srcOrd="2" destOrd="0" parTransId="{7864455B-9BD0-40C1-8F19-AEC04026C39A}" sibTransId="{16F75B0C-D064-4C99-8068-8E8FC1304097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866EABA3-4335-40CD-96C8-5E0026B4BC65}" type="presOf" srcId="{7EFAF68A-8CE3-42AD-BBD9-C35579CF1B65}" destId="{53624A6E-3B03-43FE-B7C6-05E6BE7274F8}" srcOrd="0" destOrd="0" presId="urn:microsoft.com/office/officeart/2005/8/layout/list1"/>
    <dgm:cxn modelId="{860DF6B1-2C35-4895-B4F4-E9AC7A153A54}" srcId="{73008B53-8125-4FEB-98ED-6E3976A842F2}" destId="{C619B3C4-FFB1-43C3-B16D-0CA385DA0A02}" srcOrd="0" destOrd="0" parTransId="{20B937CD-5511-4A6F-9AC0-38D6598F7F0D}" sibTransId="{DEC97C58-1BDE-4020-A81F-A6BFE6CB0349}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323ECFBC-6DB1-4CB9-88C8-E747A7F15E30}" srcId="{00B577B7-71F8-4566-8458-3924D81F7375}" destId="{B13627B1-543D-48B1-A4CE-2E9B69C40C93}" srcOrd="4" destOrd="0" parTransId="{11E39658-659E-4E0F-BECD-907F2E4A3F61}" sibTransId="{BC244F7A-C01B-4B21-8A92-EAD8099DF386}"/>
    <dgm:cxn modelId="{91385AC3-351A-4C83-A0B1-B1AA7F9AB497}" type="presOf" srcId="{F554B7BF-76C9-4140-896E-DECFD0EA0B5C}" destId="{E6F1EF0C-8139-467D-89BD-9ACDCF601F44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40FC13DC-87D2-436B-BE16-47A1949FB9F8}" srcId="{347F4447-8185-4E15-9537-ECA9A0712547}" destId="{4E849355-0F9B-481C-B71C-1B23372033C3}" srcOrd="0" destOrd="0" parTransId="{1C86E525-CA25-4E58-9218-011ADA703572}" sibTransId="{3D709B66-EF48-4B1A-B086-0034042133AE}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559B51DE-B58D-465A-A7BC-3995F5D681A5}" type="presOf" srcId="{73008B53-8125-4FEB-98ED-6E3976A842F2}" destId="{C2F87984-8CDC-44C5-8AD6-92C48957FB95}" srcOrd="1" destOrd="0" presId="urn:microsoft.com/office/officeart/2005/8/layout/list1"/>
    <dgm:cxn modelId="{E81333E8-B7C7-416E-A9FE-F4FBA6807FF7}" type="presOf" srcId="{C619B3C4-FFB1-43C3-B16D-0CA385DA0A02}" destId="{FE074582-29CC-4E05-ADB9-6632E90A898C}" srcOrd="0" destOrd="0" presId="urn:microsoft.com/office/officeart/2005/8/layout/list1"/>
    <dgm:cxn modelId="{180AD9F2-74C0-48A7-8E27-697992343A3B}" type="presOf" srcId="{347F4447-8185-4E15-9537-ECA9A0712547}" destId="{0ABA19C0-8EC9-4011-8BE0-6612ADC3C723}" srcOrd="1" destOrd="0" presId="urn:microsoft.com/office/officeart/2005/8/layout/list1"/>
    <dgm:cxn modelId="{DAB1DBF7-E4FF-4336-9890-090F9E9D23ED}" type="presOf" srcId="{73008B53-8125-4FEB-98ED-6E3976A842F2}" destId="{B6273C28-489D-4545-9D00-A2ED1961A6BE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  <dgm:cxn modelId="{A5394B29-B7CE-40A3-850A-1DC5ED9643B2}" type="presParOf" srcId="{EE3109C0-DD1A-4DF1-BAF5-8A16C15ECAFF}" destId="{9C79929C-7299-424B-A8F0-6BB170541C71}" srcOrd="7" destOrd="0" presId="urn:microsoft.com/office/officeart/2005/8/layout/list1"/>
    <dgm:cxn modelId="{2F59E974-C386-439B-B78F-34DD2B45B1E0}" type="presParOf" srcId="{EE3109C0-DD1A-4DF1-BAF5-8A16C15ECAFF}" destId="{2DBE04B0-2E14-42BC-A94E-562B0520FF72}" srcOrd="8" destOrd="0" presId="urn:microsoft.com/office/officeart/2005/8/layout/list1"/>
    <dgm:cxn modelId="{83B579EB-BDAE-4F04-98D2-5A2D4FC889F9}" type="presParOf" srcId="{2DBE04B0-2E14-42BC-A94E-562B0520FF72}" destId="{B6273C28-489D-4545-9D00-A2ED1961A6BE}" srcOrd="0" destOrd="0" presId="urn:microsoft.com/office/officeart/2005/8/layout/list1"/>
    <dgm:cxn modelId="{BBCE4891-39F5-438F-8D60-23847AE2E379}" type="presParOf" srcId="{2DBE04B0-2E14-42BC-A94E-562B0520FF72}" destId="{C2F87984-8CDC-44C5-8AD6-92C48957FB95}" srcOrd="1" destOrd="0" presId="urn:microsoft.com/office/officeart/2005/8/layout/list1"/>
    <dgm:cxn modelId="{477F669A-A4F9-44F4-8631-86AE2380E127}" type="presParOf" srcId="{EE3109C0-DD1A-4DF1-BAF5-8A16C15ECAFF}" destId="{160BDD65-2ADB-4FD0-9736-4D7C5413815E}" srcOrd="9" destOrd="0" presId="urn:microsoft.com/office/officeart/2005/8/layout/list1"/>
    <dgm:cxn modelId="{9668AB5D-8419-4BAA-B228-2A756B220F1A}" type="presParOf" srcId="{EE3109C0-DD1A-4DF1-BAF5-8A16C15ECAFF}" destId="{FE074582-29CC-4E05-ADB9-6632E90A898C}" srcOrd="10" destOrd="0" presId="urn:microsoft.com/office/officeart/2005/8/layout/list1"/>
    <dgm:cxn modelId="{88D3A98F-074E-474F-A319-93D7B2D76B4F}" type="presParOf" srcId="{EE3109C0-DD1A-4DF1-BAF5-8A16C15ECAFF}" destId="{AE2B60B4-CB60-47C7-BEB4-4A5881ABD999}" srcOrd="11" destOrd="0" presId="urn:microsoft.com/office/officeart/2005/8/layout/list1"/>
    <dgm:cxn modelId="{5255DB10-93B8-45F8-B081-FE5071C13F29}" type="presParOf" srcId="{EE3109C0-DD1A-4DF1-BAF5-8A16C15ECAFF}" destId="{BFC696B5-59DB-4EEE-B856-6D65F2EF5679}" srcOrd="12" destOrd="0" presId="urn:microsoft.com/office/officeart/2005/8/layout/list1"/>
    <dgm:cxn modelId="{DFF8CDF0-50B3-43A5-AA37-D12074B197BB}" type="presParOf" srcId="{BFC696B5-59DB-4EEE-B856-6D65F2EF5679}" destId="{2AF50C3F-9303-4121-A12F-D8F128C1DF6C}" srcOrd="0" destOrd="0" presId="urn:microsoft.com/office/officeart/2005/8/layout/list1"/>
    <dgm:cxn modelId="{8FD89CF6-4427-4B39-94B8-EEBE8845C46B}" type="presParOf" srcId="{BFC696B5-59DB-4EEE-B856-6D65F2EF5679}" destId="{0ABA19C0-8EC9-4011-8BE0-6612ADC3C723}" srcOrd="1" destOrd="0" presId="urn:microsoft.com/office/officeart/2005/8/layout/list1"/>
    <dgm:cxn modelId="{5A45C5DE-4BEC-4086-8AD7-D41181E7F645}" type="presParOf" srcId="{EE3109C0-DD1A-4DF1-BAF5-8A16C15ECAFF}" destId="{772E96CE-CDD9-46E2-ACF7-F6E0319F4568}" srcOrd="13" destOrd="0" presId="urn:microsoft.com/office/officeart/2005/8/layout/list1"/>
    <dgm:cxn modelId="{5088D4E2-7B3D-4536-989A-E31F937026A5}" type="presParOf" srcId="{EE3109C0-DD1A-4DF1-BAF5-8A16C15ECAFF}" destId="{10D59494-8CA0-4AC7-B4CD-9D7285DFADBB}" srcOrd="14" destOrd="0" presId="urn:microsoft.com/office/officeart/2005/8/layout/list1"/>
    <dgm:cxn modelId="{DE01EC15-18BF-4031-885F-1EC25F9166F3}" type="presParOf" srcId="{EE3109C0-DD1A-4DF1-BAF5-8A16C15ECAFF}" destId="{26E5C4A1-B5A2-42C9-BBEB-8DFB7B6CC9CC}" srcOrd="15" destOrd="0" presId="urn:microsoft.com/office/officeart/2005/8/layout/list1"/>
    <dgm:cxn modelId="{8A46A0FC-51B6-4E64-8F93-57D64AEFCE8A}" type="presParOf" srcId="{EE3109C0-DD1A-4DF1-BAF5-8A16C15ECAFF}" destId="{0F9A68F4-9945-4D92-B483-84BC401A06D4}" srcOrd="16" destOrd="0" presId="urn:microsoft.com/office/officeart/2005/8/layout/list1"/>
    <dgm:cxn modelId="{B96E1A78-7FDA-45EA-8763-C8C6C9EA4F25}" type="presParOf" srcId="{0F9A68F4-9945-4D92-B483-84BC401A06D4}" destId="{29942DED-9B3E-4C2E-A06C-C4F736949522}" srcOrd="0" destOrd="0" presId="urn:microsoft.com/office/officeart/2005/8/layout/list1"/>
    <dgm:cxn modelId="{F49347B1-D0D5-4830-8F09-AAEF13C6D143}" type="presParOf" srcId="{0F9A68F4-9945-4D92-B483-84BC401A06D4}" destId="{82478EDF-B023-4B97-94A2-AF59B03DFFEE}" srcOrd="1" destOrd="0" presId="urn:microsoft.com/office/officeart/2005/8/layout/list1"/>
    <dgm:cxn modelId="{FC65D812-DF16-409C-9415-CC30BAA7A938}" type="presParOf" srcId="{EE3109C0-DD1A-4DF1-BAF5-8A16C15ECAFF}" destId="{739340AC-0077-454C-B65B-B9A2117F2743}" srcOrd="17" destOrd="0" presId="urn:microsoft.com/office/officeart/2005/8/layout/list1"/>
    <dgm:cxn modelId="{6C773888-DAF7-40CF-8403-EAEEB55E7697}" type="presParOf" srcId="{EE3109C0-DD1A-4DF1-BAF5-8A16C15ECAFF}" destId="{E6F1EF0C-8139-467D-89BD-9ACDCF601F4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0B577B7-71F8-4566-8458-3924D81F7375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AB11D7D3-D733-4DF8-B537-D1B8C54B1A1B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시장이 얼마나 이 기업을 긍정적으로 평가하는지를 보여주는 척도이다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gm:t>
    </dgm:pt>
    <dgm:pt modelId="{A48EEDC9-149F-4F62-B3E9-A62C3D01607A}" type="par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927BD2B8-CF9B-4144-B731-19F9E8B36163}" type="sibTrans" cxnId="{2BD52E8B-FA8C-44D5-BF32-272C0373E439}">
      <dgm:prSet/>
      <dgm:spPr/>
      <dgm:t>
        <a:bodyPr/>
        <a:lstStyle/>
        <a:p>
          <a:pPr latinLnBrk="1"/>
          <a:endParaRPr lang="ko-KR" altLang="en-US"/>
        </a:p>
      </dgm:t>
    </dgm:pt>
    <dgm:pt modelId="{E0D6EF74-4188-4619-9586-E4974124AF36}">
      <dgm:prSet phldrT="[텍스트]" custT="1"/>
      <dgm:spPr/>
      <dgm:t>
        <a:bodyPr/>
        <a:lstStyle/>
        <a:p>
          <a:pPr latinLnBrk="1"/>
          <a:r>
            <a:rPr lang="ko-KR" altLang="en-US" sz="3700" dirty="0"/>
            <a:t>   </a:t>
          </a:r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주가수익비율</a:t>
          </a:r>
        </a:p>
      </dgm:t>
    </dgm:pt>
    <dgm:pt modelId="{1D801858-A9E7-46B4-84BE-4CF5FC15E7D0}" type="sib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ECD6500D-67F2-46BF-A6AA-D331E24F1EB3}" type="parTrans" cxnId="{35EF827A-2203-439D-A6DF-7EF7AEF5F6C0}">
      <dgm:prSet/>
      <dgm:spPr/>
      <dgm:t>
        <a:bodyPr/>
        <a:lstStyle/>
        <a:p>
          <a:pPr latinLnBrk="1"/>
          <a:endParaRPr lang="ko-KR" altLang="en-US"/>
        </a:p>
      </dgm:t>
    </dgm:pt>
    <dgm:pt modelId="{413E975D-E529-4195-BFD7-C257E7ED9CE3}">
      <dgm:prSet phldrT="[텍스트]" custT="1"/>
      <dgm:spPr/>
      <dgm:t>
        <a:bodyPr/>
        <a:lstStyle/>
        <a:p>
          <a:pPr latinLnBrk="1"/>
          <a:r>
            <a:rPr lang="ko-KR" altLang="en-US" sz="2400" dirty="0"/>
            <a:t>  </a:t>
          </a:r>
          <a:r>
            <a: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rPr>
            <a:t>주가장부가비율</a:t>
          </a:r>
        </a:p>
      </dgm:t>
    </dgm:pt>
    <dgm:pt modelId="{40D4B41A-EC37-42EA-BF9F-9A20548D3EC6}" type="sib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6550A3C8-79D7-463C-9403-BBC7FA1C69A8}" type="parTrans" cxnId="{D8365618-142E-4215-ACFE-10572A3D96D5}">
      <dgm:prSet/>
      <dgm:spPr/>
      <dgm:t>
        <a:bodyPr/>
        <a:lstStyle/>
        <a:p>
          <a:pPr latinLnBrk="1"/>
          <a:endParaRPr lang="ko-KR" altLang="en-US"/>
        </a:p>
      </dgm:t>
    </dgm:pt>
    <dgm:pt modelId="{E10C3CFA-579F-4607-B3E5-F96ED4A66CCD}">
      <dgm:prSet custT="1"/>
      <dgm:spPr/>
      <dgm:t>
        <a:bodyPr/>
        <a:lstStyle/>
        <a:p>
          <a:pPr latinLnBrk="1"/>
          <a:r>
            <a:rPr lang="ko-KR" altLang="en-US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기업순이익에 비해 주가가 어떻게 평가되고 있는지를 판단하는 지표이다</a:t>
          </a:r>
          <a:r>
            <a:rPr lang="en-US" altLang="ko-KR" sz="2400" b="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1A68FBB-FA5E-4322-9E84-3D51A6A3FC30}" type="sib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8F261F6B-500A-40DF-9AAA-200A4D1EB4D8}" type="parTrans" cxnId="{72E3AC03-316D-433A-B421-B8AABDC10C3A}">
      <dgm:prSet/>
      <dgm:spPr/>
      <dgm:t>
        <a:bodyPr/>
        <a:lstStyle/>
        <a:p>
          <a:pPr latinLnBrk="1"/>
          <a:endParaRPr lang="ko-KR" altLang="en-US"/>
        </a:p>
      </dgm:t>
    </dgm:pt>
    <dgm:pt modelId="{EE3109C0-DD1A-4DF1-BAF5-8A16C15ECAFF}" type="pres">
      <dgm:prSet presAssocID="{00B577B7-71F8-4566-8458-3924D81F7375}" presName="linear" presStyleCnt="0">
        <dgm:presLayoutVars>
          <dgm:dir/>
          <dgm:animLvl val="lvl"/>
          <dgm:resizeHandles val="exact"/>
        </dgm:presLayoutVars>
      </dgm:prSet>
      <dgm:spPr/>
    </dgm:pt>
    <dgm:pt modelId="{9045AD0A-E992-4DAF-92D7-F00478F572DE}" type="pres">
      <dgm:prSet presAssocID="{E0D6EF74-4188-4619-9586-E4974124AF36}" presName="parentLin" presStyleCnt="0"/>
      <dgm:spPr/>
    </dgm:pt>
    <dgm:pt modelId="{D8D55197-4657-462E-861B-11A336FB2997}" type="pres">
      <dgm:prSet presAssocID="{E0D6EF74-4188-4619-9586-E4974124AF36}" presName="parentLeftMargin" presStyleLbl="node1" presStyleIdx="0" presStyleCnt="2"/>
      <dgm:spPr/>
    </dgm:pt>
    <dgm:pt modelId="{87E1D722-C9C6-4D3C-BBAA-E41F0308E752}" type="pres">
      <dgm:prSet presAssocID="{E0D6EF74-4188-4619-9586-E4974124AF36}" presName="parentText" presStyleLbl="node1" presStyleIdx="0" presStyleCnt="2" custScaleX="32851" custScaleY="49427" custLinFactNeighborX="-7525" custLinFactNeighborY="-21713">
        <dgm:presLayoutVars>
          <dgm:chMax val="0"/>
          <dgm:bulletEnabled val="1"/>
        </dgm:presLayoutVars>
      </dgm:prSet>
      <dgm:spPr/>
    </dgm:pt>
    <dgm:pt modelId="{2D571540-D74D-4AD4-A000-1638BB7DB6EE}" type="pres">
      <dgm:prSet presAssocID="{E0D6EF74-4188-4619-9586-E4974124AF36}" presName="negativeSpace" presStyleCnt="0"/>
      <dgm:spPr/>
    </dgm:pt>
    <dgm:pt modelId="{FBC3365B-6EC5-43EA-9C68-BAAE5148CBE1}" type="pres">
      <dgm:prSet presAssocID="{E0D6EF74-4188-4619-9586-E4974124AF36}" presName="childText" presStyleLbl="conFgAcc1" presStyleIdx="0" presStyleCnt="2" custScaleY="76361" custLinFactNeighborX="675">
        <dgm:presLayoutVars>
          <dgm:bulletEnabled val="1"/>
        </dgm:presLayoutVars>
      </dgm:prSet>
      <dgm:spPr/>
    </dgm:pt>
    <dgm:pt modelId="{BC4F001C-3E09-4273-BBFA-96AF82DF8239}" type="pres">
      <dgm:prSet presAssocID="{1D801858-A9E7-46B4-84BE-4CF5FC15E7D0}" presName="spaceBetweenRectangles" presStyleCnt="0"/>
      <dgm:spPr/>
    </dgm:pt>
    <dgm:pt modelId="{33DBB826-8F53-4B0D-902E-8679B7C832A2}" type="pres">
      <dgm:prSet presAssocID="{413E975D-E529-4195-BFD7-C257E7ED9CE3}" presName="parentLin" presStyleCnt="0"/>
      <dgm:spPr/>
    </dgm:pt>
    <dgm:pt modelId="{92160FB5-E35F-4D6D-AFD5-739EEAFF0DC9}" type="pres">
      <dgm:prSet presAssocID="{413E975D-E529-4195-BFD7-C257E7ED9CE3}" presName="parentLeftMargin" presStyleLbl="node1" presStyleIdx="0" presStyleCnt="2"/>
      <dgm:spPr/>
    </dgm:pt>
    <dgm:pt modelId="{5B67A08A-DC08-4F37-8904-0370DFD9BB70}" type="pres">
      <dgm:prSet presAssocID="{413E975D-E529-4195-BFD7-C257E7ED9CE3}" presName="parentText" presStyleLbl="node1" presStyleIdx="1" presStyleCnt="2" custScaleX="33079" custScaleY="44933" custLinFactNeighborX="-18163" custLinFactNeighborY="1363">
        <dgm:presLayoutVars>
          <dgm:chMax val="0"/>
          <dgm:bulletEnabled val="1"/>
        </dgm:presLayoutVars>
      </dgm:prSet>
      <dgm:spPr/>
    </dgm:pt>
    <dgm:pt modelId="{A8F99365-86FC-4586-B816-D67CB81FFD79}" type="pres">
      <dgm:prSet presAssocID="{413E975D-E529-4195-BFD7-C257E7ED9CE3}" presName="negativeSpace" presStyleCnt="0"/>
      <dgm:spPr/>
    </dgm:pt>
    <dgm:pt modelId="{53624A6E-3B03-43FE-B7C6-05E6BE7274F8}" type="pres">
      <dgm:prSet presAssocID="{413E975D-E529-4195-BFD7-C257E7ED9CE3}" presName="childText" presStyleLbl="conFgAcc1" presStyleIdx="1" presStyleCnt="2" custScaleY="77123" custLinFactNeighborX="100" custLinFactNeighborY="53193">
        <dgm:presLayoutVars>
          <dgm:bulletEnabled val="1"/>
        </dgm:presLayoutVars>
      </dgm:prSet>
      <dgm:spPr/>
    </dgm:pt>
  </dgm:ptLst>
  <dgm:cxnLst>
    <dgm:cxn modelId="{72E3AC03-316D-433A-B421-B8AABDC10C3A}" srcId="{E0D6EF74-4188-4619-9586-E4974124AF36}" destId="{E10C3CFA-579F-4607-B3E5-F96ED4A66CCD}" srcOrd="0" destOrd="0" parTransId="{8F261F6B-500A-40DF-9AAA-200A4D1EB4D8}" sibTransId="{91A68FBB-FA5E-4322-9E84-3D51A6A3FC30}"/>
    <dgm:cxn modelId="{8F549607-F455-4177-ACD7-29EEBE8E5558}" type="presOf" srcId="{413E975D-E529-4195-BFD7-C257E7ED9CE3}" destId="{5B67A08A-DC08-4F37-8904-0370DFD9BB70}" srcOrd="1" destOrd="0" presId="urn:microsoft.com/office/officeart/2005/8/layout/list1"/>
    <dgm:cxn modelId="{D8365618-142E-4215-ACFE-10572A3D96D5}" srcId="{00B577B7-71F8-4566-8458-3924D81F7375}" destId="{413E975D-E529-4195-BFD7-C257E7ED9CE3}" srcOrd="1" destOrd="0" parTransId="{6550A3C8-79D7-463C-9403-BBC7FA1C69A8}" sibTransId="{40D4B41A-EC37-42EA-BF9F-9A20548D3EC6}"/>
    <dgm:cxn modelId="{35EF827A-2203-439D-A6DF-7EF7AEF5F6C0}" srcId="{00B577B7-71F8-4566-8458-3924D81F7375}" destId="{E0D6EF74-4188-4619-9586-E4974124AF36}" srcOrd="0" destOrd="0" parTransId="{ECD6500D-67F2-46BF-A6AA-D331E24F1EB3}" sibTransId="{1D801858-A9E7-46B4-84BE-4CF5FC15E7D0}"/>
    <dgm:cxn modelId="{2BD52E8B-FA8C-44D5-BF32-272C0373E439}" srcId="{413E975D-E529-4195-BFD7-C257E7ED9CE3}" destId="{AB11D7D3-D733-4DF8-B537-D1B8C54B1A1B}" srcOrd="0" destOrd="0" parTransId="{A48EEDC9-149F-4F62-B3E9-A62C3D01607A}" sibTransId="{927BD2B8-CF9B-4144-B731-19F9E8B36163}"/>
    <dgm:cxn modelId="{B90237A3-A9CF-42E0-A6EC-C018F8865672}" type="presOf" srcId="{E0D6EF74-4188-4619-9586-E4974124AF36}" destId="{87E1D722-C9C6-4D3C-BBAA-E41F0308E752}" srcOrd="1" destOrd="0" presId="urn:microsoft.com/office/officeart/2005/8/layout/list1"/>
    <dgm:cxn modelId="{11EC55B8-0CAF-4DE7-9848-790392616DE6}" type="presOf" srcId="{E10C3CFA-579F-4607-B3E5-F96ED4A66CCD}" destId="{FBC3365B-6EC5-43EA-9C68-BAAE5148CBE1}" srcOrd="0" destOrd="0" presId="urn:microsoft.com/office/officeart/2005/8/layout/list1"/>
    <dgm:cxn modelId="{EBE5EABB-3762-4279-BBF4-D31070A81D57}" type="presOf" srcId="{413E975D-E529-4195-BFD7-C257E7ED9CE3}" destId="{92160FB5-E35F-4D6D-AFD5-739EEAFF0DC9}" srcOrd="0" destOrd="0" presId="urn:microsoft.com/office/officeart/2005/8/layout/list1"/>
    <dgm:cxn modelId="{84DEADBD-B6CD-428D-A787-3659E9A7D7DA}" type="presOf" srcId="{AB11D7D3-D733-4DF8-B537-D1B8C54B1A1B}" destId="{53624A6E-3B03-43FE-B7C6-05E6BE7274F8}" srcOrd="0" destOrd="0" presId="urn:microsoft.com/office/officeart/2005/8/layout/list1"/>
    <dgm:cxn modelId="{9213FFCE-B60A-40AE-AD8E-D022F1B3FFC0}" type="presOf" srcId="{00B577B7-71F8-4566-8458-3924D81F7375}" destId="{EE3109C0-DD1A-4DF1-BAF5-8A16C15ECAFF}" srcOrd="0" destOrd="0" presId="urn:microsoft.com/office/officeart/2005/8/layout/list1"/>
    <dgm:cxn modelId="{10D01ADD-72E7-457E-B613-FBB406083DD4}" type="presOf" srcId="{E0D6EF74-4188-4619-9586-E4974124AF36}" destId="{D8D55197-4657-462E-861B-11A336FB2997}" srcOrd="0" destOrd="0" presId="urn:microsoft.com/office/officeart/2005/8/layout/list1"/>
    <dgm:cxn modelId="{C61F7102-B245-4F00-8637-2C3CA5492231}" type="presParOf" srcId="{EE3109C0-DD1A-4DF1-BAF5-8A16C15ECAFF}" destId="{9045AD0A-E992-4DAF-92D7-F00478F572DE}" srcOrd="0" destOrd="0" presId="urn:microsoft.com/office/officeart/2005/8/layout/list1"/>
    <dgm:cxn modelId="{A7F1A089-D5E2-4BCC-8A65-5D677B8DEFF9}" type="presParOf" srcId="{9045AD0A-E992-4DAF-92D7-F00478F572DE}" destId="{D8D55197-4657-462E-861B-11A336FB2997}" srcOrd="0" destOrd="0" presId="urn:microsoft.com/office/officeart/2005/8/layout/list1"/>
    <dgm:cxn modelId="{EB3EEBBA-A297-4799-9E82-8B5D88C0E5CA}" type="presParOf" srcId="{9045AD0A-E992-4DAF-92D7-F00478F572DE}" destId="{87E1D722-C9C6-4D3C-BBAA-E41F0308E752}" srcOrd="1" destOrd="0" presId="urn:microsoft.com/office/officeart/2005/8/layout/list1"/>
    <dgm:cxn modelId="{EF92E284-1219-4E48-805C-6FE5DC05CDB8}" type="presParOf" srcId="{EE3109C0-DD1A-4DF1-BAF5-8A16C15ECAFF}" destId="{2D571540-D74D-4AD4-A000-1638BB7DB6EE}" srcOrd="1" destOrd="0" presId="urn:microsoft.com/office/officeart/2005/8/layout/list1"/>
    <dgm:cxn modelId="{879D545E-2AAA-4696-8211-81D0C96C12BA}" type="presParOf" srcId="{EE3109C0-DD1A-4DF1-BAF5-8A16C15ECAFF}" destId="{FBC3365B-6EC5-43EA-9C68-BAAE5148CBE1}" srcOrd="2" destOrd="0" presId="urn:microsoft.com/office/officeart/2005/8/layout/list1"/>
    <dgm:cxn modelId="{3A6BFC2A-4628-4D4E-9C5B-01AEF8085B05}" type="presParOf" srcId="{EE3109C0-DD1A-4DF1-BAF5-8A16C15ECAFF}" destId="{BC4F001C-3E09-4273-BBFA-96AF82DF8239}" srcOrd="3" destOrd="0" presId="urn:microsoft.com/office/officeart/2005/8/layout/list1"/>
    <dgm:cxn modelId="{F306DDCF-EF21-482A-B9EB-9962626DC111}" type="presParOf" srcId="{EE3109C0-DD1A-4DF1-BAF5-8A16C15ECAFF}" destId="{33DBB826-8F53-4B0D-902E-8679B7C832A2}" srcOrd="4" destOrd="0" presId="urn:microsoft.com/office/officeart/2005/8/layout/list1"/>
    <dgm:cxn modelId="{740050EB-211E-44DF-B32B-F328DB39BC69}" type="presParOf" srcId="{33DBB826-8F53-4B0D-902E-8679B7C832A2}" destId="{92160FB5-E35F-4D6D-AFD5-739EEAFF0DC9}" srcOrd="0" destOrd="0" presId="urn:microsoft.com/office/officeart/2005/8/layout/list1"/>
    <dgm:cxn modelId="{5D4E8D7C-5657-4A12-B396-6DB04E712E5E}" type="presParOf" srcId="{33DBB826-8F53-4B0D-902E-8679B7C832A2}" destId="{5B67A08A-DC08-4F37-8904-0370DFD9BB70}" srcOrd="1" destOrd="0" presId="urn:microsoft.com/office/officeart/2005/8/layout/list1"/>
    <dgm:cxn modelId="{A06182A8-0C9F-49A1-9592-F23190A622B5}" type="presParOf" srcId="{EE3109C0-DD1A-4DF1-BAF5-8A16C15ECAFF}" destId="{A8F99365-86FC-4586-B816-D67CB81FFD79}" srcOrd="5" destOrd="0" presId="urn:microsoft.com/office/officeart/2005/8/layout/list1"/>
    <dgm:cxn modelId="{BDD3C078-C96E-4471-AEB9-0DAFF3762781}" type="presParOf" srcId="{EE3109C0-DD1A-4DF1-BAF5-8A16C15ECAFF}" destId="{53624A6E-3B03-43FE-B7C6-05E6BE7274F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495377"/>
          <a:ext cx="13396913" cy="14553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749" tIns="687324" rIns="1039749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자산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창출된 순이익의 크기를 나타낸다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95377"/>
        <a:ext cx="13396913" cy="1455300"/>
      </dsp:txXfrm>
    </dsp:sp>
    <dsp:sp modelId="{87E1D722-C9C6-4D3C-BBAA-E41F0308E752}">
      <dsp:nvSpPr>
        <dsp:cNvPr id="0" name=""/>
        <dsp:cNvSpPr/>
      </dsp:nvSpPr>
      <dsp:spPr>
        <a:xfrm>
          <a:off x="669845" y="8297"/>
          <a:ext cx="4500987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4460" tIns="0" rIns="354460" bIns="0" numCol="1" spcCol="1270" anchor="ctr" anchorCtr="0">
          <a:noAutofit/>
        </a:bodyPr>
        <a:lstStyle/>
        <a:p>
          <a:pPr marL="0" lvl="0" indent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300" kern="1200" dirty="0"/>
            <a:t>  </a:t>
          </a:r>
          <a:r>
            <a:rPr lang="ko-KR" altLang="en-US" sz="33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총자산 순이익률</a:t>
          </a:r>
        </a:p>
      </dsp:txBody>
      <dsp:txXfrm>
        <a:off x="717400" y="55852"/>
        <a:ext cx="4405877" cy="879050"/>
      </dsp:txXfrm>
    </dsp:sp>
    <dsp:sp modelId="{53624A6E-3B03-43FE-B7C6-05E6BE7274F8}">
      <dsp:nvSpPr>
        <dsp:cNvPr id="0" name=""/>
        <dsp:cNvSpPr/>
      </dsp:nvSpPr>
      <dsp:spPr>
        <a:xfrm>
          <a:off x="0" y="2615957"/>
          <a:ext cx="13396913" cy="14553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749" tIns="687324" rIns="1039749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 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창출된 순이익의 크기를 나타낸다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2615957"/>
        <a:ext cx="13396913" cy="1455300"/>
      </dsp:txXfrm>
    </dsp:sp>
    <dsp:sp modelId="{5B67A08A-DC08-4F37-8904-0370DFD9BB70}">
      <dsp:nvSpPr>
        <dsp:cNvPr id="0" name=""/>
        <dsp:cNvSpPr/>
      </dsp:nvSpPr>
      <dsp:spPr>
        <a:xfrm>
          <a:off x="669845" y="2128877"/>
          <a:ext cx="452246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4460" tIns="0" rIns="354460" bIns="0" numCol="1" spcCol="1270" anchor="ctr" anchorCtr="0">
          <a:noAutofit/>
        </a:bodyPr>
        <a:lstStyle/>
        <a:p>
          <a:pPr marL="0" lvl="0" indent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3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 순이익률</a:t>
          </a:r>
        </a:p>
      </dsp:txBody>
      <dsp:txXfrm>
        <a:off x="717400" y="2176432"/>
        <a:ext cx="4427352" cy="879050"/>
      </dsp:txXfrm>
    </dsp:sp>
    <dsp:sp modelId="{FE074582-29CC-4E05-ADB9-6632E90A898C}">
      <dsp:nvSpPr>
        <dsp:cNvPr id="0" name=""/>
        <dsp:cNvSpPr/>
      </dsp:nvSpPr>
      <dsp:spPr>
        <a:xfrm>
          <a:off x="0" y="4736537"/>
          <a:ext cx="13396913" cy="14553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749" tIns="687324" rIns="1039749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매출액 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1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원당 얼마의 순이익을 남길 수 있는 지를 나타낸다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736537"/>
        <a:ext cx="13396913" cy="1455300"/>
      </dsp:txXfrm>
    </dsp:sp>
    <dsp:sp modelId="{C2F87984-8CDC-44C5-8AD6-92C48957FB95}">
      <dsp:nvSpPr>
        <dsp:cNvPr id="0" name=""/>
        <dsp:cNvSpPr/>
      </dsp:nvSpPr>
      <dsp:spPr>
        <a:xfrm>
          <a:off x="669845" y="4249457"/>
          <a:ext cx="452246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4460" tIns="0" rIns="354460" bIns="0" numCol="1" spcCol="1270" anchor="ctr" anchorCtr="0">
          <a:noAutofit/>
        </a:bodyPr>
        <a:lstStyle/>
        <a:p>
          <a:pPr marL="0" lvl="0" indent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300" kern="1200" dirty="0"/>
            <a:t>   </a:t>
          </a:r>
          <a:r>
            <a:rPr lang="ko-KR" altLang="en-US" sz="3300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매출액순이익률</a:t>
          </a:r>
          <a:endParaRPr lang="ko-KR" altLang="en-US" sz="33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717400" y="4297012"/>
        <a:ext cx="4427352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479544"/>
          <a:ext cx="13487400" cy="129937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62484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손익계산서의 항목을 이용하여 기업 외형의 성장 규모를 측정한다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79544"/>
        <a:ext cx="13487400" cy="1299375"/>
      </dsp:txXfrm>
    </dsp:sp>
    <dsp:sp modelId="{87E1D722-C9C6-4D3C-BBAA-E41F0308E752}">
      <dsp:nvSpPr>
        <dsp:cNvPr id="0" name=""/>
        <dsp:cNvSpPr/>
      </dsp:nvSpPr>
      <dsp:spPr>
        <a:xfrm>
          <a:off x="674370" y="36744"/>
          <a:ext cx="3873432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333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000" kern="1200" dirty="0"/>
            <a:t>     </a:t>
          </a:r>
          <a:r>
            <a:rPr lang="ko-KR" altLang="en-US" sz="3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매출액증가율</a:t>
          </a:r>
        </a:p>
      </dsp:txBody>
      <dsp:txXfrm>
        <a:off x="717601" y="79975"/>
        <a:ext cx="3786970" cy="799138"/>
      </dsp:txXfrm>
    </dsp:sp>
    <dsp:sp modelId="{53624A6E-3B03-43FE-B7C6-05E6BE7274F8}">
      <dsp:nvSpPr>
        <dsp:cNvPr id="0" name=""/>
        <dsp:cNvSpPr/>
      </dsp:nvSpPr>
      <dsp:spPr>
        <a:xfrm>
          <a:off x="0" y="2396114"/>
          <a:ext cx="13487400" cy="13702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62484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재무상태표의 항목을 이용하여 기업 외형의 성장 규모를 측정한다</a:t>
          </a:r>
          <a:r>
            <a:rPr lang="en-US" altLang="ko-KR" sz="28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800" b="0" kern="120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sp:txBody>
      <dsp:txXfrm>
        <a:off x="0" y="2396114"/>
        <a:ext cx="13487400" cy="1370250"/>
      </dsp:txXfrm>
    </dsp:sp>
    <dsp:sp modelId="{5B67A08A-DC08-4F37-8904-0370DFD9BB70}">
      <dsp:nvSpPr>
        <dsp:cNvPr id="0" name=""/>
        <dsp:cNvSpPr/>
      </dsp:nvSpPr>
      <dsp:spPr>
        <a:xfrm>
          <a:off x="609596" y="1947969"/>
          <a:ext cx="3981440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333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 총자산 증가율</a:t>
          </a:r>
        </a:p>
      </dsp:txBody>
      <dsp:txXfrm>
        <a:off x="652827" y="1991200"/>
        <a:ext cx="3894978" cy="799138"/>
      </dsp:txXfrm>
    </dsp:sp>
    <dsp:sp modelId="{FE074582-29CC-4E05-ADB9-6632E90A898C}">
      <dsp:nvSpPr>
        <dsp:cNvPr id="0" name=""/>
        <dsp:cNvSpPr/>
      </dsp:nvSpPr>
      <dsp:spPr>
        <a:xfrm>
          <a:off x="0" y="4358770"/>
          <a:ext cx="13487400" cy="18427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62484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실질적인 성장을 측정하는 지표로 전년도에 비해 당해 연도의 이익이 얼마나 증가하였는지를 나타낸다</a:t>
          </a:r>
          <a:r>
            <a:rPr lang="en-US" altLang="ko-KR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8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358770"/>
        <a:ext cx="13487400" cy="1842750"/>
      </dsp:txXfrm>
    </dsp:sp>
    <dsp:sp modelId="{C2F87984-8CDC-44C5-8AD6-92C48957FB95}">
      <dsp:nvSpPr>
        <dsp:cNvPr id="0" name=""/>
        <dsp:cNvSpPr/>
      </dsp:nvSpPr>
      <dsp:spPr>
        <a:xfrm>
          <a:off x="674370" y="3915970"/>
          <a:ext cx="3699431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333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000" kern="1200" dirty="0"/>
            <a:t>    </a:t>
          </a:r>
          <a:r>
            <a:rPr lang="ko-KR" altLang="en-US" sz="3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순이익 증가율</a:t>
          </a:r>
        </a:p>
      </dsp:txBody>
      <dsp:txXfrm>
        <a:off x="717601" y="3959201"/>
        <a:ext cx="3612969" cy="799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486119"/>
          <a:ext cx="13487400" cy="12568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58318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매출채권 한단위를 투자하여 얼마의 매출을 올렸는지를 나타낸다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86119"/>
        <a:ext cx="13487400" cy="1256850"/>
      </dsp:txXfrm>
    </dsp:sp>
    <dsp:sp modelId="{87E1D722-C9C6-4D3C-BBAA-E41F0308E752}">
      <dsp:nvSpPr>
        <dsp:cNvPr id="0" name=""/>
        <dsp:cNvSpPr/>
      </dsp:nvSpPr>
      <dsp:spPr>
        <a:xfrm>
          <a:off x="674370" y="72839"/>
          <a:ext cx="3873432" cy="826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 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매출채권 회전율</a:t>
          </a:r>
        </a:p>
      </dsp:txBody>
      <dsp:txXfrm>
        <a:off x="714719" y="113188"/>
        <a:ext cx="3792734" cy="745862"/>
      </dsp:txXfrm>
    </dsp:sp>
    <dsp:sp modelId="{53624A6E-3B03-43FE-B7C6-05E6BE7274F8}">
      <dsp:nvSpPr>
        <dsp:cNvPr id="0" name=""/>
        <dsp:cNvSpPr/>
      </dsp:nvSpPr>
      <dsp:spPr>
        <a:xfrm>
          <a:off x="0" y="2297027"/>
          <a:ext cx="13487400" cy="12568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58318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재고자산 한 단위를 투자하여 얼마의 매출을 올렸는지를 나타낸다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2297027"/>
        <a:ext cx="13487400" cy="1256850"/>
      </dsp:txXfrm>
    </dsp:sp>
    <dsp:sp modelId="{5B67A08A-DC08-4F37-8904-0370DFD9BB70}">
      <dsp:nvSpPr>
        <dsp:cNvPr id="0" name=""/>
        <dsp:cNvSpPr/>
      </dsp:nvSpPr>
      <dsp:spPr>
        <a:xfrm>
          <a:off x="609596" y="1900748"/>
          <a:ext cx="3981440" cy="826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 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재고자산 회전율</a:t>
          </a:r>
        </a:p>
      </dsp:txBody>
      <dsp:txXfrm>
        <a:off x="649945" y="1941097"/>
        <a:ext cx="3900742" cy="745862"/>
      </dsp:txXfrm>
    </dsp:sp>
    <dsp:sp modelId="{FE074582-29CC-4E05-ADB9-6632E90A898C}">
      <dsp:nvSpPr>
        <dsp:cNvPr id="0" name=""/>
        <dsp:cNvSpPr/>
      </dsp:nvSpPr>
      <dsp:spPr>
        <a:xfrm>
          <a:off x="0" y="4128779"/>
          <a:ext cx="13487400" cy="12568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58318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유형자산에 한 단위를 투자하여 얼마의 매출을 올렸는지를 나타낸다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sp:txBody>
      <dsp:txXfrm>
        <a:off x="0" y="4128779"/>
        <a:ext cx="13487400" cy="1256850"/>
      </dsp:txXfrm>
    </dsp:sp>
    <dsp:sp modelId="{C2F87984-8CDC-44C5-8AD6-92C48957FB95}">
      <dsp:nvSpPr>
        <dsp:cNvPr id="0" name=""/>
        <dsp:cNvSpPr/>
      </dsp:nvSpPr>
      <dsp:spPr>
        <a:xfrm>
          <a:off x="674370" y="3715499"/>
          <a:ext cx="3943486" cy="826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유형자산 회전율</a:t>
          </a:r>
        </a:p>
      </dsp:txBody>
      <dsp:txXfrm>
        <a:off x="714719" y="3755848"/>
        <a:ext cx="3862788" cy="745862"/>
      </dsp:txXfrm>
    </dsp:sp>
    <dsp:sp modelId="{10D59494-8CA0-4AC7-B4CD-9D7285DFADBB}">
      <dsp:nvSpPr>
        <dsp:cNvPr id="0" name=""/>
        <dsp:cNvSpPr/>
      </dsp:nvSpPr>
      <dsp:spPr>
        <a:xfrm>
          <a:off x="0" y="5967822"/>
          <a:ext cx="13487400" cy="12568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58318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 전체 자산의 이용효율성을 총괄적으로 나타내고 있다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5967822"/>
        <a:ext cx="13487400" cy="1256850"/>
      </dsp:txXfrm>
    </dsp:sp>
    <dsp:sp modelId="{0ABA19C0-8EC9-4011-8BE0-6612ADC3C723}">
      <dsp:nvSpPr>
        <dsp:cNvPr id="0" name=""/>
        <dsp:cNvSpPr/>
      </dsp:nvSpPr>
      <dsp:spPr>
        <a:xfrm>
          <a:off x="674370" y="5536829"/>
          <a:ext cx="3802340" cy="826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총자산 회전율 </a:t>
          </a:r>
        </a:p>
      </dsp:txBody>
      <dsp:txXfrm>
        <a:off x="714719" y="5577178"/>
        <a:ext cx="3721642" cy="7458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456460"/>
          <a:ext cx="13487400" cy="17010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7904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기업이 유동부채를 상환하기 위해 충분한 유동자산을 보유하고 있는지를 나타낸다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56460"/>
        <a:ext cx="13487400" cy="1701000"/>
      </dsp:txXfrm>
    </dsp:sp>
    <dsp:sp modelId="{87E1D722-C9C6-4D3C-BBAA-E41F0308E752}">
      <dsp:nvSpPr>
        <dsp:cNvPr id="0" name=""/>
        <dsp:cNvSpPr/>
      </dsp:nvSpPr>
      <dsp:spPr>
        <a:xfrm>
          <a:off x="761997" y="9113"/>
          <a:ext cx="3873432" cy="7970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              </a:t>
          </a:r>
          <a:r>
            <a:rPr lang="ko-KR" altLang="en-US" sz="2400" b="1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유동비율</a:t>
          </a:r>
        </a:p>
      </dsp:txBody>
      <dsp:txXfrm>
        <a:off x="800905" y="48021"/>
        <a:ext cx="3795616" cy="719224"/>
      </dsp:txXfrm>
    </dsp:sp>
    <dsp:sp modelId="{53624A6E-3B03-43FE-B7C6-05E6BE7274F8}">
      <dsp:nvSpPr>
        <dsp:cNvPr id="0" name=""/>
        <dsp:cNvSpPr/>
      </dsp:nvSpPr>
      <dsp:spPr>
        <a:xfrm>
          <a:off x="0" y="2713718"/>
          <a:ext cx="13487400" cy="123322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7904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기업의 당좌자산만을 가지고 유동부채의 상환능력을 나타낸다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sp:txBody>
      <dsp:txXfrm>
        <a:off x="0" y="2713718"/>
        <a:ext cx="13487400" cy="1233225"/>
      </dsp:txXfrm>
    </dsp:sp>
    <dsp:sp modelId="{5B67A08A-DC08-4F37-8904-0370DFD9BB70}">
      <dsp:nvSpPr>
        <dsp:cNvPr id="0" name=""/>
        <dsp:cNvSpPr/>
      </dsp:nvSpPr>
      <dsp:spPr>
        <a:xfrm>
          <a:off x="609596" y="2309604"/>
          <a:ext cx="3981440" cy="7970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               </a:t>
          </a:r>
          <a:r>
            <a:rPr lang="ko-KR" altLang="en-US" sz="2400" b="1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당좌비율</a:t>
          </a:r>
        </a:p>
      </dsp:txBody>
      <dsp:txXfrm>
        <a:off x="648504" y="2348512"/>
        <a:ext cx="3903624" cy="719224"/>
      </dsp:txXfrm>
    </dsp:sp>
    <dsp:sp modelId="{FE074582-29CC-4E05-ADB9-6632E90A898C}">
      <dsp:nvSpPr>
        <dsp:cNvPr id="0" name=""/>
        <dsp:cNvSpPr/>
      </dsp:nvSpPr>
      <dsp:spPr>
        <a:xfrm>
          <a:off x="0" y="4479325"/>
          <a:ext cx="13487400" cy="17010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79044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유동자산에서 유동부채를 차감한 순운전자본이 총자본에서 얼마나 차지하고 있는 지를 나타낸다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479325"/>
        <a:ext cx="13487400" cy="1701000"/>
      </dsp:txXfrm>
    </dsp:sp>
    <dsp:sp modelId="{C2F87984-8CDC-44C5-8AD6-92C48957FB95}">
      <dsp:nvSpPr>
        <dsp:cNvPr id="0" name=""/>
        <dsp:cNvSpPr/>
      </dsp:nvSpPr>
      <dsp:spPr>
        <a:xfrm>
          <a:off x="674370" y="4080805"/>
          <a:ext cx="3699431" cy="7970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    </a:t>
          </a:r>
          <a:r>
            <a:rPr lang="ko-KR" altLang="en-US" sz="2300" b="1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순운전자본구성비율</a:t>
          </a:r>
          <a:endParaRPr lang="ko-KR" altLang="en-US" sz="2300" b="1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713278" y="4119713"/>
        <a:ext cx="3621615" cy="7192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324857"/>
          <a:ext cx="13487400" cy="11025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1656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채권회수의 안정성을 측정한다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324857"/>
        <a:ext cx="13487400" cy="1102500"/>
      </dsp:txXfrm>
    </dsp:sp>
    <dsp:sp modelId="{87E1D722-C9C6-4D3C-BBAA-E41F0308E752}">
      <dsp:nvSpPr>
        <dsp:cNvPr id="0" name=""/>
        <dsp:cNvSpPr/>
      </dsp:nvSpPr>
      <dsp:spPr>
        <a:xfrm>
          <a:off x="674370" y="29657"/>
          <a:ext cx="3416196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2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    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부채비율</a:t>
          </a:r>
        </a:p>
      </dsp:txBody>
      <dsp:txXfrm>
        <a:off x="703191" y="58478"/>
        <a:ext cx="3358554" cy="532758"/>
      </dsp:txXfrm>
    </dsp:sp>
    <dsp:sp modelId="{53624A6E-3B03-43FE-B7C6-05E6BE7274F8}">
      <dsp:nvSpPr>
        <dsp:cNvPr id="0" name=""/>
        <dsp:cNvSpPr/>
      </dsp:nvSpPr>
      <dsp:spPr>
        <a:xfrm>
          <a:off x="0" y="1823113"/>
          <a:ext cx="13487400" cy="11025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1656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총자본에서 자기자본이 차지하는 비중을 보여준다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1823113"/>
        <a:ext cx="13487400" cy="1102500"/>
      </dsp:txXfrm>
    </dsp:sp>
    <dsp:sp modelId="{5B67A08A-DC08-4F37-8904-0370DFD9BB70}">
      <dsp:nvSpPr>
        <dsp:cNvPr id="0" name=""/>
        <dsp:cNvSpPr/>
      </dsp:nvSpPr>
      <dsp:spPr>
        <a:xfrm>
          <a:off x="609596" y="1540057"/>
          <a:ext cx="3524203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200" kern="1200" dirty="0"/>
            <a:t>   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자기자본비율</a:t>
          </a:r>
        </a:p>
      </dsp:txBody>
      <dsp:txXfrm>
        <a:off x="638417" y="1568878"/>
        <a:ext cx="3466561" cy="532758"/>
      </dsp:txXfrm>
    </dsp:sp>
    <dsp:sp modelId="{FE074582-29CC-4E05-ADB9-6632E90A898C}">
      <dsp:nvSpPr>
        <dsp:cNvPr id="0" name=""/>
        <dsp:cNvSpPr/>
      </dsp:nvSpPr>
      <dsp:spPr>
        <a:xfrm>
          <a:off x="0" y="3336257"/>
          <a:ext cx="13487400" cy="11025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1656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기업의 이자지급을 위해 충분히 영업이익을 내 </a:t>
          </a:r>
          <a:r>
            <a:rPr lang="ko-KR" altLang="en-US" sz="2400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었는</a:t>
          </a: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지를 보여준다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..</a:t>
          </a: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sp:txBody>
      <dsp:txXfrm>
        <a:off x="0" y="3336257"/>
        <a:ext cx="13487400" cy="1102500"/>
      </dsp:txXfrm>
    </dsp:sp>
    <dsp:sp modelId="{C2F87984-8CDC-44C5-8AD6-92C48957FB95}">
      <dsp:nvSpPr>
        <dsp:cNvPr id="0" name=""/>
        <dsp:cNvSpPr/>
      </dsp:nvSpPr>
      <dsp:spPr>
        <a:xfrm>
          <a:off x="674370" y="3041057"/>
          <a:ext cx="3394481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200" kern="1200" dirty="0"/>
            <a:t>  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이자보상비율</a:t>
          </a:r>
        </a:p>
      </dsp:txBody>
      <dsp:txXfrm>
        <a:off x="703191" y="3069878"/>
        <a:ext cx="3336839" cy="532758"/>
      </dsp:txXfrm>
    </dsp:sp>
    <dsp:sp modelId="{10D59494-8CA0-4AC7-B4CD-9D7285DFADBB}">
      <dsp:nvSpPr>
        <dsp:cNvPr id="0" name=""/>
        <dsp:cNvSpPr/>
      </dsp:nvSpPr>
      <dsp:spPr>
        <a:xfrm>
          <a:off x="0" y="4846586"/>
          <a:ext cx="13487400" cy="15750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16560" rIns="1046772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조달된 자금이 유동자산과 비유동자산에 합리적으로 배분되어 기업의 안정성이 확보되었는지를 판단하는 척도가 된다</a:t>
          </a:r>
          <a:r>
            <a:rPr lang="en-US" altLang="ko-KR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4846586"/>
        <a:ext cx="13487400" cy="1575000"/>
      </dsp:txXfrm>
    </dsp:sp>
    <dsp:sp modelId="{0ABA19C0-8EC9-4011-8BE0-6612ADC3C723}">
      <dsp:nvSpPr>
        <dsp:cNvPr id="0" name=""/>
        <dsp:cNvSpPr/>
      </dsp:nvSpPr>
      <dsp:spPr>
        <a:xfrm>
          <a:off x="674370" y="4546757"/>
          <a:ext cx="3383435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    </a:t>
          </a:r>
          <a:r>
            <a:rPr lang="ko-KR" altLang="en-US" sz="2800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비유동비율</a:t>
          </a:r>
          <a:r>
            <a:rPr lang="ko-KR" altLang="en-US" sz="28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</a:t>
          </a:r>
        </a:p>
      </dsp:txBody>
      <dsp:txXfrm>
        <a:off x="703191" y="4575578"/>
        <a:ext cx="3325793" cy="532758"/>
      </dsp:txXfrm>
    </dsp:sp>
    <dsp:sp modelId="{E6F1EF0C-8139-467D-89BD-9ACDCF601F44}">
      <dsp:nvSpPr>
        <dsp:cNvPr id="0" name=""/>
        <dsp:cNvSpPr/>
      </dsp:nvSpPr>
      <dsp:spPr>
        <a:xfrm>
          <a:off x="0" y="6820157"/>
          <a:ext cx="13487400" cy="9765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6772" tIns="416560" rIns="1046772" bIns="14224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자기자본에 비유동부채까지 고려한 </a:t>
          </a:r>
          <a:r>
            <a:rPr lang="ko-KR" altLang="en-US" sz="2000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비유동장기적합률로</a:t>
          </a:r>
          <a:r>
            <a:rPr lang="ko-KR" altLang="en-US" sz="2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 자본배분의 안정성을 측정한다</a:t>
          </a:r>
          <a:r>
            <a:rPr lang="en-US" altLang="ko-KR" sz="20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00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6820157"/>
        <a:ext cx="13487400" cy="976500"/>
      </dsp:txXfrm>
    </dsp:sp>
    <dsp:sp modelId="{82478EDF-B023-4B97-94A2-AF59B03DFFEE}">
      <dsp:nvSpPr>
        <dsp:cNvPr id="0" name=""/>
        <dsp:cNvSpPr/>
      </dsp:nvSpPr>
      <dsp:spPr>
        <a:xfrm>
          <a:off x="674370" y="6524957"/>
          <a:ext cx="3383341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6854" tIns="0" rIns="356854" bIns="0" numCol="1" spcCol="1270" anchor="ctr" anchorCtr="0">
          <a:noAutofit/>
        </a:bodyPr>
        <a:lstStyle/>
        <a:p>
          <a:pPr marL="0" lvl="0" indent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400" b="1" kern="120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비유동장기적합률</a:t>
          </a:r>
          <a:endParaRPr lang="ko-KR" altLang="en-US" sz="2400" b="1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703191" y="6553778"/>
        <a:ext cx="3325699" cy="5327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3365B-6EC5-43EA-9C68-BAAE5148CBE1}">
      <dsp:nvSpPr>
        <dsp:cNvPr id="0" name=""/>
        <dsp:cNvSpPr/>
      </dsp:nvSpPr>
      <dsp:spPr>
        <a:xfrm>
          <a:off x="0" y="984812"/>
          <a:ext cx="14325600" cy="1539437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1826" tIns="874776" rIns="1111826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기업순이익에 비해 주가가 어떻게 평가되고 있는지를 판단하는 지표이다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0" y="984812"/>
        <a:ext cx="14325600" cy="1539437"/>
      </dsp:txXfrm>
    </dsp:sp>
    <dsp:sp modelId="{87E1D722-C9C6-4D3C-BBAA-E41F0308E752}">
      <dsp:nvSpPr>
        <dsp:cNvPr id="0" name=""/>
        <dsp:cNvSpPr/>
      </dsp:nvSpPr>
      <dsp:spPr>
        <a:xfrm>
          <a:off x="662379" y="585418"/>
          <a:ext cx="3294271" cy="93381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79032" tIns="0" rIns="379032" bIns="0" numCol="1" spcCol="1270" anchor="ctr" anchorCtr="0">
          <a:noAutofit/>
        </a:bodyPr>
        <a:lstStyle/>
        <a:p>
          <a:pPr marL="0" lvl="0" indent="0" algn="l" defTabSz="1644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700" kern="1200" dirty="0"/>
            <a:t>   </a:t>
          </a: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주가수익비율</a:t>
          </a:r>
        </a:p>
      </dsp:txBody>
      <dsp:txXfrm>
        <a:off x="707964" y="631003"/>
        <a:ext cx="3203101" cy="842644"/>
      </dsp:txXfrm>
    </dsp:sp>
    <dsp:sp modelId="{53624A6E-3B03-43FE-B7C6-05E6BE7274F8}">
      <dsp:nvSpPr>
        <dsp:cNvPr id="0" name=""/>
        <dsp:cNvSpPr/>
      </dsp:nvSpPr>
      <dsp:spPr>
        <a:xfrm>
          <a:off x="0" y="3276602"/>
          <a:ext cx="14325600" cy="155479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1826" tIns="874776" rIns="1111826" bIns="170688" numCol="1" spcCol="1270" anchor="t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시장이 얼마나 이 기업을 긍정적으로 평가하는지를 보여주는 척도이다</a:t>
          </a:r>
          <a:r>
            <a:rPr lang="en-US" altLang="ko-KR" sz="2400" b="0" kern="120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rPr>
            <a:t>.</a:t>
          </a:r>
          <a:endParaRPr lang="ko-KR" altLang="en-US" sz="2400" b="0" kern="1200" dirty="0">
            <a:latin typeface="맑은 고딕" panose="020B0503020000020004" pitchFamily="50" charset="-127"/>
            <a:ea typeface="맑은 고딕" panose="020B0503020000020004" pitchFamily="50" charset="-127"/>
            <a:cs typeface="함초롬돋움" panose="020B0604000101010101" pitchFamily="50" charset="-127"/>
          </a:endParaRPr>
        </a:p>
      </dsp:txBody>
      <dsp:txXfrm>
        <a:off x="0" y="3276602"/>
        <a:ext cx="14325600" cy="1554799"/>
      </dsp:txXfrm>
    </dsp:sp>
    <dsp:sp modelId="{5B67A08A-DC08-4F37-8904-0370DFD9BB70}">
      <dsp:nvSpPr>
        <dsp:cNvPr id="0" name=""/>
        <dsp:cNvSpPr/>
      </dsp:nvSpPr>
      <dsp:spPr>
        <a:xfrm>
          <a:off x="586182" y="2895601"/>
          <a:ext cx="3317135" cy="8489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79032" tIns="0" rIns="379032" bIns="0" numCol="1" spcCol="1270" anchor="ctr" anchorCtr="0">
          <a:noAutofit/>
        </a:bodyPr>
        <a:lstStyle/>
        <a:p>
          <a:pPr marL="0" lvl="0" indent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400" kern="1200" dirty="0"/>
            <a:t>  </a:t>
          </a:r>
          <a:r>
            <a:rPr lang="ko-KR" altLang="en-US" sz="2400" kern="1200" dirty="0">
              <a:latin typeface="맑은 고딕" panose="020B0503020000020004" pitchFamily="50" charset="-127"/>
              <a:ea typeface="맑은 고딕" panose="020B0503020000020004" pitchFamily="50" charset="-127"/>
            </a:rPr>
            <a:t>주가장부가비율</a:t>
          </a:r>
        </a:p>
      </dsp:txBody>
      <dsp:txXfrm>
        <a:off x="627622" y="2937041"/>
        <a:ext cx="3234255" cy="7660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png"/><Relationship Id="rId5" Type="http://schemas.openxmlformats.org/officeDocument/2006/relationships/image" Target="../media/image11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gif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6.png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6.pn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6.png"/><Relationship Id="rId9" Type="http://schemas.microsoft.com/office/2007/relationships/diagramDrawing" Target="../diagrams/drawing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6.png"/><Relationship Id="rId9" Type="http://schemas.microsoft.com/office/2007/relationships/diagramDrawing" Target="../diagrams/drawin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26.png"/><Relationship Id="rId9" Type="http://schemas.microsoft.com/office/2007/relationships/diagramDrawing" Target="../diagrams/drawing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26.png"/><Relationship Id="rId9" Type="http://schemas.microsoft.com/office/2007/relationships/diagramDrawing" Target="../diagrams/drawin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6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85714" cy="10285714"/>
            <a:chOff x="0" y="0"/>
            <a:chExt cx="18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481190" y="-308501"/>
            <a:ext cx="11526698" cy="10902717"/>
            <a:chOff x="7481190" y="-308501"/>
            <a:chExt cx="11526698" cy="1090271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81190" y="-308501"/>
              <a:ext cx="11526698" cy="1090271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609991" y="-462752"/>
            <a:ext cx="1867134" cy="11211218"/>
            <a:chOff x="-609991" y="-462752"/>
            <a:chExt cx="1867134" cy="11211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609991" y="-462752"/>
              <a:ext cx="1867134" cy="11211218"/>
            </a:xfrm>
            <a:prstGeom prst="rect">
              <a:avLst/>
            </a:prstGeom>
          </p:spPr>
        </p:pic>
      </p:grpSp>
      <p:pic>
        <p:nvPicPr>
          <p:cNvPr id="21" name="그림 20">
            <a:extLst>
              <a:ext uri="{FF2B5EF4-FFF2-40B4-BE49-F238E27FC236}">
                <a16:creationId xmlns:a16="http://schemas.microsoft.com/office/drawing/2014/main" id="{F770468B-039B-4971-B607-F1E843DC7E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496" y="3330208"/>
            <a:ext cx="5961340" cy="182304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92FEB96-4FE7-4A55-AADB-E6B4556CA860}"/>
              </a:ext>
            </a:extLst>
          </p:cNvPr>
          <p:cNvSpPr txBox="1"/>
          <p:nvPr/>
        </p:nvSpPr>
        <p:spPr>
          <a:xfrm>
            <a:off x="7349836" y="3709867"/>
            <a:ext cx="835068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재무분석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01731F-6119-4303-B60E-2F4D29F6F0A1}"/>
              </a:ext>
            </a:extLst>
          </p:cNvPr>
          <p:cNvSpPr txBox="1"/>
          <p:nvPr/>
        </p:nvSpPr>
        <p:spPr>
          <a:xfrm>
            <a:off x="13244539" y="8343900"/>
            <a:ext cx="40991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202010048</a:t>
            </a:r>
            <a:r>
              <a:rPr lang="ko-KR" altLang="en-US" sz="36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이다은</a:t>
            </a:r>
            <a:endParaRPr lang="en-US" altLang="ko-KR" sz="36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r>
              <a:rPr lang="en-US" altLang="ko-KR" sz="36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202010049 </a:t>
            </a:r>
            <a:r>
              <a:rPr lang="ko-KR" altLang="en-US" sz="3600" dirty="0" err="1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이보영</a:t>
            </a:r>
            <a:endParaRPr lang="ko-KR" altLang="en-US" sz="36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09865" y="0"/>
            <a:ext cx="3168374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615632" y="3408048"/>
            <a:ext cx="1759388" cy="1759388"/>
            <a:chOff x="10119074" y="5407920"/>
            <a:chExt cx="1759388" cy="1759388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19074" y="5407920"/>
              <a:ext cx="1759388" cy="1759388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5002935" y="3879900"/>
            <a:ext cx="1022877" cy="837736"/>
            <a:chOff x="10506377" y="5879772"/>
            <a:chExt cx="1022877" cy="837736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506377" y="5879772"/>
              <a:ext cx="1022877" cy="837736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615632" y="1139606"/>
            <a:ext cx="1759388" cy="1759388"/>
            <a:chOff x="10119074" y="3139478"/>
            <a:chExt cx="1759388" cy="1759388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19074" y="3139478"/>
              <a:ext cx="1759388" cy="1759388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994371" y="1594411"/>
            <a:ext cx="1001910" cy="918691"/>
            <a:chOff x="10497813" y="3594283"/>
            <a:chExt cx="1001910" cy="918691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497813" y="3594283"/>
              <a:ext cx="1001910" cy="918691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6077136" y="6461201"/>
            <a:ext cx="1447409" cy="334786"/>
            <a:chOff x="11580578" y="8461073"/>
            <a:chExt cx="1447409" cy="334786"/>
          </a:xfrm>
        </p:grpSpPr>
        <p:pic>
          <p:nvPicPr>
            <p:cNvPr id="77" name="Object 7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11580578" y="8461073"/>
              <a:ext cx="1447409" cy="334786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6077136" y="4174734"/>
            <a:ext cx="1447409" cy="334786"/>
            <a:chOff x="11580578" y="6174606"/>
            <a:chExt cx="1447409" cy="334786"/>
          </a:xfrm>
        </p:grpSpPr>
        <p:pic>
          <p:nvPicPr>
            <p:cNvPr id="80" name="Object 7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11580578" y="6174606"/>
              <a:ext cx="1447409" cy="334786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6077136" y="1888267"/>
            <a:ext cx="1447409" cy="334786"/>
            <a:chOff x="11580578" y="3888139"/>
            <a:chExt cx="1447409" cy="334786"/>
          </a:xfrm>
        </p:grpSpPr>
        <p:pic>
          <p:nvPicPr>
            <p:cNvPr id="83" name="Object 8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11580578" y="3888139"/>
              <a:ext cx="1447409" cy="334786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4CF497E-092E-4EED-ABB8-4D2C005D8531}"/>
              </a:ext>
            </a:extLst>
          </p:cNvPr>
          <p:cNvSpPr txBox="1"/>
          <p:nvPr/>
        </p:nvSpPr>
        <p:spPr>
          <a:xfrm>
            <a:off x="7696200" y="1866771"/>
            <a:ext cx="2069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기업소개</a:t>
            </a:r>
          </a:p>
        </p:txBody>
      </p:sp>
      <p:pic>
        <p:nvPicPr>
          <p:cNvPr id="1028" name="Picture 4" descr="kakao">
            <a:extLst>
              <a:ext uri="{FF2B5EF4-FFF2-40B4-BE49-F238E27FC236}">
                <a16:creationId xmlns:a16="http://schemas.microsoft.com/office/drawing/2014/main" id="{496A2584-8D32-4378-B615-6E1854E849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6" t="36284" r="56897" b="40355"/>
          <a:stretch/>
        </p:blipFill>
        <p:spPr bwMode="auto">
          <a:xfrm>
            <a:off x="14630400" y="85541"/>
            <a:ext cx="3148896" cy="124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F5148FCE-A0DF-4B38-ACB5-C3A08AB73148}"/>
              </a:ext>
            </a:extLst>
          </p:cNvPr>
          <p:cNvGrpSpPr/>
          <p:nvPr/>
        </p:nvGrpSpPr>
        <p:grpSpPr>
          <a:xfrm>
            <a:off x="4615632" y="5639288"/>
            <a:ext cx="1759388" cy="1759388"/>
            <a:chOff x="7555752" y="6748534"/>
            <a:chExt cx="1759388" cy="1759388"/>
          </a:xfrm>
        </p:grpSpPr>
        <p:grpSp>
          <p:nvGrpSpPr>
            <p:cNvPr id="58" name="그룹 1013">
              <a:extLst>
                <a:ext uri="{FF2B5EF4-FFF2-40B4-BE49-F238E27FC236}">
                  <a16:creationId xmlns:a16="http://schemas.microsoft.com/office/drawing/2014/main" id="{FAA392DC-008D-4012-B753-B7074CE53474}"/>
                </a:ext>
              </a:extLst>
            </p:cNvPr>
            <p:cNvGrpSpPr/>
            <p:nvPr/>
          </p:nvGrpSpPr>
          <p:grpSpPr>
            <a:xfrm>
              <a:off x="7555752" y="6748534"/>
              <a:ext cx="1759388" cy="1759388"/>
              <a:chOff x="10119074" y="7676363"/>
              <a:chExt cx="1759388" cy="1759388"/>
            </a:xfrm>
          </p:grpSpPr>
          <p:pic>
            <p:nvPicPr>
              <p:cNvPr id="60" name="Object 48">
                <a:extLst>
                  <a:ext uri="{FF2B5EF4-FFF2-40B4-BE49-F238E27FC236}">
                    <a16:creationId xmlns:a16="http://schemas.microsoft.com/office/drawing/2014/main" id="{68A78CF5-3178-4CE5-A233-FAAADA5C37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119074" y="7676363"/>
                <a:ext cx="1759388" cy="1759388"/>
              </a:xfrm>
              <a:prstGeom prst="rect">
                <a:avLst/>
              </a:prstGeom>
            </p:spPr>
          </p:pic>
        </p:grpSp>
        <p:grpSp>
          <p:nvGrpSpPr>
            <p:cNvPr id="61" name="그룹 1014">
              <a:extLst>
                <a:ext uri="{FF2B5EF4-FFF2-40B4-BE49-F238E27FC236}">
                  <a16:creationId xmlns:a16="http://schemas.microsoft.com/office/drawing/2014/main" id="{4D3CC4BE-15B0-4F47-AB1B-6D8BF90B8910}"/>
                </a:ext>
              </a:extLst>
            </p:cNvPr>
            <p:cNvGrpSpPr/>
            <p:nvPr/>
          </p:nvGrpSpPr>
          <p:grpSpPr>
            <a:xfrm>
              <a:off x="7998511" y="7156725"/>
              <a:ext cx="873871" cy="960703"/>
              <a:chOff x="10561833" y="8084554"/>
              <a:chExt cx="873871" cy="960703"/>
            </a:xfrm>
          </p:grpSpPr>
          <p:pic>
            <p:nvPicPr>
              <p:cNvPr id="63" name="Object 51">
                <a:extLst>
                  <a:ext uri="{FF2B5EF4-FFF2-40B4-BE49-F238E27FC236}">
                    <a16:creationId xmlns:a16="http://schemas.microsoft.com/office/drawing/2014/main" id="{EC18D62F-F370-4722-AF7C-8423CDD591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0561833" y="8084554"/>
                <a:ext cx="873871" cy="960703"/>
              </a:xfrm>
              <a:prstGeom prst="rect">
                <a:avLst/>
              </a:prstGeom>
            </p:spPr>
          </p:pic>
        </p:grpSp>
      </p:grpSp>
      <p:grpSp>
        <p:nvGrpSpPr>
          <p:cNvPr id="72" name="그룹 1016">
            <a:extLst>
              <a:ext uri="{FF2B5EF4-FFF2-40B4-BE49-F238E27FC236}">
                <a16:creationId xmlns:a16="http://schemas.microsoft.com/office/drawing/2014/main" id="{FE1A8D82-6080-4DBC-AF75-3DAF233C8B24}"/>
              </a:ext>
            </a:extLst>
          </p:cNvPr>
          <p:cNvGrpSpPr/>
          <p:nvPr/>
        </p:nvGrpSpPr>
        <p:grpSpPr>
          <a:xfrm>
            <a:off x="7943055" y="4951943"/>
            <a:ext cx="1022877" cy="837736"/>
            <a:chOff x="10506377" y="5879772"/>
            <a:chExt cx="1022877" cy="837736"/>
          </a:xfrm>
        </p:grpSpPr>
        <p:pic>
          <p:nvPicPr>
            <p:cNvPr id="74" name="Object 61">
              <a:extLst>
                <a:ext uri="{FF2B5EF4-FFF2-40B4-BE49-F238E27FC236}">
                  <a16:creationId xmlns:a16="http://schemas.microsoft.com/office/drawing/2014/main" id="{907E606C-321C-42FF-B6E5-418C64EBF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506377" y="5879772"/>
              <a:ext cx="1022877" cy="837736"/>
            </a:xfrm>
            <a:prstGeom prst="rect">
              <a:avLst/>
            </a:prstGeom>
          </p:spPr>
        </p:pic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387C4CB1-6CCA-4560-81BC-A3130972528E}"/>
              </a:ext>
            </a:extLst>
          </p:cNvPr>
          <p:cNvGrpSpPr/>
          <p:nvPr/>
        </p:nvGrpSpPr>
        <p:grpSpPr>
          <a:xfrm>
            <a:off x="4634679" y="7907958"/>
            <a:ext cx="1759388" cy="1759388"/>
            <a:chOff x="7555752" y="2211649"/>
            <a:chExt cx="1759388" cy="1759388"/>
          </a:xfrm>
        </p:grpSpPr>
        <p:grpSp>
          <p:nvGrpSpPr>
            <p:cNvPr id="75" name="그룹 1017">
              <a:extLst>
                <a:ext uri="{FF2B5EF4-FFF2-40B4-BE49-F238E27FC236}">
                  <a16:creationId xmlns:a16="http://schemas.microsoft.com/office/drawing/2014/main" id="{6660D030-F167-43B6-A7D5-547654145F40}"/>
                </a:ext>
              </a:extLst>
            </p:cNvPr>
            <p:cNvGrpSpPr/>
            <p:nvPr/>
          </p:nvGrpSpPr>
          <p:grpSpPr>
            <a:xfrm>
              <a:off x="7555752" y="2211649"/>
              <a:ext cx="1759388" cy="1759388"/>
              <a:chOff x="10119074" y="3139478"/>
              <a:chExt cx="1759388" cy="1759388"/>
            </a:xfrm>
          </p:grpSpPr>
          <p:pic>
            <p:nvPicPr>
              <p:cNvPr id="76" name="Object 69">
                <a:extLst>
                  <a:ext uri="{FF2B5EF4-FFF2-40B4-BE49-F238E27FC236}">
                    <a16:creationId xmlns:a16="http://schemas.microsoft.com/office/drawing/2014/main" id="{B62C889F-8376-4A1D-97D8-E72D4D9170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119074" y="3139478"/>
                <a:ext cx="1759388" cy="1759388"/>
              </a:xfrm>
              <a:prstGeom prst="rect">
                <a:avLst/>
              </a:prstGeom>
            </p:spPr>
          </p:pic>
        </p:grpSp>
        <p:grpSp>
          <p:nvGrpSpPr>
            <p:cNvPr id="78" name="그룹 1018">
              <a:extLst>
                <a:ext uri="{FF2B5EF4-FFF2-40B4-BE49-F238E27FC236}">
                  <a16:creationId xmlns:a16="http://schemas.microsoft.com/office/drawing/2014/main" id="{A4B7E6D2-F306-4FAC-8029-73CCD10CEB36}"/>
                </a:ext>
              </a:extLst>
            </p:cNvPr>
            <p:cNvGrpSpPr/>
            <p:nvPr/>
          </p:nvGrpSpPr>
          <p:grpSpPr>
            <a:xfrm>
              <a:off x="7934491" y="2666454"/>
              <a:ext cx="1001910" cy="918691"/>
              <a:chOff x="10497813" y="3594283"/>
              <a:chExt cx="1001910" cy="918691"/>
            </a:xfrm>
          </p:grpSpPr>
          <p:pic>
            <p:nvPicPr>
              <p:cNvPr id="79" name="Object 72">
                <a:extLst>
                  <a:ext uri="{FF2B5EF4-FFF2-40B4-BE49-F238E27FC236}">
                    <a16:creationId xmlns:a16="http://schemas.microsoft.com/office/drawing/2014/main" id="{95F63205-F0EA-471A-8914-30C760EA35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0497813" y="3594283"/>
                <a:ext cx="1001910" cy="918691"/>
              </a:xfrm>
              <a:prstGeom prst="rect">
                <a:avLst/>
              </a:prstGeom>
            </p:spPr>
          </p:pic>
        </p:grpSp>
      </p:grpSp>
      <p:grpSp>
        <p:nvGrpSpPr>
          <p:cNvPr id="110" name="그룹 1020">
            <a:extLst>
              <a:ext uri="{FF2B5EF4-FFF2-40B4-BE49-F238E27FC236}">
                <a16:creationId xmlns:a16="http://schemas.microsoft.com/office/drawing/2014/main" id="{32271155-674C-44EB-8CE4-9478D7551692}"/>
              </a:ext>
            </a:extLst>
          </p:cNvPr>
          <p:cNvGrpSpPr/>
          <p:nvPr/>
        </p:nvGrpSpPr>
        <p:grpSpPr>
          <a:xfrm>
            <a:off x="6077135" y="8620259"/>
            <a:ext cx="1447409" cy="334786"/>
            <a:chOff x="11580578" y="8461073"/>
            <a:chExt cx="1447409" cy="334786"/>
          </a:xfrm>
        </p:grpSpPr>
        <p:pic>
          <p:nvPicPr>
            <p:cNvPr id="111" name="Object 76">
              <a:extLst>
                <a:ext uri="{FF2B5EF4-FFF2-40B4-BE49-F238E27FC236}">
                  <a16:creationId xmlns:a16="http://schemas.microsoft.com/office/drawing/2014/main" id="{454D77C1-6403-4989-951F-19774B864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11580578" y="8461073"/>
              <a:ext cx="1447409" cy="334786"/>
            </a:xfrm>
            <a:prstGeom prst="rect">
              <a:avLst/>
            </a:prstGeom>
          </p:spPr>
        </p:pic>
      </p:grpSp>
      <p:sp>
        <p:nvSpPr>
          <p:cNvPr id="112" name="TextBox 111">
            <a:extLst>
              <a:ext uri="{FF2B5EF4-FFF2-40B4-BE49-F238E27FC236}">
                <a16:creationId xmlns:a16="http://schemas.microsoft.com/office/drawing/2014/main" id="{F2F7960D-F5C2-424A-8093-FEB7E60F47EA}"/>
              </a:ext>
            </a:extLst>
          </p:cNvPr>
          <p:cNvSpPr txBox="1"/>
          <p:nvPr/>
        </p:nvSpPr>
        <p:spPr>
          <a:xfrm>
            <a:off x="7696200" y="8498942"/>
            <a:ext cx="2069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기업평가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4CBC460D-0FEF-47B6-AE49-896D909EF9C4}"/>
              </a:ext>
            </a:extLst>
          </p:cNvPr>
          <p:cNvSpPr txBox="1"/>
          <p:nvPr/>
        </p:nvSpPr>
        <p:spPr>
          <a:xfrm>
            <a:off x="7696200" y="6242895"/>
            <a:ext cx="2069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재무분석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4E9C59B-93C8-4606-8711-618D03C3717B}"/>
              </a:ext>
            </a:extLst>
          </p:cNvPr>
          <p:cNvSpPr txBox="1"/>
          <p:nvPr/>
        </p:nvSpPr>
        <p:spPr>
          <a:xfrm>
            <a:off x="7759669" y="4160980"/>
            <a:ext cx="2069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관련기사</a:t>
            </a:r>
          </a:p>
        </p:txBody>
      </p:sp>
    </p:spTree>
    <p:extLst>
      <p:ext uri="{BB962C8B-B14F-4D97-AF65-F5344CB8AC3E}">
        <p14:creationId xmlns:p14="http://schemas.microsoft.com/office/powerpoint/2010/main" val="3508579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7567143" y="-2"/>
            <a:ext cx="720857" cy="10303783"/>
            <a:chOff x="17567143" y="-2"/>
            <a:chExt cx="720857" cy="10303784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12775680" y="4791461"/>
              <a:ext cx="10303784" cy="720857"/>
            </a:xfrm>
            <a:prstGeom prst="rect">
              <a:avLst/>
            </a:prstGeom>
          </p:spPr>
        </p:pic>
      </p:grpSp>
      <p:grpSp>
        <p:nvGrpSpPr>
          <p:cNvPr id="18" name="그룹 1008">
            <a:extLst>
              <a:ext uri="{FF2B5EF4-FFF2-40B4-BE49-F238E27FC236}">
                <a16:creationId xmlns:a16="http://schemas.microsoft.com/office/drawing/2014/main" id="{463BBE46-A6D4-44F5-B5FC-C55F89CACEC7}"/>
              </a:ext>
            </a:extLst>
          </p:cNvPr>
          <p:cNvGrpSpPr/>
          <p:nvPr/>
        </p:nvGrpSpPr>
        <p:grpSpPr>
          <a:xfrm>
            <a:off x="769026" y="496313"/>
            <a:ext cx="4676945" cy="387085"/>
            <a:chOff x="843055" y="830296"/>
            <a:chExt cx="4676945" cy="387085"/>
          </a:xfrm>
        </p:grpSpPr>
        <p:pic>
          <p:nvPicPr>
            <p:cNvPr id="19" name="Object 48">
              <a:extLst>
                <a:ext uri="{FF2B5EF4-FFF2-40B4-BE49-F238E27FC236}">
                  <a16:creationId xmlns:a16="http://schemas.microsoft.com/office/drawing/2014/main" id="{BC5FA20B-A5AA-4206-B868-702D8F040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3055" y="830296"/>
              <a:ext cx="4676945" cy="387085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8F78284-9F5C-41C7-BE23-EDCB09DBCA80}"/>
              </a:ext>
            </a:extLst>
          </p:cNvPr>
          <p:cNvSpPr txBox="1"/>
          <p:nvPr/>
        </p:nvSpPr>
        <p:spPr>
          <a:xfrm>
            <a:off x="769026" y="93340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/>
              <a:t>기업소개</a:t>
            </a:r>
          </a:p>
        </p:txBody>
      </p:sp>
      <p:pic>
        <p:nvPicPr>
          <p:cNvPr id="21" name="Picture 4" descr="kakao">
            <a:extLst>
              <a:ext uri="{FF2B5EF4-FFF2-40B4-BE49-F238E27FC236}">
                <a16:creationId xmlns:a16="http://schemas.microsoft.com/office/drawing/2014/main" id="{BF7BBEC6-3C01-48B1-AA41-FEEBD3285D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6" t="36284" r="56897" b="40355"/>
          <a:stretch/>
        </p:blipFill>
        <p:spPr bwMode="auto">
          <a:xfrm>
            <a:off x="14390539" y="8979946"/>
            <a:ext cx="3148896" cy="124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EDB3DBA-8999-4ADC-8D49-61E69B475609}"/>
              </a:ext>
            </a:extLst>
          </p:cNvPr>
          <p:cNvSpPr txBox="1"/>
          <p:nvPr/>
        </p:nvSpPr>
        <p:spPr>
          <a:xfrm>
            <a:off x="3343038" y="2400300"/>
            <a:ext cx="9567043" cy="59323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기업명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㈜카카오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대표자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여민수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/</a:t>
            </a:r>
            <a:r>
              <a:rPr lang="ko-KR" altLang="ko-KR" sz="36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조수용</a:t>
            </a:r>
            <a:endParaRPr lang="ko-KR" altLang="ko-KR" sz="3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설립일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1995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월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16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일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기업구분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카카오 계열사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코스피 상장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업종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포털 및 기타 인터넷 정보매개 서비스업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매출액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4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조 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1568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억 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고객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국내외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B2C, B2B</a:t>
            </a:r>
            <a:endParaRPr lang="ko-KR" altLang="ko-KR" sz="3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경쟁사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네이버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36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구글코리아</a:t>
            </a:r>
            <a:r>
              <a:rPr lang="en-US" altLang="ko-KR" sz="36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NHN</a:t>
            </a:r>
            <a:endParaRPr lang="ko-KR" altLang="ko-KR" sz="3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C5D0F53B-FE93-47BB-A0D9-E4281870BF38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473680" y="606736"/>
            <a:ext cx="1696720" cy="108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37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7567143" y="-2"/>
            <a:ext cx="720857" cy="10303783"/>
            <a:chOff x="17567143" y="-2"/>
            <a:chExt cx="720857" cy="10303784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12775680" y="4791461"/>
              <a:ext cx="10303784" cy="720857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0119074" y="5407920"/>
            <a:ext cx="1759388" cy="1759388"/>
            <a:chOff x="10119074" y="5407920"/>
            <a:chExt cx="1759388" cy="1759388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19074" y="5407920"/>
              <a:ext cx="1759388" cy="1759388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0119074" y="3139478"/>
            <a:ext cx="1759388" cy="1759388"/>
            <a:chOff x="10119074" y="3139478"/>
            <a:chExt cx="1759388" cy="1759388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19074" y="3139478"/>
              <a:ext cx="1759388" cy="1759388"/>
            </a:xfrm>
            <a:prstGeom prst="rect">
              <a:avLst/>
            </a:prstGeom>
          </p:spPr>
        </p:pic>
      </p:grpSp>
      <p:sp>
        <p:nvSpPr>
          <p:cNvPr id="5" name="직사각형 4">
            <a:extLst>
              <a:ext uri="{FF2B5EF4-FFF2-40B4-BE49-F238E27FC236}">
                <a16:creationId xmlns:a16="http://schemas.microsoft.com/office/drawing/2014/main" id="{AB5483C8-5A81-45A5-9C1D-99AD02A5F3CF}"/>
              </a:ext>
            </a:extLst>
          </p:cNvPr>
          <p:cNvSpPr/>
          <p:nvPr/>
        </p:nvSpPr>
        <p:spPr>
          <a:xfrm>
            <a:off x="1882953" y="933409"/>
            <a:ext cx="13034964" cy="79859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lnSpc>
                <a:spcPct val="107000"/>
              </a:lnSpc>
              <a:spcAft>
                <a:spcPts val="800"/>
              </a:spcAft>
            </a:pPr>
            <a:endParaRPr lang="ko-KR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국내 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위 메신저인 카카오톡을 포함한 다양한 모바일 서비스를 제공 중이며</a:t>
            </a: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광고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게임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커머스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IP</a:t>
            </a:r>
            <a:r>
              <a:rPr lang="ko-KR" altLang="ko-KR" sz="2800" kern="100" dirty="0" err="1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비즈니스등의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다채로운 영역에서 수익을 창출 하고 있음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lang="ko-KR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구 </a:t>
            </a:r>
            <a:r>
              <a:rPr lang="ko-KR" altLang="ko-KR" sz="2800" kern="100" dirty="0" err="1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아이위랩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2006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벤처기업으로 시작해 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2010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3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월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18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일 카카오톡을 내놓으며</a:t>
            </a: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2011~2012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년에 국민 메신저로 자리매김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소규모로 시작했다가 지금은 독과점을</a:t>
            </a: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endParaRPr lang="en-US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하는 대기업이 되었다는 것에서 네이버와 비슷함</a:t>
            </a:r>
            <a:r>
              <a:rPr lang="en-US" altLang="ko-KR" sz="2800" kern="1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endParaRPr lang="ko-KR" altLang="ko-KR" sz="2800" kern="1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18" name="그룹 1008">
            <a:extLst>
              <a:ext uri="{FF2B5EF4-FFF2-40B4-BE49-F238E27FC236}">
                <a16:creationId xmlns:a16="http://schemas.microsoft.com/office/drawing/2014/main" id="{463BBE46-A6D4-44F5-B5FC-C55F89CACEC7}"/>
              </a:ext>
            </a:extLst>
          </p:cNvPr>
          <p:cNvGrpSpPr/>
          <p:nvPr/>
        </p:nvGrpSpPr>
        <p:grpSpPr>
          <a:xfrm>
            <a:off x="769026" y="496313"/>
            <a:ext cx="4676945" cy="387085"/>
            <a:chOff x="843055" y="830296"/>
            <a:chExt cx="4676945" cy="387085"/>
          </a:xfrm>
        </p:grpSpPr>
        <p:pic>
          <p:nvPicPr>
            <p:cNvPr id="19" name="Object 48">
              <a:extLst>
                <a:ext uri="{FF2B5EF4-FFF2-40B4-BE49-F238E27FC236}">
                  <a16:creationId xmlns:a16="http://schemas.microsoft.com/office/drawing/2014/main" id="{BC5FA20B-A5AA-4206-B868-702D8F040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3055" y="830296"/>
              <a:ext cx="4676945" cy="387085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8F78284-9F5C-41C7-BE23-EDCB09DBCA80}"/>
              </a:ext>
            </a:extLst>
          </p:cNvPr>
          <p:cNvSpPr txBox="1"/>
          <p:nvPr/>
        </p:nvSpPr>
        <p:spPr>
          <a:xfrm>
            <a:off x="769026" y="93340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/>
              <a:t>기업소개</a:t>
            </a:r>
          </a:p>
        </p:txBody>
      </p:sp>
      <p:pic>
        <p:nvPicPr>
          <p:cNvPr id="21" name="Picture 4" descr="kakao">
            <a:extLst>
              <a:ext uri="{FF2B5EF4-FFF2-40B4-BE49-F238E27FC236}">
                <a16:creationId xmlns:a16="http://schemas.microsoft.com/office/drawing/2014/main" id="{BF7BBEC6-3C01-48B1-AA41-FEEBD3285D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6" t="36284" r="56897" b="40355"/>
          <a:stretch/>
        </p:blipFill>
        <p:spPr bwMode="auto">
          <a:xfrm>
            <a:off x="14390539" y="8979946"/>
            <a:ext cx="3148896" cy="124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191701E6-782F-47B6-BF5C-A95C6A21A92B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5473680" y="606736"/>
            <a:ext cx="1696720" cy="108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22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C96A6AD-2545-41C4-A32E-E4CE379D10C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1" t="20666" r="12498" b="28690"/>
          <a:stretch/>
        </p:blipFill>
        <p:spPr bwMode="auto">
          <a:xfrm>
            <a:off x="457200" y="0"/>
            <a:ext cx="14325600" cy="6934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F012516-D5D4-4765-8537-EEB0624C2450}"/>
              </a:ext>
            </a:extLst>
          </p:cNvPr>
          <p:cNvPicPr/>
          <p:nvPr/>
        </p:nvPicPr>
        <p:blipFill rotWithShape="1">
          <a:blip r:embed="rId3"/>
          <a:srcRect l="14359" t="27256" r="19362" b="26659"/>
          <a:stretch/>
        </p:blipFill>
        <p:spPr bwMode="auto">
          <a:xfrm>
            <a:off x="13709967" y="2247900"/>
            <a:ext cx="2145665" cy="8909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483BBE9-839E-4C9B-BB1B-79B32A5DCD07}"/>
              </a:ext>
            </a:extLst>
          </p:cNvPr>
          <p:cNvPicPr/>
          <p:nvPr/>
        </p:nvPicPr>
        <p:blipFill rotWithShape="1">
          <a:blip r:embed="rId4"/>
          <a:srcRect l="18186" t="35525" r="22465" b="45761"/>
          <a:stretch/>
        </p:blipFill>
        <p:spPr bwMode="auto">
          <a:xfrm>
            <a:off x="762000" y="6210300"/>
            <a:ext cx="3856355" cy="3049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F44FFD4-D59B-4876-A228-314EAC0C589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150" y="6405534"/>
            <a:ext cx="1965960" cy="2590800"/>
          </a:xfrm>
          <a:prstGeom prst="rect">
            <a:avLst/>
          </a:prstGeom>
          <a:noFill/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0E4E287-326B-4E6D-98BE-F4BDAECE30B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9645" y="3924300"/>
            <a:ext cx="3856355" cy="5638800"/>
          </a:xfrm>
          <a:prstGeom prst="rect">
            <a:avLst/>
          </a:prstGeom>
          <a:noFill/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536FB63-07BC-4948-83BA-A42FEAD219B5}"/>
              </a:ext>
            </a:extLst>
          </p:cNvPr>
          <p:cNvPicPr/>
          <p:nvPr/>
        </p:nvPicPr>
        <p:blipFill rotWithShape="1">
          <a:blip r:embed="rId7"/>
          <a:srcRect l="52163" t="30860" r="5720" b="41745"/>
          <a:stretch/>
        </p:blipFill>
        <p:spPr bwMode="auto">
          <a:xfrm>
            <a:off x="4635816" y="6909955"/>
            <a:ext cx="3043873" cy="32337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95C6B0A-431C-4C2D-8C72-A9B5F58ECEA5}"/>
              </a:ext>
            </a:extLst>
          </p:cNvPr>
          <p:cNvPicPr/>
          <p:nvPr/>
        </p:nvPicPr>
        <p:blipFill rotWithShape="1">
          <a:blip r:embed="rId8"/>
          <a:srcRect l="12921" t="31864" r="13353" b="34564"/>
          <a:stretch/>
        </p:blipFill>
        <p:spPr bwMode="auto">
          <a:xfrm>
            <a:off x="9904760" y="7700934"/>
            <a:ext cx="3856354" cy="19837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5383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1" name="그룹 1011"/>
          <p:cNvGrpSpPr/>
          <p:nvPr/>
        </p:nvGrpSpPr>
        <p:grpSpPr>
          <a:xfrm>
            <a:off x="12910081" y="0"/>
            <a:ext cx="4015673" cy="45719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grpSp>
        <p:nvGrpSpPr>
          <p:cNvPr id="18" name="그룹 1008">
            <a:extLst>
              <a:ext uri="{FF2B5EF4-FFF2-40B4-BE49-F238E27FC236}">
                <a16:creationId xmlns:a16="http://schemas.microsoft.com/office/drawing/2014/main" id="{463BBE46-A6D4-44F5-B5FC-C55F89CACEC7}"/>
              </a:ext>
            </a:extLst>
          </p:cNvPr>
          <p:cNvGrpSpPr/>
          <p:nvPr/>
        </p:nvGrpSpPr>
        <p:grpSpPr>
          <a:xfrm>
            <a:off x="769026" y="496313"/>
            <a:ext cx="4676945" cy="387085"/>
            <a:chOff x="843055" y="830296"/>
            <a:chExt cx="4676945" cy="387085"/>
          </a:xfrm>
        </p:grpSpPr>
        <p:pic>
          <p:nvPicPr>
            <p:cNvPr id="19" name="Object 48">
              <a:extLst>
                <a:ext uri="{FF2B5EF4-FFF2-40B4-BE49-F238E27FC236}">
                  <a16:creationId xmlns:a16="http://schemas.microsoft.com/office/drawing/2014/main" id="{BC5FA20B-A5AA-4206-B868-702D8F040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676945" cy="387085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8F78284-9F5C-41C7-BE23-EDCB09DBCA80}"/>
              </a:ext>
            </a:extLst>
          </p:cNvPr>
          <p:cNvSpPr txBox="1"/>
          <p:nvPr/>
        </p:nvSpPr>
        <p:spPr>
          <a:xfrm>
            <a:off x="769026" y="93340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/>
              <a:t>관련기사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F22D19D6-322C-4784-8E32-47E05A09C4F1}"/>
              </a:ext>
            </a:extLst>
          </p:cNvPr>
          <p:cNvGrpSpPr/>
          <p:nvPr/>
        </p:nvGrpSpPr>
        <p:grpSpPr>
          <a:xfrm>
            <a:off x="4038600" y="1764406"/>
            <a:ext cx="11294883" cy="8519854"/>
            <a:chOff x="8534400" y="496313"/>
            <a:chExt cx="9448800" cy="9295387"/>
          </a:xfrm>
        </p:grpSpPr>
        <p:grpSp>
          <p:nvGrpSpPr>
            <p:cNvPr id="14" name="그룹 1005">
              <a:extLst>
                <a:ext uri="{FF2B5EF4-FFF2-40B4-BE49-F238E27FC236}">
                  <a16:creationId xmlns:a16="http://schemas.microsoft.com/office/drawing/2014/main" id="{8D49EBBE-ABB7-410A-B914-8F5956AAE7D4}"/>
                </a:ext>
              </a:extLst>
            </p:cNvPr>
            <p:cNvGrpSpPr/>
            <p:nvPr/>
          </p:nvGrpSpPr>
          <p:grpSpPr>
            <a:xfrm>
              <a:off x="8534400" y="496313"/>
              <a:ext cx="9448800" cy="9295387"/>
              <a:chOff x="5197038" y="3028672"/>
              <a:chExt cx="4119048" cy="6200794"/>
            </a:xfrm>
          </p:grpSpPr>
          <p:grpSp>
            <p:nvGrpSpPr>
              <p:cNvPr id="15" name="그룹 1007">
                <a:extLst>
                  <a:ext uri="{FF2B5EF4-FFF2-40B4-BE49-F238E27FC236}">
                    <a16:creationId xmlns:a16="http://schemas.microsoft.com/office/drawing/2014/main" id="{EE60E250-371A-4DF2-955D-FA52BC79F975}"/>
                  </a:ext>
                </a:extLst>
              </p:cNvPr>
              <p:cNvGrpSpPr/>
              <p:nvPr/>
            </p:nvGrpSpPr>
            <p:grpSpPr>
              <a:xfrm>
                <a:off x="5197038" y="3028672"/>
                <a:ext cx="4119048" cy="6200794"/>
                <a:chOff x="5197038" y="3028672"/>
                <a:chExt cx="4119048" cy="6200794"/>
              </a:xfrm>
            </p:grpSpPr>
            <p:pic>
              <p:nvPicPr>
                <p:cNvPr id="21" name="Object 21">
                  <a:extLst>
                    <a:ext uri="{FF2B5EF4-FFF2-40B4-BE49-F238E27FC236}">
                      <a16:creationId xmlns:a16="http://schemas.microsoft.com/office/drawing/2014/main" id="{D708B002-418C-4211-B90A-85084E29B4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>
                  <a:off x="5197038" y="3028672"/>
                  <a:ext cx="4119048" cy="6200794"/>
                </a:xfrm>
                <a:prstGeom prst="rect">
                  <a:avLst/>
                </a:prstGeom>
              </p:spPr>
            </p:pic>
          </p:grpSp>
          <p:grpSp>
            <p:nvGrpSpPr>
              <p:cNvPr id="16" name="그룹 1008">
                <a:extLst>
                  <a:ext uri="{FF2B5EF4-FFF2-40B4-BE49-F238E27FC236}">
                    <a16:creationId xmlns:a16="http://schemas.microsoft.com/office/drawing/2014/main" id="{F41DEF64-5649-41F0-98A6-B07D005FD806}"/>
                  </a:ext>
                </a:extLst>
              </p:cNvPr>
              <p:cNvGrpSpPr/>
              <p:nvPr/>
            </p:nvGrpSpPr>
            <p:grpSpPr>
              <a:xfrm>
                <a:off x="5351944" y="3458368"/>
                <a:ext cx="3716667" cy="3716667"/>
                <a:chOff x="5351944" y="3458368"/>
                <a:chExt cx="3716667" cy="3716667"/>
              </a:xfrm>
            </p:grpSpPr>
            <p:pic>
              <p:nvPicPr>
                <p:cNvPr id="17" name="Object 24">
                  <a:extLst>
                    <a:ext uri="{FF2B5EF4-FFF2-40B4-BE49-F238E27FC236}">
                      <a16:creationId xmlns:a16="http://schemas.microsoft.com/office/drawing/2014/main" id="{76355AA4-B8F0-4E98-97EB-2C07F41275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5351944" y="3458368"/>
                  <a:ext cx="3716667" cy="3716667"/>
                </a:xfrm>
                <a:prstGeom prst="rect">
                  <a:avLst/>
                </a:prstGeom>
              </p:spPr>
            </p:pic>
          </p:grpSp>
        </p:grpSp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738A11FB-F1A2-43D8-85A5-60A9C8F40240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8793996" y="773872"/>
              <a:ext cx="8808203" cy="6301157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A4DEC1C-BB65-4F0E-800A-E0849A8BEBC2}"/>
                </a:ext>
              </a:extLst>
            </p:cNvPr>
            <p:cNvSpPr txBox="1"/>
            <p:nvPr/>
          </p:nvSpPr>
          <p:spPr>
            <a:xfrm>
              <a:off x="9888412" y="7247782"/>
              <a:ext cx="6740776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/>
              <a:r>
                <a:rPr lang="ko-KR" altLang="ko-KR" sz="2800" b="1" dirty="0">
                  <a:solidFill>
                    <a:srgbClr val="000000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한국인이 가장 많이 사용하는 앱 </a:t>
              </a:r>
              <a:r>
                <a:rPr lang="en-US" altLang="ko-KR" sz="2800" b="1" dirty="0">
                  <a:solidFill>
                    <a:srgbClr val="000000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1</a:t>
              </a:r>
              <a:r>
                <a:rPr lang="ko-KR" altLang="ko-KR" sz="2800" b="1" dirty="0">
                  <a:solidFill>
                    <a:srgbClr val="000000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위 카카오톡</a:t>
              </a:r>
              <a:r>
                <a:rPr lang="en-US" altLang="ko-KR" sz="2800" b="1" dirty="0">
                  <a:solidFill>
                    <a:srgbClr val="000000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..</a:t>
              </a:r>
              <a:endParaRPr lang="ko-KR" altLang="ko-KR" sz="2800" b="1" dirty="0">
                <a:effectLst/>
                <a:latin typeface="나눔스퀘어라운드 Bold" panose="020B0600000101010101" pitchFamily="50" charset="-127"/>
                <a:ea typeface="나눔스퀘어라운드 Bold" panose="020B0600000101010101" pitchFamily="50" charset="-127"/>
                <a:cs typeface="굴림" panose="020B0600000101010101" pitchFamily="50" charset="-127"/>
              </a:endParaRPr>
            </a:p>
            <a:p>
              <a:pPr marL="457200"/>
              <a:r>
                <a:rPr lang="en-US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 4253</a:t>
              </a:r>
              <a:r>
                <a:rPr lang="ko-KR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만 명이 카카오톡을 사용</a:t>
              </a:r>
              <a:endParaRPr lang="ko-KR" altLang="ko-KR" sz="2800" dirty="0">
                <a:effectLst/>
                <a:latin typeface="나눔스퀘어라운드 Bold" panose="020B0600000101010101" pitchFamily="50" charset="-127"/>
                <a:ea typeface="나눔스퀘어라운드 Bold" panose="020B0600000101010101" pitchFamily="50" charset="-127"/>
                <a:cs typeface="굴림" panose="020B0600000101010101" pitchFamily="50" charset="-127"/>
              </a:endParaRPr>
            </a:p>
            <a:p>
              <a:pPr marL="457200"/>
              <a:r>
                <a:rPr lang="ko-KR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카카오톡 뒤로</a:t>
              </a:r>
              <a:r>
                <a:rPr lang="en-US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 YouTube 4,039</a:t>
              </a:r>
              <a:r>
                <a:rPr lang="ko-KR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만 명 네이버</a:t>
              </a:r>
              <a:r>
                <a:rPr lang="en-US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 3,716</a:t>
              </a:r>
              <a:r>
                <a:rPr lang="ko-KR" altLang="ko-KR" sz="2800" spc="-75" dirty="0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만 </a:t>
              </a:r>
              <a:r>
                <a:rPr lang="ko-KR" altLang="ko-KR" sz="2800" spc="-75" dirty="0" err="1">
                  <a:solidFill>
                    <a:srgbClr val="333333"/>
                  </a:solidFill>
                  <a:effectLst/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명</a:t>
              </a:r>
              <a:r>
                <a:rPr lang="ko-KR" altLang="en-US" sz="2800" spc="-75" dirty="0" err="1">
                  <a:solidFill>
                    <a:srgbClr val="333333"/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등이</a:t>
              </a:r>
              <a:r>
                <a:rPr lang="ko-KR" altLang="en-US" sz="2800" spc="-75" dirty="0">
                  <a:solidFill>
                    <a:srgbClr val="333333"/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  <a:cs typeface="굴림" panose="020B0600000101010101" pitchFamily="50" charset="-127"/>
                </a:rPr>
                <a:t> 있음 </a:t>
              </a:r>
              <a:endParaRPr lang="ko-KR" altLang="en-US" dirty="0"/>
            </a:p>
          </p:txBody>
        </p:sp>
      </p:grpSp>
      <p:pic>
        <p:nvPicPr>
          <p:cNvPr id="23" name="Picture 4" descr="kakao">
            <a:extLst>
              <a:ext uri="{FF2B5EF4-FFF2-40B4-BE49-F238E27FC236}">
                <a16:creationId xmlns:a16="http://schemas.microsoft.com/office/drawing/2014/main" id="{05592BA6-8690-43FA-B67A-953606C888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6" t="36284" r="56897" b="40355"/>
          <a:stretch/>
        </p:blipFill>
        <p:spPr bwMode="auto">
          <a:xfrm>
            <a:off x="14630400" y="85541"/>
            <a:ext cx="3148896" cy="124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167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685" y="870654"/>
            <a:ext cx="97899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수익성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2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투자자본에 대한 경영성과 평가</a:t>
            </a:r>
            <a:r>
              <a:rPr lang="en-US" altLang="ko-KR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,                        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                                                            </a:t>
            </a:r>
            <a:r>
              <a:rPr lang="ko-KR" altLang="en-US" sz="2000" dirty="0" err="1">
                <a:solidFill>
                  <a:srgbClr val="FFCC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ㅇ</a:t>
            </a:r>
            <a:r>
              <a:rPr lang="ko-KR" altLang="en-US" sz="2000" dirty="0">
                <a:solidFill>
                  <a:srgbClr val="FFCC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  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                                     이익창출능력 평가</a:t>
            </a:r>
            <a:endParaRPr lang="ko-KR" altLang="en-US" sz="200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2316475"/>
              </p:ext>
            </p:extLst>
          </p:nvPr>
        </p:nvGraphicFramePr>
        <p:xfrm>
          <a:off x="3124200" y="2552700"/>
          <a:ext cx="13396913" cy="6200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82100" y="8648700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수익성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7370019"/>
              </p:ext>
            </p:extLst>
          </p:nvPr>
        </p:nvGraphicFramePr>
        <p:xfrm>
          <a:off x="843055" y="4000501"/>
          <a:ext cx="8453345" cy="36332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1368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3506859504"/>
                    </a:ext>
                  </a:extLst>
                </a:gridCol>
                <a:gridCol w="2003495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</a:tblGrid>
              <a:tr h="91763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</a:t>
                      </a:r>
                      <a:r>
                        <a:rPr lang="ko-KR" altLang="en-US" dirty="0"/>
                        <a:t>년도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재무비율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</a:t>
                      </a:r>
                    </a:p>
                    <a:p>
                      <a:pPr latinLnBrk="1"/>
                      <a:r>
                        <a:rPr lang="en-US" altLang="ko-KR" sz="3200" dirty="0"/>
                        <a:t>    2018 </a:t>
                      </a:r>
                      <a:r>
                        <a:rPr lang="ko-KR" altLang="en-US" sz="32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sz="3200" dirty="0"/>
                        <a:t>   2019</a:t>
                      </a:r>
                      <a:r>
                        <a:rPr lang="ko-KR" altLang="en-US" sz="3200" dirty="0"/>
                        <a:t>년</a:t>
                      </a:r>
                      <a:endParaRPr lang="en-US" altLang="ko-KR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2020</a:t>
                      </a:r>
                      <a:r>
                        <a:rPr lang="ko-KR" altLang="en-US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831926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 </a:t>
                      </a:r>
                      <a:r>
                        <a:rPr lang="ko-KR" altLang="en-US" sz="2000" dirty="0"/>
                        <a:t>총자산 순이익률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 0.22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-4.10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 1.68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7310849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/>
                        <a:t>자기자본 순이익률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1.05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-5.81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 2.70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/>
                        <a:t>매출액 순이익률</a:t>
                      </a:r>
                    </a:p>
                    <a:p>
                      <a:pPr latinLnBrk="1"/>
                      <a:endParaRPr lang="ko-KR" altLang="en-US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0.66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-11.14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 4.17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4000500"/>
            <a:ext cx="2052545" cy="838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471150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73167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44973" y="870654"/>
            <a:ext cx="113901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성장성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기업 외형 및 이익규모의 증가 평가                                                        </a:t>
            </a:r>
            <a:r>
              <a:rPr lang="ko-KR" altLang="en-US" sz="2000" dirty="0" err="1">
                <a:solidFill>
                  <a:srgbClr val="FFCC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ㅂ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                                                     기업경쟁력과 미래수익창출능력의 간접측정</a:t>
            </a:r>
            <a:endParaRPr lang="ko-KR" altLang="en-US" sz="200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4506072"/>
              </p:ext>
            </p:extLst>
          </p:nvPr>
        </p:nvGraphicFramePr>
        <p:xfrm>
          <a:off x="3124200" y="2552700"/>
          <a:ext cx="13487400" cy="6238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779076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4995" y="8691144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성장성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873162"/>
              </p:ext>
            </p:extLst>
          </p:nvPr>
        </p:nvGraphicFramePr>
        <p:xfrm>
          <a:off x="843055" y="4000501"/>
          <a:ext cx="8453345" cy="35051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1368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3506859504"/>
                    </a:ext>
                  </a:extLst>
                </a:gridCol>
                <a:gridCol w="2003495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</a:tblGrid>
              <a:tr h="91763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</a:t>
                      </a:r>
                      <a:r>
                        <a:rPr lang="ko-KR" altLang="en-US" dirty="0"/>
                        <a:t>년도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재무비율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</a:t>
                      </a:r>
                    </a:p>
                    <a:p>
                      <a:pPr latinLnBrk="1"/>
                      <a:r>
                        <a:rPr lang="en-US" altLang="ko-KR" dirty="0"/>
                        <a:t>      </a:t>
                      </a:r>
                      <a:r>
                        <a:rPr lang="en-US" altLang="ko-KR" sz="3200" dirty="0"/>
                        <a:t>2018 </a:t>
                      </a:r>
                      <a:r>
                        <a:rPr lang="ko-KR" altLang="en-US" sz="32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      </a:t>
                      </a:r>
                      <a:r>
                        <a:rPr lang="en-US" altLang="ko-KR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ko-KR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     </a:t>
                      </a:r>
                      <a:r>
                        <a:rPr lang="en-US" altLang="ko-KR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32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831926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    </a:t>
                      </a:r>
                      <a:r>
                        <a:rPr lang="ko-KR" altLang="en-US" sz="2000" dirty="0"/>
                        <a:t>매출액 증가율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 22.55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27.02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35.40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7310849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</a:t>
                      </a:r>
                      <a:r>
                        <a:rPr lang="ko-KR" altLang="en-US" sz="2000" dirty="0"/>
                        <a:t>총자산 증가율</a:t>
                      </a:r>
                      <a:endParaRPr lang="ko-KR" altLang="en-US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25.36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9.77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 36.82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</a:t>
                      </a:r>
                      <a:r>
                        <a:rPr lang="ko-KR" altLang="en-US" sz="2000" dirty="0"/>
                        <a:t>순이익 증가율</a:t>
                      </a:r>
                      <a:endParaRPr lang="ko-KR" altLang="en-US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-87.30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-2,251.98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800" dirty="0"/>
                        <a:t>     150.70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4000500"/>
            <a:ext cx="2052545" cy="838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8085986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87101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44973" y="870654"/>
            <a:ext cx="113901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활동성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자산의 효율적 활용정도 평가 </a:t>
            </a:r>
            <a:br>
              <a:rPr lang="en-US" altLang="ko-KR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</a:br>
            <a:r>
              <a:rPr lang="ko-KR" altLang="en-US" sz="2000" dirty="0" err="1">
                <a:solidFill>
                  <a:srgbClr val="FFCC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ㅋ</a:t>
            </a:r>
            <a:r>
              <a:rPr lang="ko-KR" altLang="en-US" sz="2000" dirty="0">
                <a:solidFill>
                  <a:srgbClr val="FFCC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                                      투자관리의 유효성 평가</a:t>
            </a:r>
            <a:endParaRPr lang="ko-KR" altLang="en-US" sz="200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536777"/>
              </p:ext>
            </p:extLst>
          </p:nvPr>
        </p:nvGraphicFramePr>
        <p:xfrm>
          <a:off x="3124200" y="2552699"/>
          <a:ext cx="13487400" cy="7279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026043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4995" y="8691144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활동성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2649405"/>
              </p:ext>
            </p:extLst>
          </p:nvPr>
        </p:nvGraphicFramePr>
        <p:xfrm>
          <a:off x="843055" y="2933700"/>
          <a:ext cx="7932534" cy="4446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71993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041733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041733">
                  <a:extLst>
                    <a:ext uri="{9D8B030D-6E8A-4147-A177-3AD203B41FA5}">
                      <a16:colId xmlns:a16="http://schemas.microsoft.com/office/drawing/2014/main" val="3506859504"/>
                    </a:ext>
                  </a:extLst>
                </a:gridCol>
                <a:gridCol w="1877075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</a:tblGrid>
              <a:tr h="5823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    </a:t>
                      </a:r>
                      <a:r>
                        <a:rPr lang="ko-KR" altLang="en-US" dirty="0"/>
                        <a:t>년도</a:t>
                      </a:r>
                      <a:endParaRPr lang="en-US" altLang="ko-KR" sz="1600" dirty="0"/>
                    </a:p>
                    <a:p>
                      <a:pPr latinLnBrk="1"/>
                      <a:endParaRPr lang="en-US" altLang="ko-KR" sz="1600" dirty="0"/>
                    </a:p>
                    <a:p>
                      <a:pPr latinLnBrk="1"/>
                      <a:r>
                        <a:rPr lang="ko-KR" altLang="en-US" sz="1800" dirty="0"/>
                        <a:t>재무비율</a:t>
                      </a:r>
                      <a:endParaRPr lang="en-US" altLang="ko-K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dirty="0"/>
                        <a:t> </a:t>
                      </a:r>
                    </a:p>
                    <a:p>
                      <a:pPr latinLnBrk="1"/>
                      <a:r>
                        <a:rPr lang="en-US" altLang="ko-KR" sz="2800" dirty="0"/>
                        <a:t>    2018 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ko-KR" altLang="en-US" sz="2800" dirty="0"/>
                        <a:t>     </a:t>
                      </a:r>
                      <a:r>
                        <a:rPr lang="en-US" altLang="ko-KR" sz="2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2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ko-KR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2020</a:t>
                      </a:r>
                      <a:r>
                        <a:rPr lang="ko-KR" altLang="en-US" sz="2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831926">
                <a:tc>
                  <a:txBody>
                    <a:bodyPr/>
                    <a:lstStyle/>
                    <a:p>
                      <a:pPr latinLnBrk="1"/>
                      <a:endParaRPr lang="en-US" altLang="ko-KR" sz="1800" dirty="0"/>
                    </a:p>
                    <a:p>
                      <a:pPr latinLnBrk="1"/>
                      <a:r>
                        <a:rPr lang="ko-KR" altLang="en-US" sz="1800" dirty="0"/>
                        <a:t> 매출채권 회전율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12.96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17.50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20.55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7310849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800" dirty="0"/>
                        <a:t>재고자산 회전율</a:t>
                      </a:r>
                      <a:endParaRPr lang="ko-KR" altLang="en-US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84.22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72.00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87.27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</a:p>
                    <a:p>
                      <a:pPr latinLnBrk="1"/>
                      <a:r>
                        <a:rPr lang="ko-KR" altLang="en-US" sz="1800" dirty="0"/>
                        <a:t> 유형자산 회전율</a:t>
                      </a:r>
                      <a:endParaRPr lang="ko-KR" altLang="en-US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8.25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9.24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10.65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2878381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</a:t>
                      </a:r>
                      <a:r>
                        <a:rPr lang="ko-KR" altLang="en-US" sz="1800" dirty="0"/>
                        <a:t>자산 회전율</a:t>
                      </a:r>
                    </a:p>
                    <a:p>
                      <a:pPr latinLnBrk="1"/>
                      <a:r>
                        <a:rPr lang="en-US" altLang="ko-KR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</a:t>
                      </a:r>
                      <a:endParaRPr lang="ko-KR" altLang="en-US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0.34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0.37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0.40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2935022"/>
            <a:ext cx="1900145" cy="79042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7516252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75823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14400" y="803533"/>
            <a:ext cx="113901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유동성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단기 채무지급 능력 평가</a:t>
            </a: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8692382"/>
              </p:ext>
            </p:extLst>
          </p:nvPr>
        </p:nvGraphicFramePr>
        <p:xfrm>
          <a:off x="3124200" y="2552700"/>
          <a:ext cx="13487400" cy="6238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154875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4995" y="8691144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유동성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194857"/>
              </p:ext>
            </p:extLst>
          </p:nvPr>
        </p:nvGraphicFramePr>
        <p:xfrm>
          <a:off x="843055" y="4000501"/>
          <a:ext cx="8453345" cy="3532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1368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179241">
                  <a:extLst>
                    <a:ext uri="{9D8B030D-6E8A-4147-A177-3AD203B41FA5}">
                      <a16:colId xmlns:a16="http://schemas.microsoft.com/office/drawing/2014/main" val="3506859504"/>
                    </a:ext>
                  </a:extLst>
                </a:gridCol>
                <a:gridCol w="2003495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</a:tblGrid>
              <a:tr h="91763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     </a:t>
                      </a:r>
                      <a:r>
                        <a:rPr lang="ko-KR" altLang="en-US" dirty="0"/>
                        <a:t>년도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재무비율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dirty="0"/>
                        <a:t> </a:t>
                      </a:r>
                    </a:p>
                    <a:p>
                      <a:pPr latinLnBrk="1"/>
                      <a:r>
                        <a:rPr lang="en-US" altLang="ko-KR" sz="2800" dirty="0"/>
                        <a:t>      2018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ko-KR" altLang="en-US" sz="2800" dirty="0"/>
                        <a:t>      </a:t>
                      </a:r>
                      <a:r>
                        <a:rPr lang="en-US" altLang="ko-KR" sz="2800" dirty="0"/>
                        <a:t>2019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ko-KR" altLang="en-US" sz="2800" dirty="0"/>
                        <a:t>     </a:t>
                      </a:r>
                      <a:r>
                        <a:rPr lang="en-US" altLang="ko-KR" sz="2800" dirty="0"/>
                        <a:t>2020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831926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       </a:t>
                      </a:r>
                      <a:r>
                        <a:rPr lang="ko-KR" altLang="en-US" sz="2000" dirty="0"/>
                        <a:t>유동비율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149.74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132.62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169.85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7310849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  </a:t>
                      </a:r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당좌비율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146.51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127.98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162.77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877817">
                <a:tc>
                  <a:txBody>
                    <a:bodyPr/>
                    <a:lstStyle/>
                    <a:p>
                      <a:pPr latinLnBrk="1"/>
                      <a:endParaRPr lang="en-US" altLang="ko-KR" sz="2000" dirty="0"/>
                    </a:p>
                    <a:p>
                      <a:pPr latinLnBrk="1"/>
                      <a:r>
                        <a:rPr lang="ko-KR" altLang="en-US" sz="1600" dirty="0" err="1"/>
                        <a:t>순운전자본구성비율</a:t>
                      </a:r>
                      <a:endParaRPr lang="en-US" altLang="ko-KR" sz="16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ko-KR" dirty="0"/>
                    </a:p>
                    <a:p>
                      <a:r>
                        <a:rPr lang="en-US" altLang="ko-KR" dirty="0"/>
                        <a:t>            </a:t>
                      </a:r>
                      <a:r>
                        <a:rPr lang="en-US" altLang="ko-KR" sz="2400" dirty="0"/>
                        <a:t>16.88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ko-KR" dirty="0"/>
                    </a:p>
                    <a:p>
                      <a:r>
                        <a:rPr lang="en-US" altLang="ko-KR" dirty="0"/>
                        <a:t>            </a:t>
                      </a:r>
                      <a:r>
                        <a:rPr lang="en-US" altLang="ko-KR" sz="2400" dirty="0"/>
                        <a:t>12.12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            </a:t>
                      </a:r>
                      <a:r>
                        <a:rPr lang="en-US" altLang="ko-KR" sz="2400" dirty="0"/>
                        <a:t>24.7</a:t>
                      </a:r>
                      <a:endParaRPr lang="ko-KR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4000500"/>
            <a:ext cx="2052545" cy="838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9921612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68559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62000" y="803533"/>
            <a:ext cx="113901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</a:t>
            </a:r>
            <a:r>
              <a:rPr lang="ko-KR" altLang="en-US" dirty="0" err="1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레버리지</a:t>
            </a:r>
            <a:r>
              <a:rPr lang="ko-KR" altLang="en-US" dirty="0" err="1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장기 채무지급 능력평가</a:t>
            </a:r>
            <a:endParaRPr lang="ko-KR" altLang="en-US" sz="200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496972"/>
              </p:ext>
            </p:extLst>
          </p:nvPr>
        </p:nvGraphicFramePr>
        <p:xfrm>
          <a:off x="3124200" y="2006183"/>
          <a:ext cx="13487400" cy="7826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88080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4995" y="8691144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레버리지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502563"/>
              </p:ext>
            </p:extLst>
          </p:nvPr>
        </p:nvGraphicFramePr>
        <p:xfrm>
          <a:off x="843055" y="2580383"/>
          <a:ext cx="8477894" cy="52725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06930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244318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063323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  <a:gridCol w="2063323">
                  <a:extLst>
                    <a:ext uri="{9D8B030D-6E8A-4147-A177-3AD203B41FA5}">
                      <a16:colId xmlns:a16="http://schemas.microsoft.com/office/drawing/2014/main" val="1707116136"/>
                    </a:ext>
                  </a:extLst>
                </a:gridCol>
              </a:tblGrid>
              <a:tr h="91373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</a:t>
                      </a:r>
                      <a:r>
                        <a:rPr lang="ko-KR" altLang="en-US" dirty="0"/>
                        <a:t>                년도</a:t>
                      </a:r>
                      <a:endParaRPr lang="en-US" altLang="ko-KR" sz="1600" dirty="0"/>
                    </a:p>
                    <a:p>
                      <a:pPr latinLnBrk="1"/>
                      <a:endParaRPr lang="en-US" altLang="ko-KR" sz="1600" dirty="0"/>
                    </a:p>
                    <a:p>
                      <a:pPr latinLnBrk="1"/>
                      <a:r>
                        <a:rPr lang="ko-KR" altLang="en-US" sz="1800" dirty="0"/>
                        <a:t>재무비율</a:t>
                      </a:r>
                      <a:endParaRPr lang="en-US" altLang="ko-K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dirty="0"/>
                        <a:t> </a:t>
                      </a:r>
                    </a:p>
                    <a:p>
                      <a:pPr latinLnBrk="1"/>
                      <a:r>
                        <a:rPr lang="en-US" altLang="ko-KR" sz="2800" dirty="0"/>
                        <a:t>     2018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en-US" altLang="ko-KR" sz="2800" dirty="0"/>
                        <a:t>     2019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en-US" altLang="ko-KR" sz="2800" dirty="0"/>
                        <a:t>    2020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656942">
                <a:tc>
                  <a:txBody>
                    <a:bodyPr/>
                    <a:lstStyle/>
                    <a:p>
                      <a:pPr latinLnBrk="1"/>
                      <a:endParaRPr lang="en-US" altLang="ko-KR" sz="2000" dirty="0"/>
                    </a:p>
                    <a:p>
                      <a:pPr latinLnBrk="1"/>
                      <a:r>
                        <a:rPr lang="en-US" altLang="ko-KR" sz="2000" dirty="0"/>
                        <a:t>      </a:t>
                      </a:r>
                      <a:r>
                        <a:rPr lang="ko-KR" altLang="en-US" sz="2000" dirty="0"/>
                        <a:t>부채비율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41.45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52.21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60.94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7310849"/>
                  </a:ext>
                </a:extLst>
              </a:tr>
              <a:tr h="6931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자기자본비율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ko-KR" sz="1600" dirty="0"/>
                    </a:p>
                    <a:p>
                      <a:r>
                        <a:rPr lang="en-US" altLang="ko-KR" sz="1600" dirty="0"/>
                        <a:t>             </a:t>
                      </a:r>
                      <a:r>
                        <a:rPr lang="en-US" altLang="ko-KR" sz="2400" dirty="0"/>
                        <a:t>81.44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800" dirty="0"/>
                    </a:p>
                    <a:p>
                      <a:pPr latinLnBrk="1"/>
                      <a:r>
                        <a:rPr lang="en-US" altLang="ko-KR" sz="2400" dirty="0"/>
                        <a:t>        </a:t>
                      </a:r>
                      <a:r>
                        <a:rPr lang="en-US" altLang="ko-KR" sz="2400" dirty="0">
                          <a:solidFill>
                            <a:srgbClr val="FF0000"/>
                          </a:solidFill>
                        </a:rPr>
                        <a:t>44.79</a:t>
                      </a:r>
                    </a:p>
                    <a:p>
                      <a:pPr latinLnBrk="1"/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600" dirty="0"/>
                    </a:p>
                    <a:p>
                      <a:pPr latinLnBrk="1"/>
                      <a:r>
                        <a:rPr lang="en-US" altLang="ko-KR" sz="2400" dirty="0"/>
                        <a:t>        77.58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8303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이자보상비율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 7.80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16.15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24.06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672594"/>
                  </a:ext>
                </a:extLst>
              </a:tr>
              <a:tr h="6931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  <a:r>
                        <a:rPr lang="ko-KR" altLang="en-US" sz="2000" dirty="0" err="1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비유동비율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   </a:t>
                      </a:r>
                      <a:endParaRPr lang="ko-KR" altLang="en-US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ko-KR" dirty="0"/>
                    </a:p>
                    <a:p>
                      <a:r>
                        <a:rPr lang="en-US" altLang="ko-KR" dirty="0"/>
                        <a:t>             </a:t>
                      </a:r>
                      <a:r>
                        <a:rPr lang="en-US" altLang="ko-KR" sz="2400" dirty="0"/>
                        <a:t>90.64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             </a:t>
                      </a:r>
                      <a:r>
                        <a:rPr lang="en-US" altLang="ko-KR" sz="2400" dirty="0">
                          <a:solidFill>
                            <a:srgbClr val="FF0000"/>
                          </a:solidFill>
                        </a:rPr>
                        <a:t>102.92</a:t>
                      </a:r>
                      <a:endParaRPr lang="ko-KR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            </a:t>
                      </a:r>
                      <a:r>
                        <a:rPr lang="en-US" altLang="ko-KR" sz="2400" dirty="0"/>
                        <a:t>94.07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  <a:tr h="6931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800" dirty="0" err="1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비유동장기적합률</a:t>
                      </a:r>
                      <a:endParaRPr lang="ko-KR" altLang="en-US" sz="1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</a:t>
                      </a:r>
                      <a:r>
                        <a:rPr lang="en-US" altLang="ko-KR" sz="2400" dirty="0">
                          <a:solidFill>
                            <a:srgbClr val="FF0000"/>
                          </a:solidFill>
                        </a:rPr>
                        <a:t>104.6</a:t>
                      </a:r>
                      <a:endParaRPr lang="ko-KR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400" dirty="0"/>
                        <a:t>          </a:t>
                      </a:r>
                      <a:r>
                        <a:rPr lang="en-US" altLang="ko-KR" sz="2400" dirty="0">
                          <a:solidFill>
                            <a:srgbClr val="FF0000"/>
                          </a:solidFill>
                        </a:rPr>
                        <a:t>102.83</a:t>
                      </a:r>
                      <a:endParaRPr lang="ko-KR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400" dirty="0"/>
                        <a:t>         40.1</a:t>
                      </a:r>
                      <a:endParaRPr lang="ko-KR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004736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2580383"/>
            <a:ext cx="2085366" cy="8680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6756288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313733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57581" y="-357971"/>
            <a:ext cx="279598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3D9C3AC3-C7AA-4C3E-BA07-900F2C6F6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454501"/>
            <a:ext cx="3011685" cy="39017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D7AB959-B60F-4EE7-9531-2976C499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14400" y="803533"/>
            <a:ext cx="11390115" cy="1327021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          시장가치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 </a:t>
            </a:r>
            <a: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</a:t>
            </a:r>
            <a:r>
              <a:rPr lang="ko-KR" altLang="en-US" sz="20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주가로 평가되는 기업가치를 평가</a:t>
            </a:r>
          </a:p>
        </p:txBody>
      </p: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8AB89263-D38D-4DF0-8CB1-5C080E47D9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355258"/>
              </p:ext>
            </p:extLst>
          </p:nvPr>
        </p:nvGraphicFramePr>
        <p:xfrm>
          <a:off x="2995219" y="2857500"/>
          <a:ext cx="14325600" cy="5313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90108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4995" y="8691144"/>
            <a:ext cx="18852200" cy="1882037"/>
            <a:chOff x="-264995" y="8691144"/>
            <a:chExt cx="18852200" cy="188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4995" y="8691144"/>
              <a:ext cx="18852200" cy="188203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3055" y="830296"/>
            <a:ext cx="4014087" cy="387085"/>
            <a:chOff x="843055" y="830296"/>
            <a:chExt cx="4014087" cy="387085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055" y="830296"/>
              <a:ext cx="4014087" cy="38708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1EEAD2E-8498-496E-9889-09AEED22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17381"/>
            <a:ext cx="5181600" cy="209731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rgbClr val="663300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시장가치 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분석</a:t>
            </a:r>
            <a:br>
              <a:rPr lang="en-US" altLang="ko-KR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br>
              <a:rPr lang="en-US" altLang="ko-KR" b="1" dirty="0">
                <a:latin typeface="휴먼엑스포" panose="02030504000101010101" pitchFamily="18" charset="-127"/>
                <a:ea typeface="휴먼엑스포" panose="02030504000101010101" pitchFamily="18" charset="-127"/>
              </a:rPr>
            </a:br>
            <a:endParaRPr lang="ko-KR" altLang="en-US" b="1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aphicFrame>
        <p:nvGraphicFramePr>
          <p:cNvPr id="15" name="표 15">
            <a:extLst>
              <a:ext uri="{FF2B5EF4-FFF2-40B4-BE49-F238E27FC236}">
                <a16:creationId xmlns:a16="http://schemas.microsoft.com/office/drawing/2014/main" id="{95A95DAF-F396-4AC3-BC58-367AEF572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3821072"/>
              </p:ext>
            </p:extLst>
          </p:nvPr>
        </p:nvGraphicFramePr>
        <p:xfrm>
          <a:off x="843055" y="4000500"/>
          <a:ext cx="8910544" cy="3581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04480">
                  <a:extLst>
                    <a:ext uri="{9D8B030D-6E8A-4147-A177-3AD203B41FA5}">
                      <a16:colId xmlns:a16="http://schemas.microsoft.com/office/drawing/2014/main" val="2153871079"/>
                    </a:ext>
                  </a:extLst>
                </a:gridCol>
                <a:gridCol w="2297105">
                  <a:extLst>
                    <a:ext uri="{9D8B030D-6E8A-4147-A177-3AD203B41FA5}">
                      <a16:colId xmlns:a16="http://schemas.microsoft.com/office/drawing/2014/main" val="1863216994"/>
                    </a:ext>
                  </a:extLst>
                </a:gridCol>
                <a:gridCol w="2297105">
                  <a:extLst>
                    <a:ext uri="{9D8B030D-6E8A-4147-A177-3AD203B41FA5}">
                      <a16:colId xmlns:a16="http://schemas.microsoft.com/office/drawing/2014/main" val="3506859504"/>
                    </a:ext>
                  </a:extLst>
                </a:gridCol>
                <a:gridCol w="2111854">
                  <a:extLst>
                    <a:ext uri="{9D8B030D-6E8A-4147-A177-3AD203B41FA5}">
                      <a16:colId xmlns:a16="http://schemas.microsoft.com/office/drawing/2014/main" val="2904455808"/>
                    </a:ext>
                  </a:extLst>
                </a:gridCol>
              </a:tblGrid>
              <a:tr h="12530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         </a:t>
                      </a:r>
                      <a:r>
                        <a:rPr lang="ko-KR" altLang="en-US" dirty="0"/>
                        <a:t>년도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재무비율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dirty="0"/>
                        <a:t> </a:t>
                      </a:r>
                    </a:p>
                    <a:p>
                      <a:pPr latinLnBrk="1"/>
                      <a:r>
                        <a:rPr lang="en-US" altLang="ko-KR" sz="2800" dirty="0"/>
                        <a:t>      2018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ko-KR" altLang="en-US" sz="2800" dirty="0"/>
                        <a:t>      </a:t>
                      </a:r>
                      <a:r>
                        <a:rPr lang="en-US" altLang="ko-KR" sz="2800" dirty="0"/>
                        <a:t>2019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800" dirty="0"/>
                    </a:p>
                    <a:p>
                      <a:pPr latinLnBrk="1"/>
                      <a:r>
                        <a:rPr lang="ko-KR" altLang="en-US" sz="2800" dirty="0"/>
                        <a:t>     </a:t>
                      </a:r>
                      <a:r>
                        <a:rPr lang="en-US" altLang="ko-KR" sz="2800" dirty="0"/>
                        <a:t>2020</a:t>
                      </a:r>
                      <a:r>
                        <a:rPr lang="ko-KR" altLang="en-US" sz="2800" dirty="0"/>
                        <a:t>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99526"/>
                  </a:ext>
                </a:extLst>
              </a:tr>
              <a:tr h="1164154">
                <a:tc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주가수익비율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168.01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          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219.25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776213"/>
                  </a:ext>
                </a:extLst>
              </a:tr>
              <a:tr h="1164154">
                <a:tc>
                  <a:txBody>
                    <a:bodyPr/>
                    <a:lstStyle/>
                    <a:p>
                      <a:pPr latinLnBrk="1"/>
                      <a:endParaRPr lang="en-US" altLang="ko-KR" sz="2000" dirty="0"/>
                    </a:p>
                    <a:p>
                      <a:pPr latinLnBrk="1"/>
                      <a:r>
                        <a:rPr lang="ko-KR" altLang="en-US" sz="16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</a:t>
                      </a:r>
                      <a:r>
                        <a:rPr lang="ko-KR" altLang="en-US" sz="2000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주가장부가비율</a:t>
                      </a:r>
                      <a:endParaRPr lang="en-US" altLang="ko-KR" sz="2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1.59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2.41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2400" dirty="0"/>
                        <a:t>         5.32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6789237"/>
                  </a:ext>
                </a:extLst>
              </a:tr>
            </a:tbl>
          </a:graphicData>
        </a:graphic>
      </p:graphicFrame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B206A79-58C9-47B9-B676-8562DA2DE365}"/>
              </a:ext>
            </a:extLst>
          </p:cNvPr>
          <p:cNvCxnSpPr>
            <a:cxnSpLocks/>
          </p:cNvCxnSpPr>
          <p:nvPr/>
        </p:nvCxnSpPr>
        <p:spPr>
          <a:xfrm>
            <a:off x="843055" y="4000500"/>
            <a:ext cx="2204945" cy="1219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F22712CA-832B-4F56-B2FF-57ED245F8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9652422"/>
              </p:ext>
            </p:extLst>
          </p:nvPr>
        </p:nvGraphicFramePr>
        <p:xfrm>
          <a:off x="10547918" y="2006600"/>
          <a:ext cx="6897027" cy="627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49418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227747" y="-553711"/>
            <a:ext cx="9398851" cy="10938163"/>
            <a:chOff x="-357581" y="-357971"/>
            <a:chExt cx="9398851" cy="1093816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57581" y="-357971"/>
              <a:ext cx="9398851" cy="1093816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10081" y="0"/>
            <a:ext cx="4015673" cy="32507"/>
            <a:chOff x="12910081" y="0"/>
            <a:chExt cx="4015673" cy="325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10081" y="0"/>
              <a:ext cx="4015673" cy="3250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-4998109" y="4890526"/>
            <a:ext cx="11051943" cy="1144842"/>
            <a:chOff x="12613592" y="4579960"/>
            <a:chExt cx="11051943" cy="1144842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12613592" y="4579960"/>
              <a:ext cx="11051943" cy="1144842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B4AAD507-D86B-4DDB-8E78-B68BB0ECD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63" y="1144471"/>
            <a:ext cx="3798755" cy="1143000"/>
          </a:xfrm>
        </p:spPr>
        <p:txBody>
          <a:bodyPr/>
          <a:lstStyle/>
          <a:p>
            <a:r>
              <a:rPr lang="ko-KR" altLang="en-US" dirty="0">
                <a:solidFill>
                  <a:srgbClr val="3524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기업</a:t>
            </a:r>
            <a:r>
              <a:rPr lang="ko-KR" altLang="en-US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평가</a:t>
            </a:r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CFEA9FD3-E5C8-4744-A746-2A4D45690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852579"/>
            <a:ext cx="7543800" cy="6269993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카카오 페이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카카오뱅크와 같은 신사업의 성공으로 매출은 꾸준히 증가함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그러나 영업이익이 증가하는 추세이긴 하나 그만큼 새로운 사업에 대한 투자가 계속 이루어 지고 있기 때문에 영업이익률은 다소 낮음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7A156AE-E4C6-431F-939B-E05B3858A6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014" y="883929"/>
            <a:ext cx="3011685" cy="39017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09D2035-540D-4726-837C-4FA3B7B46BC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7306"/>
          <a:stretch/>
        </p:blipFill>
        <p:spPr>
          <a:xfrm>
            <a:off x="10510595" y="1048175"/>
            <a:ext cx="6874713" cy="86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735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79972" y="-307859"/>
            <a:ext cx="18647944" cy="10902717"/>
            <a:chOff x="7481190" y="-308501"/>
            <a:chExt cx="11526698" cy="1090271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81190" y="-308501"/>
              <a:ext cx="11526698" cy="10902717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A84FCCAA-036E-4F4B-8B09-DFDA4B4F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5FDB61-DB8E-4CB5-A1F9-7716A1B52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458" y="1028700"/>
            <a:ext cx="15011400" cy="55546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sz="9600" dirty="0"/>
          </a:p>
          <a:p>
            <a:pPr marL="0" indent="0">
              <a:buNone/>
            </a:pPr>
            <a:endParaRPr lang="en-US" altLang="ko-KR" sz="9600" dirty="0"/>
          </a:p>
          <a:p>
            <a:pPr marL="0" indent="0">
              <a:buNone/>
            </a:pPr>
            <a:r>
              <a:rPr lang="en-US" altLang="ko-KR" sz="9600" dirty="0"/>
              <a:t>                  </a:t>
            </a:r>
            <a:r>
              <a:rPr lang="ko-KR" altLang="en-US" sz="9600" dirty="0">
                <a:solidFill>
                  <a:schemeClr val="bg1"/>
                </a:solidFill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321734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757</Words>
  <Application>Microsoft Office PowerPoint</Application>
  <PresentationFormat>사용자 지정</PresentationFormat>
  <Paragraphs>261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7" baseType="lpstr">
      <vt:lpstr>나눔스퀘어라운드 Bold</vt:lpstr>
      <vt:lpstr>맑은 고딕</vt:lpstr>
      <vt:lpstr>함초롬돋움</vt:lpstr>
      <vt:lpstr>휴먼엑스포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      수익성분석 : 투자자본에 대한 경영성과 평가,                                                                                     ㅇ                                         이익창출능력 평가</vt:lpstr>
      <vt:lpstr>수익성 분석  </vt:lpstr>
      <vt:lpstr>       성장성분석 : 기업 외형 및 이익규모의 증가 평가                                                        ㅂ                                                      기업경쟁력과 미래수익창출능력의 간접측정</vt:lpstr>
      <vt:lpstr>성장성 분석  </vt:lpstr>
      <vt:lpstr>       활동성분석 : 자산의 효율적 활용정도 평가  ㅋ                                        투자관리의 유효성 평가</vt:lpstr>
      <vt:lpstr>활동성 분석  </vt:lpstr>
      <vt:lpstr>       유동성분석 : 단기 채무지급 능력 평가</vt:lpstr>
      <vt:lpstr>유동성 분석  </vt:lpstr>
      <vt:lpstr>       레버리지분석 : 장기 채무지급 능력평가</vt:lpstr>
      <vt:lpstr>레버리지 분석  </vt:lpstr>
      <vt:lpstr>              시장가치분석 : 주가로 평가되는 기업가치를 평가</vt:lpstr>
      <vt:lpstr>시장가치 분석  </vt:lpstr>
      <vt:lpstr>기업평가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이보영</cp:lastModifiedBy>
  <cp:revision>63</cp:revision>
  <dcterms:created xsi:type="dcterms:W3CDTF">2021-05-19T18:33:54Z</dcterms:created>
  <dcterms:modified xsi:type="dcterms:W3CDTF">2021-05-24T06:01:46Z</dcterms:modified>
</cp:coreProperties>
</file>