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38"/>
  </p:notesMasterIdLst>
  <p:sldIdLst>
    <p:sldId id="280" r:id="rId5"/>
    <p:sldId id="281" r:id="rId6"/>
    <p:sldId id="282" r:id="rId7"/>
    <p:sldId id="283" r:id="rId8"/>
    <p:sldId id="285" r:id="rId9"/>
    <p:sldId id="284" r:id="rId10"/>
    <p:sldId id="286" r:id="rId11"/>
    <p:sldId id="287" r:id="rId12"/>
    <p:sldId id="325" r:id="rId13"/>
    <p:sldId id="289" r:id="rId14"/>
    <p:sldId id="294" r:id="rId15"/>
    <p:sldId id="308" r:id="rId16"/>
    <p:sldId id="309" r:id="rId17"/>
    <p:sldId id="310" r:id="rId18"/>
    <p:sldId id="324" r:id="rId19"/>
    <p:sldId id="298" r:id="rId20"/>
    <p:sldId id="297" r:id="rId21"/>
    <p:sldId id="316" r:id="rId22"/>
    <p:sldId id="305" r:id="rId23"/>
    <p:sldId id="317" r:id="rId24"/>
    <p:sldId id="311" r:id="rId25"/>
    <p:sldId id="318" r:id="rId26"/>
    <p:sldId id="312" r:id="rId27"/>
    <p:sldId id="313" r:id="rId28"/>
    <p:sldId id="319" r:id="rId29"/>
    <p:sldId id="314" r:id="rId30"/>
    <p:sldId id="320" r:id="rId31"/>
    <p:sldId id="321" r:id="rId32"/>
    <p:sldId id="307" r:id="rId33"/>
    <p:sldId id="290" r:id="rId34"/>
    <p:sldId id="293" r:id="rId35"/>
    <p:sldId id="322" r:id="rId36"/>
    <p:sldId id="263" r:id="rId37"/>
  </p:sldIdLst>
  <p:sldSz cx="12192000" cy="6858000"/>
  <p:notesSz cx="6858000" cy="9144000"/>
  <p:embeddedFontLst>
    <p:embeddedFont>
      <p:font typeface="맑은 고딕" panose="020B0503020000020004" pitchFamily="50" charset="-127"/>
      <p:regular r:id="rId39"/>
      <p:bold r:id="rId40"/>
    </p:embeddedFont>
    <p:embeddedFont>
      <p:font typeface="함초롬바탕" panose="02030604000101010101" pitchFamily="18" charset="-127"/>
      <p:regular r:id="rId41"/>
      <p:bold r:id="rId42"/>
    </p:embeddedFont>
    <p:embeddedFont>
      <p:font typeface="Cambria Math" panose="02040503050406030204" pitchFamily="18" charset="0"/>
      <p:regular r:id="rId4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49EE"/>
    <a:srgbClr val="C4C5C6"/>
    <a:srgbClr val="B7C4CF"/>
    <a:srgbClr val="F68121"/>
    <a:srgbClr val="F8F8F8"/>
    <a:srgbClr val="E26714"/>
    <a:srgbClr val="F2A16A"/>
    <a:srgbClr val="73B5B3"/>
    <a:srgbClr val="6D7AA6"/>
    <a:srgbClr val="EA5D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61" autoAdjust="0"/>
  </p:normalViewPr>
  <p:slideViewPr>
    <p:cSldViewPr snapToGrid="0">
      <p:cViewPr varScale="1">
        <p:scale>
          <a:sx n="81" d="100"/>
          <a:sy n="81" d="100"/>
        </p:scale>
        <p:origin x="90" y="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2.fntdata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8EEDD-6EE1-4A6E-B9CD-84E799654EF0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1F494-89CA-4C13-90E4-60B9F924E5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517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923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24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438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0028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3321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117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712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512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1F494-89CA-4C13-90E4-60B9F924E52B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9968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3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35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7329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117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8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6626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4500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736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852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3643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5257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0B079-6D1D-456D-A922-F8EBB485B89D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A8822-F966-46BB-980A-6D355EB7A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646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12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6.png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2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slide" Target="slide11.xml"/><Relationship Id="rId4" Type="http://schemas.openxmlformats.org/officeDocument/2006/relationships/image" Target="../media/image33.png"/><Relationship Id="rId9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13" Type="http://schemas.openxmlformats.org/officeDocument/2006/relationships/image" Target="../media/image36.png"/><Relationship Id="rId3" Type="http://schemas.openxmlformats.org/officeDocument/2006/relationships/image" Target="../media/image260.png"/><Relationship Id="rId7" Type="http://schemas.openxmlformats.org/officeDocument/2006/relationships/image" Target="../media/image30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0.png"/><Relationship Id="rId11" Type="http://schemas.openxmlformats.org/officeDocument/2006/relationships/image" Target="../media/image340.png"/><Relationship Id="rId5" Type="http://schemas.openxmlformats.org/officeDocument/2006/relationships/image" Target="../media/image280.png"/><Relationship Id="rId10" Type="http://schemas.openxmlformats.org/officeDocument/2006/relationships/image" Target="../media/image330.png"/><Relationship Id="rId4" Type="http://schemas.openxmlformats.org/officeDocument/2006/relationships/image" Target="../media/image270.png"/><Relationship Id="rId9" Type="http://schemas.openxmlformats.org/officeDocument/2006/relationships/image" Target="../media/image320.png"/><Relationship Id="rId1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slide" Target="slide31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>
            <a:extLst>
              <a:ext uri="{FF2B5EF4-FFF2-40B4-BE49-F238E27FC236}">
                <a16:creationId xmlns:a16="http://schemas.microsoft.com/office/drawing/2014/main" id="{9920F1CB-42AD-491A-B415-10C10E283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94" y="0"/>
            <a:ext cx="5613592" cy="6858344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A483254B-93BF-4B1E-8457-72DA4402CB88}"/>
              </a:ext>
            </a:extLst>
          </p:cNvPr>
          <p:cNvSpPr/>
          <p:nvPr/>
        </p:nvSpPr>
        <p:spPr>
          <a:xfrm>
            <a:off x="1776041" y="0"/>
            <a:ext cx="4067499" cy="6858000"/>
          </a:xfrm>
          <a:prstGeom prst="rect">
            <a:avLst/>
          </a:prstGeom>
          <a:gradFill flip="none" rotWithShape="1">
            <a:gsLst>
              <a:gs pos="74843">
                <a:schemeClr val="bg1"/>
              </a:gs>
              <a:gs pos="65300">
                <a:schemeClr val="bg1"/>
              </a:gs>
              <a:gs pos="0">
                <a:srgbClr val="2D2D2D">
                  <a:alpha val="0"/>
                </a:srgb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7D10787-A9BB-4099-AC9D-A3D6910CA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8165" y="6210300"/>
            <a:ext cx="1657350" cy="647700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B7096978-905D-48BE-AD27-4D4C629ECF1E}"/>
              </a:ext>
            </a:extLst>
          </p:cNvPr>
          <p:cNvCxnSpPr>
            <a:cxnSpLocks/>
          </p:cNvCxnSpPr>
          <p:nvPr/>
        </p:nvCxnSpPr>
        <p:spPr>
          <a:xfrm>
            <a:off x="-10124" y="6102984"/>
            <a:ext cx="12198874" cy="0"/>
          </a:xfrm>
          <a:prstGeom prst="line">
            <a:avLst/>
          </a:prstGeom>
          <a:ln w="50800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F3F2F8E6-16B7-42DF-82AB-14279A916928}"/>
              </a:ext>
            </a:extLst>
          </p:cNvPr>
          <p:cNvCxnSpPr>
            <a:cxnSpLocks/>
          </p:cNvCxnSpPr>
          <p:nvPr/>
        </p:nvCxnSpPr>
        <p:spPr>
          <a:xfrm>
            <a:off x="-7667" y="5969111"/>
            <a:ext cx="12202513" cy="0"/>
          </a:xfrm>
          <a:prstGeom prst="line">
            <a:avLst/>
          </a:prstGeom>
          <a:ln w="127000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9E1FFC8-E094-421F-B8C1-56DAA04A9C4D}"/>
              </a:ext>
            </a:extLst>
          </p:cNvPr>
          <p:cNvSpPr/>
          <p:nvPr/>
        </p:nvSpPr>
        <p:spPr>
          <a:xfrm>
            <a:off x="-10124" y="1476717"/>
            <a:ext cx="8404425" cy="1210235"/>
          </a:xfrm>
          <a:prstGeom prst="rect">
            <a:avLst/>
          </a:prstGeom>
          <a:solidFill>
            <a:srgbClr val="F15A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i="1">
              <a:latin typeface="+mj-lt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744ED3D3-E414-433D-8C00-126134DC7F83}"/>
              </a:ext>
            </a:extLst>
          </p:cNvPr>
          <p:cNvSpPr/>
          <p:nvPr/>
        </p:nvSpPr>
        <p:spPr>
          <a:xfrm rot="10800000">
            <a:off x="7744408" y="1476717"/>
            <a:ext cx="2341117" cy="1210220"/>
          </a:xfrm>
          <a:prstGeom prst="rect">
            <a:avLst/>
          </a:prstGeom>
          <a:gradFill flip="none" rotWithShape="1">
            <a:gsLst>
              <a:gs pos="74843">
                <a:srgbClr val="F15A21"/>
              </a:gs>
              <a:gs pos="65300">
                <a:srgbClr val="F15A21"/>
              </a:gs>
              <a:gs pos="0">
                <a:schemeClr val="bg1"/>
              </a:gs>
              <a:gs pos="100000">
                <a:srgbClr val="F15A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93180F-EBDB-4626-8B94-7F8364AD468D}"/>
              </a:ext>
            </a:extLst>
          </p:cNvPr>
          <p:cNvSpPr txBox="1"/>
          <p:nvPr/>
        </p:nvSpPr>
        <p:spPr>
          <a:xfrm>
            <a:off x="17138" y="1979052"/>
            <a:ext cx="2411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201910059</a:t>
            </a:r>
            <a:r>
              <a:rPr lang="ko-KR" altLang="en-US" sz="20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강민지</a:t>
            </a:r>
            <a:endParaRPr lang="en-US" altLang="ko-KR" sz="2000" spc="-15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20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201910063 </a:t>
            </a:r>
            <a:r>
              <a:rPr lang="ko-KR" altLang="en-US" sz="20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김예진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E98B5C6-18D0-4E05-8817-06EA6DD9B3D6}"/>
              </a:ext>
            </a:extLst>
          </p:cNvPr>
          <p:cNvSpPr txBox="1"/>
          <p:nvPr/>
        </p:nvSpPr>
        <p:spPr>
          <a:xfrm>
            <a:off x="4767110" y="1727884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000" i="1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SK</a:t>
            </a:r>
            <a:r>
              <a:rPr lang="ko-KR" altLang="en-US" sz="4000" i="1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하이닉스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9F57C0A-807D-4B09-9CC6-81157F1E2F20}"/>
              </a:ext>
            </a:extLst>
          </p:cNvPr>
          <p:cNvSpPr/>
          <p:nvPr/>
        </p:nvSpPr>
        <p:spPr>
          <a:xfrm>
            <a:off x="-8009" y="0"/>
            <a:ext cx="12208018" cy="6858344"/>
          </a:xfrm>
          <a:prstGeom prst="rect">
            <a:avLst/>
          </a:prstGeom>
          <a:solidFill>
            <a:srgbClr val="F2A068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858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4AB9EF51-944E-45BD-B006-61F57FEA6834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4E0EBCE5-129F-4F57-9A9C-5117309B48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F1826EA0-FB99-4B14-AB08-856AE9346C4D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D9EC0F87-3FDC-4A91-8B52-9DDE58075029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44567303-967A-474E-AAEA-28FB400550D7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F0E67FA9-C004-4EA1-930B-E29BDDC2990E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이등변 삼각형 27">
              <a:extLst>
                <a:ext uri="{FF2B5EF4-FFF2-40B4-BE49-F238E27FC236}">
                  <a16:creationId xmlns:a16="http://schemas.microsoft.com/office/drawing/2014/main" id="{93635C88-7639-4490-B5FA-F33EEB4365D1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C32B344E-ED0B-4723-B3B8-FCF72C6B1BDF}"/>
              </a:ext>
            </a:extLst>
          </p:cNvPr>
          <p:cNvSpPr/>
          <p:nvPr/>
        </p:nvSpPr>
        <p:spPr>
          <a:xfrm>
            <a:off x="1351065" y="3013020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27CC6B3D-86FA-459F-A825-89BC852F2D39}"/>
              </a:ext>
            </a:extLst>
          </p:cNvPr>
          <p:cNvSpPr/>
          <p:nvPr/>
        </p:nvSpPr>
        <p:spPr>
          <a:xfrm>
            <a:off x="1487698" y="3181218"/>
            <a:ext cx="504800" cy="550037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0042F6E-8B3E-498D-A2A4-D9BD607EEE66}"/>
              </a:ext>
            </a:extLst>
          </p:cNvPr>
          <p:cNvSpPr txBox="1"/>
          <p:nvPr/>
        </p:nvSpPr>
        <p:spPr>
          <a:xfrm>
            <a:off x="1487698" y="3181217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562698BE-65A5-4921-AE8B-8CB2A71D4B06}"/>
              </a:ext>
            </a:extLst>
          </p:cNvPr>
          <p:cNvSpPr/>
          <p:nvPr/>
        </p:nvSpPr>
        <p:spPr>
          <a:xfrm>
            <a:off x="4989849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19099855-9474-4A3D-BB1C-1DDFA6112E76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349E08F-A001-4378-B0C7-5001B2C72DE6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932B846-4B87-4CFB-8F28-62F6E1DFD3F2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8056D814-36B5-4AA0-8ED4-C7FCB92A7FCC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9ECD779-8721-4091-807A-FA59BD845D2A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AEEA10-DCFC-42CB-9DCF-244FA9BC1789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차</a:t>
            </a: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D3456EB-B4CD-4551-98D3-09D45657060B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타원 16">
            <a:extLst>
              <a:ext uri="{FF2B5EF4-FFF2-40B4-BE49-F238E27FC236}">
                <a16:creationId xmlns:a16="http://schemas.microsoft.com/office/drawing/2014/main" id="{93675DA4-5F8E-484F-B446-B46DCD6CE5AA}"/>
              </a:ext>
            </a:extLst>
          </p:cNvPr>
          <p:cNvSpPr/>
          <p:nvPr/>
        </p:nvSpPr>
        <p:spPr>
          <a:xfrm>
            <a:off x="370094" y="233602"/>
            <a:ext cx="3600" cy="3600"/>
          </a:xfrm>
          <a:prstGeom prst="ellipse">
            <a:avLst/>
          </a:prstGeom>
          <a:solidFill>
            <a:srgbClr val="FEF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206601D7-C38A-470A-9C40-1CD0A680F2DE}"/>
              </a:ext>
            </a:extLst>
          </p:cNvPr>
          <p:cNvSpPr/>
          <p:nvPr/>
        </p:nvSpPr>
        <p:spPr>
          <a:xfrm>
            <a:off x="6090600" y="3013018"/>
            <a:ext cx="3600" cy="3600"/>
          </a:xfrm>
          <a:prstGeom prst="ellipse">
            <a:avLst/>
          </a:prstGeom>
          <a:solidFill>
            <a:srgbClr val="FEF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3027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F6FC780E-8A45-4D8E-81B3-5DD304CD91D0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E469B038-5F6D-4EF9-8AD0-FCC3C55AF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F0D79BBE-1849-497E-9B25-098272CAD6A8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231DF44-77CA-4B6C-95E3-16831CE53FA6}"/>
              </a:ext>
            </a:extLst>
          </p:cNvPr>
          <p:cNvSpPr/>
          <p:nvPr/>
        </p:nvSpPr>
        <p:spPr>
          <a:xfrm>
            <a:off x="1353305" y="3013019"/>
            <a:ext cx="2214000" cy="3705019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14DEE9E-C258-4486-9D7F-46E07B695A11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DB930C-7A5E-4126-A023-DC5986C5766D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FCFD48-B63B-479B-B6DA-8CE752647073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사업영역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65AE1F4-616E-49D2-8A97-8EE2F93DA866}"/>
              </a:ext>
            </a:extLst>
          </p:cNvPr>
          <p:cNvSpPr/>
          <p:nvPr/>
        </p:nvSpPr>
        <p:spPr>
          <a:xfrm>
            <a:off x="4989849" y="3013021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28BF3C2-35EB-4B11-B4DA-B59E98F40AC3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9A009C9-6A43-4C34-8B83-0E0F6AA8BA88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A81F4EE-1F58-4D98-87D2-94D0616E3794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002D21F-D049-4DD3-BC85-CC78CB277788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7C9D3FF-E494-4885-9B3D-DC95F02FB8D5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FD4445-6C7D-410C-BE71-593CFA468A5C}"/>
              </a:ext>
            </a:extLst>
          </p:cNvPr>
          <p:cNvSpPr/>
          <p:nvPr/>
        </p:nvSpPr>
        <p:spPr>
          <a:xfrm>
            <a:off x="1486920" y="3181217"/>
            <a:ext cx="504800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C7A5D6-F108-4527-ACCF-3940180C59FA}"/>
              </a:ext>
            </a:extLst>
          </p:cNvPr>
          <p:cNvSpPr txBox="1"/>
          <p:nvPr/>
        </p:nvSpPr>
        <p:spPr>
          <a:xfrm>
            <a:off x="1486920" y="3181216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6F1F166-DF50-40FF-868F-79E9F98D4DE6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차</a:t>
            </a: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3092A078-FE3E-416B-892A-A66937C87418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6" name="슬라이드 확대/축소 5">
                <a:extLst>
                  <a:ext uri="{FF2B5EF4-FFF2-40B4-BE49-F238E27FC236}">
                    <a16:creationId xmlns:a16="http://schemas.microsoft.com/office/drawing/2014/main" id="{5A0203E7-5651-4132-BCB3-A8607A1EF0D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38948938"/>
                  </p:ext>
                </p:extLst>
              </p:nvPr>
            </p:nvGraphicFramePr>
            <p:xfrm>
              <a:off x="1860434" y="4641529"/>
              <a:ext cx="1041860" cy="586046"/>
            </p:xfrm>
            <a:graphic>
              <a:graphicData uri="http://schemas.microsoft.com/office/powerpoint/2016/slidezoom">
                <pslz:sldZm>
                  <pslz:sldZmObj sldId="283" cId="3538045265">
                    <pslz:zmPr id="{C5867F89-5D0E-4D52-9AAB-E2B7645DCF6F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6" name="슬라이드 확대/축소 5">
                <a:hlinkClick r:id="" action="ppaction://noaction"/>
                <a:extLst>
                  <a:ext uri="{FF2B5EF4-FFF2-40B4-BE49-F238E27FC236}">
                    <a16:creationId xmlns:a16="http://schemas.microsoft.com/office/drawing/2014/main" id="{5A0203E7-5651-4132-BCB3-A8607A1EF0D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60434" y="4641529"/>
                <a:ext cx="1041860" cy="58604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" name="슬라이드 확대/축소 7">
                <a:extLst>
                  <a:ext uri="{FF2B5EF4-FFF2-40B4-BE49-F238E27FC236}">
                    <a16:creationId xmlns:a16="http://schemas.microsoft.com/office/drawing/2014/main" id="{9F8BE474-0639-4D31-BA3C-CFBD2FC8B9B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50145174"/>
                  </p:ext>
                </p:extLst>
              </p:nvPr>
            </p:nvGraphicFramePr>
            <p:xfrm>
              <a:off x="1836078" y="5908950"/>
              <a:ext cx="1041860" cy="586046"/>
            </p:xfrm>
            <a:graphic>
              <a:graphicData uri="http://schemas.microsoft.com/office/powerpoint/2016/slidezoom">
                <pslz:sldZm>
                  <pslz:sldZmObj sldId="284" cId="4229791495">
                    <pslz:zmPr id="{CFFB0D67-227F-46B2-8407-74849E9E1AD2}" returnToParent="0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" name="슬라이드 확대/축소 7">
                <a:hlinkClick r:id="" action="ppaction://noaction"/>
                <a:extLst>
                  <a:ext uri="{FF2B5EF4-FFF2-40B4-BE49-F238E27FC236}">
                    <a16:creationId xmlns:a16="http://schemas.microsoft.com/office/drawing/2014/main" id="{9F8BE474-0639-4D31-BA3C-CFBD2FC8B9B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36078" y="5908950"/>
                <a:ext cx="1041860" cy="58604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455885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그룹 26">
            <a:extLst>
              <a:ext uri="{FF2B5EF4-FFF2-40B4-BE49-F238E27FC236}">
                <a16:creationId xmlns:a16="http://schemas.microsoft.com/office/drawing/2014/main" id="{3D1C0D76-A9CD-4E7F-A428-B6093B38484F}"/>
              </a:ext>
            </a:extLst>
          </p:cNvPr>
          <p:cNvGrpSpPr/>
          <p:nvPr/>
        </p:nvGrpSpPr>
        <p:grpSpPr>
          <a:xfrm>
            <a:off x="-2021" y="1383061"/>
            <a:ext cx="12194019" cy="4851618"/>
            <a:chOff x="-1" y="-1"/>
            <a:chExt cx="12194019" cy="4381501"/>
          </a:xfrm>
        </p:grpSpPr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1B658E7E-966F-41B7-A575-E99E7D05A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" y="-1"/>
              <a:ext cx="12194019" cy="4381501"/>
            </a:xfrm>
            <a:prstGeom prst="rect">
              <a:avLst/>
            </a:prstGeom>
          </p:spPr>
        </p:pic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2AB334E9-5025-4C36-B0D6-92E88D345234}"/>
                </a:ext>
              </a:extLst>
            </p:cNvPr>
            <p:cNvSpPr/>
            <p:nvPr/>
          </p:nvSpPr>
          <p:spPr>
            <a:xfrm>
              <a:off x="0" y="0"/>
              <a:ext cx="12192000" cy="43815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C0B5FE4B-F37C-4D95-8435-2A473FCF949B}"/>
                </a:ext>
              </a:extLst>
            </p:cNvPr>
            <p:cNvSpPr/>
            <p:nvPr/>
          </p:nvSpPr>
          <p:spPr>
            <a:xfrm>
              <a:off x="0" y="0"/>
              <a:ext cx="12192000" cy="43815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직사각형 7">
            <a:extLst>
              <a:ext uri="{FF2B5EF4-FFF2-40B4-BE49-F238E27FC236}">
                <a16:creationId xmlns:a16="http://schemas.microsoft.com/office/drawing/2014/main" id="{82F0190B-104D-4D6E-A22C-9045D38A1551}"/>
              </a:ext>
            </a:extLst>
          </p:cNvPr>
          <p:cNvSpPr/>
          <p:nvPr/>
        </p:nvSpPr>
        <p:spPr>
          <a:xfrm>
            <a:off x="1008528" y="1979120"/>
            <a:ext cx="10174941" cy="153901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SK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하이닉스는 이천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청주의 국내 사업장을 포함하여 중국 우시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충칭 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곳에 생산기지와 전세계 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 연구개발법인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10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 판매법인을 운영하는 글로벌 기업이다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30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 년간의 축적된</a:t>
            </a:r>
            <a:endParaRPr lang="en-US" altLang="ko-KR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반도체 생산운영 노하우를 바탕으로 지속적인 연구개발 및 투자를 통해 기술 및 원가 경쟁력을 확보하고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세계 반도체 시장을 선도하기 위해 노력하고 있다</a:t>
            </a:r>
            <a:r>
              <a:rPr lang="en-US" altLang="ko-KR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0" y="27993"/>
            <a:ext cx="2323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spc="-15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</a:t>
            </a:r>
            <a:r>
              <a:rPr lang="ko-KR" altLang="en-US" sz="2600" spc="-15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C731B02-FF3A-44CF-83FD-C1EF14DC196B}"/>
              </a:ext>
            </a:extLst>
          </p:cNvPr>
          <p:cNvSpPr/>
          <p:nvPr/>
        </p:nvSpPr>
        <p:spPr>
          <a:xfrm>
            <a:off x="298378" y="1526107"/>
            <a:ext cx="2475552" cy="504648"/>
          </a:xfrm>
          <a:prstGeom prst="rect">
            <a:avLst/>
          </a:prstGeom>
          <a:ln w="25400">
            <a:solidFill>
              <a:srgbClr val="ED800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SK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하이닉스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CBDC4D99-A064-4CA0-B5F9-DE9B5DB4B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854" y="3569187"/>
            <a:ext cx="10103131" cy="2402963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053E0B7A-3687-4035-B213-3E7CA1E38013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2773930" y="1778431"/>
            <a:ext cx="9418070" cy="36646"/>
          </a:xfrm>
          <a:prstGeom prst="line">
            <a:avLst/>
          </a:prstGeom>
          <a:ln w="25400">
            <a:solidFill>
              <a:srgbClr val="ED8009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A6E2D4EB-4D90-40E2-8A55-CEE49F7549CA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0" y="1778431"/>
            <a:ext cx="298378" cy="0"/>
          </a:xfrm>
          <a:prstGeom prst="line">
            <a:avLst/>
          </a:prstGeom>
          <a:ln w="25400">
            <a:solidFill>
              <a:srgbClr val="ED8009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90C1FF15-06E1-49E0-9C18-507016735ABB}"/>
              </a:ext>
            </a:extLst>
          </p:cNvPr>
          <p:cNvSpPr txBox="1"/>
          <p:nvPr/>
        </p:nvSpPr>
        <p:spPr>
          <a:xfrm>
            <a:off x="10103131" y="182562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Part1</a:t>
            </a:r>
            <a:endParaRPr lang="ko-KR" altLang="en-US" sz="2000" spc="-15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8D46244-0207-48BC-B2C3-5DE87BDDC15E}"/>
              </a:ext>
            </a:extLst>
          </p:cNvPr>
          <p:cNvSpPr txBox="1"/>
          <p:nvPr/>
        </p:nvSpPr>
        <p:spPr>
          <a:xfrm>
            <a:off x="10731282" y="178704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Part2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750D925-DD7E-4597-ABA0-A96036506E1B}"/>
              </a:ext>
            </a:extLst>
          </p:cNvPr>
          <p:cNvSpPr txBox="1"/>
          <p:nvPr/>
        </p:nvSpPr>
        <p:spPr>
          <a:xfrm>
            <a:off x="11359432" y="18722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1DCE4B7A-123F-4508-B01C-AFE6A56A6FB2}"/>
              </a:ext>
            </a:extLst>
          </p:cNvPr>
          <p:cNvGrpSpPr/>
          <p:nvPr/>
        </p:nvGrpSpPr>
        <p:grpSpPr>
          <a:xfrm>
            <a:off x="0" y="627945"/>
            <a:ext cx="12192000" cy="869371"/>
            <a:chOff x="0" y="627945"/>
            <a:chExt cx="12192000" cy="869371"/>
          </a:xfrm>
        </p:grpSpPr>
        <p:grpSp>
          <p:nvGrpSpPr>
            <p:cNvPr id="13" name="그룹 12"/>
            <p:cNvGrpSpPr/>
            <p:nvPr/>
          </p:nvGrpSpPr>
          <p:grpSpPr>
            <a:xfrm>
              <a:off x="0" y="627946"/>
              <a:ext cx="12192000" cy="869370"/>
              <a:chOff x="0" y="566059"/>
              <a:chExt cx="12192000" cy="810898"/>
            </a:xfrm>
            <a:solidFill>
              <a:srgbClr val="F15A21"/>
            </a:solidFill>
          </p:grpSpPr>
          <p:sp>
            <p:nvSpPr>
              <p:cNvPr id="2" name="직사각형 1"/>
              <p:cNvSpPr/>
              <p:nvPr/>
            </p:nvSpPr>
            <p:spPr>
              <a:xfrm>
                <a:off x="0" y="566059"/>
                <a:ext cx="12192000" cy="81089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4" name="이등변 삼각형 3"/>
              <p:cNvSpPr/>
              <p:nvPr/>
            </p:nvSpPr>
            <p:spPr>
              <a:xfrm>
                <a:off x="8501204" y="566059"/>
                <a:ext cx="3690796" cy="809629"/>
              </a:xfrm>
              <a:prstGeom prst="triangle">
                <a:avLst>
                  <a:gd name="adj" fmla="val 10000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2B59E00D-3BCC-4E3E-88A6-128E81186856}"/>
                </a:ext>
              </a:extLst>
            </p:cNvPr>
            <p:cNvSpPr/>
            <p:nvPr/>
          </p:nvSpPr>
          <p:spPr>
            <a:xfrm rot="10800000">
              <a:off x="8388013" y="627945"/>
              <a:ext cx="3803985" cy="868009"/>
            </a:xfrm>
            <a:prstGeom prst="rect">
              <a:avLst/>
            </a:prstGeom>
            <a:gradFill flip="none" rotWithShape="1">
              <a:gsLst>
                <a:gs pos="74843">
                  <a:srgbClr val="F15A21"/>
                </a:gs>
                <a:gs pos="65300">
                  <a:srgbClr val="F15A21"/>
                </a:gs>
                <a:gs pos="0">
                  <a:schemeClr val="bg1"/>
                </a:gs>
                <a:gs pos="100000">
                  <a:srgbClr val="F15A2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FF83FE0F-A080-4E2C-8CB2-6C125929EE40}"/>
              </a:ext>
            </a:extLst>
          </p:cNvPr>
          <p:cNvSpPr txBox="1"/>
          <p:nvPr/>
        </p:nvSpPr>
        <p:spPr>
          <a:xfrm>
            <a:off x="4911637" y="712884"/>
            <a:ext cx="2159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0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기업정보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A4715E31-AD21-4B66-84EB-283C33F1D245}"/>
              </a:ext>
            </a:extLst>
          </p:cNvPr>
          <p:cNvGrpSpPr/>
          <p:nvPr/>
        </p:nvGrpSpPr>
        <p:grpSpPr>
          <a:xfrm>
            <a:off x="0" y="2155373"/>
            <a:ext cx="12192000" cy="4702627"/>
            <a:chOff x="0" y="2155373"/>
            <a:chExt cx="12192000" cy="4702627"/>
          </a:xfrm>
        </p:grpSpPr>
        <p:sp>
          <p:nvSpPr>
            <p:cNvPr id="14" name="직사각형 13"/>
            <p:cNvSpPr/>
            <p:nvPr/>
          </p:nvSpPr>
          <p:spPr>
            <a:xfrm>
              <a:off x="0" y="6231988"/>
              <a:ext cx="12192000" cy="62601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EEAA4599-F99A-4846-B09B-84374622054C}"/>
                </a:ext>
              </a:extLst>
            </p:cNvPr>
            <p:cNvSpPr/>
            <p:nvPr/>
          </p:nvSpPr>
          <p:spPr>
            <a:xfrm>
              <a:off x="0" y="2155373"/>
              <a:ext cx="12191998" cy="1237561"/>
            </a:xfrm>
            <a:prstGeom prst="rect">
              <a:avLst/>
            </a:prstGeom>
            <a:solidFill>
              <a:srgbClr val="2249EE">
                <a:alpha val="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804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9F2A2428-0C28-4CC4-A873-824D9933663C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89" name="그림 88">
              <a:extLst>
                <a:ext uri="{FF2B5EF4-FFF2-40B4-BE49-F238E27FC236}">
                  <a16:creationId xmlns:a16="http://schemas.microsoft.com/office/drawing/2014/main" id="{8C78D91D-8A58-497C-A99E-AF648177B4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89A81462-9353-4A43-A87D-08D0B53A7403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60AB05A5-7A98-4983-A830-231CE66FC76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  <a:noFill/>
        </p:grpSpPr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78EDA671-8B95-43EE-BF88-AB37DEBE55A1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6A99C10D-F674-4CEA-BB85-193386C4E511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2" name="이등변 삼각형 71">
              <a:extLst>
                <a:ext uri="{FF2B5EF4-FFF2-40B4-BE49-F238E27FC236}">
                  <a16:creationId xmlns:a16="http://schemas.microsoft.com/office/drawing/2014/main" id="{E9276837-1233-401D-8568-560076592C1E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BF89B7E4-43F0-4935-ACC9-1C9F0AE81DC5}"/>
              </a:ext>
            </a:extLst>
          </p:cNvPr>
          <p:cNvSpPr/>
          <p:nvPr/>
        </p:nvSpPr>
        <p:spPr>
          <a:xfrm>
            <a:off x="1353305" y="3013019"/>
            <a:ext cx="2214000" cy="3705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FAFD9CB-B5F2-493F-9C66-42FCEE341A4D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813B4C1-6CE4-4253-9E1D-1859F56128F9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사업영역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6B17FE73-5D5F-4A51-861F-E1D1FDF8B8B6}"/>
              </a:ext>
            </a:extLst>
          </p:cNvPr>
          <p:cNvSpPr/>
          <p:nvPr/>
        </p:nvSpPr>
        <p:spPr>
          <a:xfrm>
            <a:off x="4989849" y="3013021"/>
            <a:ext cx="2212302" cy="3705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81DFD97E-6AFA-46EA-8E2C-4802654984BF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ACE9D27C-5163-44DC-9888-07373B0AA545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7BA8E0D-57BC-42BE-8B9F-14C879F18133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  <a:ln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chemeClr val="bg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chemeClr val="bg1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0F0B3B5E-ED5E-4D44-933B-D768178408C4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2614371-4F30-437F-A626-9136812183F3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  <a:ln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chemeClr val="bg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chemeClr val="bg1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9195A407-D194-40D6-94D5-3F82A1255F7C}"/>
              </a:ext>
            </a:extLst>
          </p:cNvPr>
          <p:cNvSpPr/>
          <p:nvPr/>
        </p:nvSpPr>
        <p:spPr>
          <a:xfrm>
            <a:off x="1486920" y="3181217"/>
            <a:ext cx="504800" cy="550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500EB16-5C1F-488D-8A58-8750A0D3A016}"/>
              </a:ext>
            </a:extLst>
          </p:cNvPr>
          <p:cNvSpPr txBox="1"/>
          <p:nvPr/>
        </p:nvSpPr>
        <p:spPr>
          <a:xfrm>
            <a:off x="1486920" y="3181216"/>
            <a:ext cx="5048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345048F-DE92-489D-B84B-E8571E0A7F35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차</a:t>
            </a:r>
          </a:p>
        </p:txBody>
      </p: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AFB1BF72-AD5B-466C-B823-76F1E728B43A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6" name="슬라이드 확대/축소 85">
                <a:extLst>
                  <a:ext uri="{FF2B5EF4-FFF2-40B4-BE49-F238E27FC236}">
                    <a16:creationId xmlns:a16="http://schemas.microsoft.com/office/drawing/2014/main" id="{F8666C91-C6D6-4B8C-9278-2EC9B9DE8CF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60434" y="4637221"/>
              <a:ext cx="1041860" cy="586046"/>
            </p:xfrm>
            <a:graphic>
              <a:graphicData uri="http://schemas.microsoft.com/office/powerpoint/2016/slidezoom">
                <pslz:sldZm>
                  <pslz:sldZmObj sldId="264" cId="19928257">
                    <pslz:zmPr id="{4CC1277F-4D16-4479-BF22-9A409BF940C9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6" name="슬라이드 확대/축소 85">
                <a:hlinkClick r:id="" action="ppaction://noaction"/>
                <a:extLst>
                  <a:ext uri="{FF2B5EF4-FFF2-40B4-BE49-F238E27FC236}">
                    <a16:creationId xmlns:a16="http://schemas.microsoft.com/office/drawing/2014/main" id="{F8666C91-C6D6-4B8C-9278-2EC9B9DE8CF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60434" y="4637221"/>
                <a:ext cx="1041860" cy="586046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7" name="슬라이드 확대/축소 86">
                <a:extLst>
                  <a:ext uri="{FF2B5EF4-FFF2-40B4-BE49-F238E27FC236}">
                    <a16:creationId xmlns:a16="http://schemas.microsoft.com/office/drawing/2014/main" id="{2CC143CC-2E2B-4C7C-B1C4-DEAD09C361E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60434" y="5875461"/>
              <a:ext cx="1041860" cy="586046"/>
            </p:xfrm>
            <a:graphic>
              <a:graphicData uri="http://schemas.microsoft.com/office/powerpoint/2016/slidezoom">
                <pslz:sldZm>
                  <pslz:sldZmObj sldId="265" cId="88530389">
                    <pslz:zmPr id="{BA5C063E-C00F-4FE5-9954-15712DA86C4C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7" name="슬라이드 확대/축소 86">
                <a:hlinkClick r:id="" action="ppaction://noaction"/>
                <a:extLst>
                  <a:ext uri="{FF2B5EF4-FFF2-40B4-BE49-F238E27FC236}">
                    <a16:creationId xmlns:a16="http://schemas.microsoft.com/office/drawing/2014/main" id="{2CC143CC-2E2B-4C7C-B1C4-DEAD09C361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0434" y="5875461"/>
                <a:ext cx="1041860" cy="586046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231DF44-77CA-4B6C-95E3-16831CE53FA6}"/>
              </a:ext>
            </a:extLst>
          </p:cNvPr>
          <p:cNvSpPr/>
          <p:nvPr/>
        </p:nvSpPr>
        <p:spPr>
          <a:xfrm>
            <a:off x="1353305" y="3013019"/>
            <a:ext cx="2214000" cy="3705019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14DEE9E-C258-4486-9D7F-46E07B695A11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DB930C-7A5E-4126-A023-DC5986C5766D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FCFD48-B63B-479B-B6DA-8CE752647073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사업영역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65AE1F4-616E-49D2-8A97-8EE2F93DA866}"/>
              </a:ext>
            </a:extLst>
          </p:cNvPr>
          <p:cNvSpPr/>
          <p:nvPr/>
        </p:nvSpPr>
        <p:spPr>
          <a:xfrm>
            <a:off x="4989849" y="3013021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28BF3C2-35EB-4B11-B4DA-B59E98F40AC3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9A009C9-6A43-4C34-8B83-0E0F6AA8BA88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A81F4EE-1F58-4D98-87D2-94D0616E3794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002D21F-D049-4DD3-BC85-CC78CB277788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7C9D3FF-E494-4885-9B3D-DC95F02FB8D5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FD4445-6C7D-410C-BE71-593CFA468A5C}"/>
              </a:ext>
            </a:extLst>
          </p:cNvPr>
          <p:cNvSpPr/>
          <p:nvPr/>
        </p:nvSpPr>
        <p:spPr>
          <a:xfrm>
            <a:off x="1486920" y="3181217"/>
            <a:ext cx="504800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C7A5D6-F108-4527-ACCF-3940180C59FA}"/>
              </a:ext>
            </a:extLst>
          </p:cNvPr>
          <p:cNvSpPr txBox="1"/>
          <p:nvPr/>
        </p:nvSpPr>
        <p:spPr>
          <a:xfrm>
            <a:off x="1486920" y="3181216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6F1F166-DF50-40FF-868F-79E9F98D4DE6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차</a:t>
            </a: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3092A078-FE3E-416B-892A-A66937C87418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6" name="슬라이드 확대/축소 45">
                <a:extLst>
                  <a:ext uri="{FF2B5EF4-FFF2-40B4-BE49-F238E27FC236}">
                    <a16:creationId xmlns:a16="http://schemas.microsoft.com/office/drawing/2014/main" id="{D05906E5-B5B6-4BF1-85C2-1B2E426CDD0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52189871"/>
                  </p:ext>
                </p:extLst>
              </p:nvPr>
            </p:nvGraphicFramePr>
            <p:xfrm>
              <a:off x="1860434" y="4641529"/>
              <a:ext cx="1041860" cy="586046"/>
            </p:xfrm>
            <a:graphic>
              <a:graphicData uri="http://schemas.microsoft.com/office/powerpoint/2016/slidezoom">
                <pslz:sldZm>
                  <pslz:sldZmObj sldId="283" cId="3538045265">
                    <pslz:zmPr id="{C5867F89-5D0E-4D52-9AAB-E2B7645DCF6F}" returnToParent="0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6" name="슬라이드 확대/축소 45">
                <a:hlinkClick r:id="" action="ppaction://noaction"/>
                <a:extLst>
                  <a:ext uri="{FF2B5EF4-FFF2-40B4-BE49-F238E27FC236}">
                    <a16:creationId xmlns:a16="http://schemas.microsoft.com/office/drawing/2014/main" id="{D05906E5-B5B6-4BF1-85C2-1B2E426CDD0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860434" y="4641529"/>
                <a:ext cx="1041860" cy="58604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7" name="슬라이드 확대/축소 46">
                <a:extLst>
                  <a:ext uri="{FF2B5EF4-FFF2-40B4-BE49-F238E27FC236}">
                    <a16:creationId xmlns:a16="http://schemas.microsoft.com/office/drawing/2014/main" id="{3EA89568-2E31-49B9-8282-AF2119F1FDA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57857975"/>
                  </p:ext>
                </p:extLst>
              </p:nvPr>
            </p:nvGraphicFramePr>
            <p:xfrm>
              <a:off x="1836078" y="5908950"/>
              <a:ext cx="1041860" cy="586046"/>
            </p:xfrm>
            <a:graphic>
              <a:graphicData uri="http://schemas.microsoft.com/office/powerpoint/2016/slidezoom">
                <pslz:sldZm>
                  <pslz:sldZmObj sldId="284" cId="4229791495">
                    <pslz:zmPr id="{CFFB0D67-227F-46B2-8407-74849E9E1AD2}" returnToParent="0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7" name="슬라이드 확대/축소 46">
                <a:hlinkClick r:id="" action="ppaction://noaction"/>
                <a:extLst>
                  <a:ext uri="{FF2B5EF4-FFF2-40B4-BE49-F238E27FC236}">
                    <a16:creationId xmlns:a16="http://schemas.microsoft.com/office/drawing/2014/main" id="{3EA89568-2E31-49B9-8282-AF2119F1FDA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836078" y="5908950"/>
                <a:ext cx="1041860" cy="58604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896023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그룹 43">
            <a:extLst>
              <a:ext uri="{FF2B5EF4-FFF2-40B4-BE49-F238E27FC236}">
                <a16:creationId xmlns:a16="http://schemas.microsoft.com/office/drawing/2014/main" id="{208C6725-D819-49F0-9D45-D81E6531DB37}"/>
              </a:ext>
            </a:extLst>
          </p:cNvPr>
          <p:cNvGrpSpPr/>
          <p:nvPr/>
        </p:nvGrpSpPr>
        <p:grpSpPr>
          <a:xfrm>
            <a:off x="0" y="0"/>
            <a:ext cx="12192000" cy="6230054"/>
            <a:chOff x="0" y="0"/>
            <a:chExt cx="12192000" cy="6858000"/>
          </a:xfrm>
        </p:grpSpPr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53DC5F49-35A0-4D41-9550-81B6947CE9DD}"/>
                </a:ext>
              </a:extLst>
            </p:cNvPr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" y="0"/>
              <a:ext cx="12191998" cy="6858000"/>
            </a:xfrm>
            <a:prstGeom prst="rect">
              <a:avLst/>
            </a:prstGeom>
          </p:spPr>
        </p:pic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9B385E72-31D3-4E46-9894-85AEFB137486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CE9AB5D2-8ABA-4483-AB93-23414340F260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BBD4730-A098-47A4-9669-BBE8A0093370}"/>
              </a:ext>
            </a:extLst>
          </p:cNvPr>
          <p:cNvSpPr/>
          <p:nvPr/>
        </p:nvSpPr>
        <p:spPr>
          <a:xfrm>
            <a:off x="0" y="6231988"/>
            <a:ext cx="12192000" cy="6260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FFB63750-8132-41D0-94B2-C940063BE2E3}"/>
              </a:ext>
            </a:extLst>
          </p:cNvPr>
          <p:cNvSpPr/>
          <p:nvPr/>
        </p:nvSpPr>
        <p:spPr>
          <a:xfrm>
            <a:off x="461875" y="1965234"/>
            <a:ext cx="10892118" cy="270747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2E2077CB-3669-4B4A-972E-77A31D602713}"/>
              </a:ext>
            </a:extLst>
          </p:cNvPr>
          <p:cNvGrpSpPr/>
          <p:nvPr/>
        </p:nvGrpSpPr>
        <p:grpSpPr>
          <a:xfrm>
            <a:off x="0" y="627946"/>
            <a:ext cx="12192000" cy="869370"/>
            <a:chOff x="0" y="566059"/>
            <a:chExt cx="12192000" cy="810898"/>
          </a:xfrm>
          <a:solidFill>
            <a:srgbClr val="F15A21"/>
          </a:solidFill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F68BAD2-531B-46CA-9D55-07138526464E}"/>
                </a:ext>
              </a:extLst>
            </p:cNvPr>
            <p:cNvSpPr/>
            <p:nvPr/>
          </p:nvSpPr>
          <p:spPr>
            <a:xfrm>
              <a:off x="0" y="566059"/>
              <a:ext cx="12192000" cy="81089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이등변 삼각형 17">
              <a:extLst>
                <a:ext uri="{FF2B5EF4-FFF2-40B4-BE49-F238E27FC236}">
                  <a16:creationId xmlns:a16="http://schemas.microsoft.com/office/drawing/2014/main" id="{CB2E8D18-4FA8-4C39-8B8E-5E7B6AE00ED0}"/>
                </a:ext>
              </a:extLst>
            </p:cNvPr>
            <p:cNvSpPr/>
            <p:nvPr/>
          </p:nvSpPr>
          <p:spPr>
            <a:xfrm>
              <a:off x="8501204" y="566059"/>
              <a:ext cx="3690796" cy="809629"/>
            </a:xfrm>
            <a:prstGeom prst="triangle">
              <a:avLst>
                <a:gd name="adj" fmla="val 1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E1F780FF-E88D-44B8-BBE1-F1BE82B4E304}"/>
              </a:ext>
            </a:extLst>
          </p:cNvPr>
          <p:cNvSpPr txBox="1"/>
          <p:nvPr/>
        </p:nvSpPr>
        <p:spPr>
          <a:xfrm>
            <a:off x="0" y="27993"/>
            <a:ext cx="2323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600" spc="-15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</a:t>
            </a:r>
            <a:r>
              <a:rPr lang="ko-KR" altLang="en-US" sz="2600" spc="-15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6C359CB-3104-4FB8-B524-BC149FB8B018}"/>
              </a:ext>
            </a:extLst>
          </p:cNvPr>
          <p:cNvSpPr txBox="1"/>
          <p:nvPr/>
        </p:nvSpPr>
        <p:spPr>
          <a:xfrm>
            <a:off x="10103131" y="182562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Part1</a:t>
            </a:r>
            <a:endParaRPr lang="ko-KR" altLang="en-US" sz="2000" spc="-15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A2A85B8-CD7F-405D-8DC7-92979368D979}"/>
              </a:ext>
            </a:extLst>
          </p:cNvPr>
          <p:cNvSpPr txBox="1"/>
          <p:nvPr/>
        </p:nvSpPr>
        <p:spPr>
          <a:xfrm>
            <a:off x="10731282" y="178704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Part2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0482B5C-B6EF-4F91-B519-0C22A9D3B71B}"/>
              </a:ext>
            </a:extLst>
          </p:cNvPr>
          <p:cNvSpPr txBox="1"/>
          <p:nvPr/>
        </p:nvSpPr>
        <p:spPr>
          <a:xfrm>
            <a:off x="11359432" y="18722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2CD2FD8-64E6-45CB-873C-81302D2176B6}"/>
              </a:ext>
            </a:extLst>
          </p:cNvPr>
          <p:cNvSpPr/>
          <p:nvPr/>
        </p:nvSpPr>
        <p:spPr>
          <a:xfrm rot="10800000">
            <a:off x="8388013" y="627945"/>
            <a:ext cx="3803985" cy="868009"/>
          </a:xfrm>
          <a:prstGeom prst="rect">
            <a:avLst/>
          </a:prstGeom>
          <a:gradFill flip="none" rotWithShape="1">
            <a:gsLst>
              <a:gs pos="74843">
                <a:srgbClr val="F15A21"/>
              </a:gs>
              <a:gs pos="63000">
                <a:srgbClr val="F15A21"/>
              </a:gs>
              <a:gs pos="0">
                <a:schemeClr val="bg1"/>
              </a:gs>
              <a:gs pos="100000">
                <a:srgbClr val="F15A2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93D2A1E-CD6C-4AD3-875A-8B99F7446413}"/>
              </a:ext>
            </a:extLst>
          </p:cNvPr>
          <p:cNvSpPr txBox="1"/>
          <p:nvPr/>
        </p:nvSpPr>
        <p:spPr>
          <a:xfrm>
            <a:off x="4911638" y="712884"/>
            <a:ext cx="2159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0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사업영역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9F296596-17E4-4113-ABEC-1C8F229E05B3}"/>
              </a:ext>
            </a:extLst>
          </p:cNvPr>
          <p:cNvGrpSpPr/>
          <p:nvPr/>
        </p:nvGrpSpPr>
        <p:grpSpPr>
          <a:xfrm>
            <a:off x="0" y="1688949"/>
            <a:ext cx="5651000" cy="372529"/>
            <a:chOff x="0" y="1688949"/>
            <a:chExt cx="5651000" cy="372529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3CF9075D-DBEB-476B-921D-F93C6384D902}"/>
                </a:ext>
              </a:extLst>
            </p:cNvPr>
            <p:cNvGrpSpPr/>
            <p:nvPr/>
          </p:nvGrpSpPr>
          <p:grpSpPr>
            <a:xfrm>
              <a:off x="0" y="1688949"/>
              <a:ext cx="5651000" cy="372529"/>
              <a:chOff x="0" y="1688949"/>
              <a:chExt cx="5651000" cy="372529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B489593D-BC0E-4087-A112-F6B7F6CD553B}"/>
                  </a:ext>
                </a:extLst>
              </p:cNvPr>
              <p:cNvSpPr/>
              <p:nvPr/>
            </p:nvSpPr>
            <p:spPr>
              <a:xfrm>
                <a:off x="0" y="1688949"/>
                <a:ext cx="3639126" cy="369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7AC5E97F-D4F6-4C47-A774-79FAB69D6E50}"/>
                  </a:ext>
                </a:extLst>
              </p:cNvPr>
              <p:cNvSpPr/>
              <p:nvPr/>
            </p:nvSpPr>
            <p:spPr>
              <a:xfrm rot="10800000">
                <a:off x="3327679" y="1691430"/>
                <a:ext cx="2323321" cy="370048"/>
              </a:xfrm>
              <a:prstGeom prst="rect">
                <a:avLst/>
              </a:prstGeom>
              <a:gradFill flip="none" rotWithShape="1">
                <a:gsLst>
                  <a:gs pos="74843">
                    <a:schemeClr val="bg1"/>
                  </a:gs>
                  <a:gs pos="65300">
                    <a:schemeClr val="bg1"/>
                  </a:gs>
                  <a:gs pos="0">
                    <a:srgbClr val="2D2D2D">
                      <a:alpha val="0"/>
                    </a:srgbClr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4E2A956-D521-4B0B-A686-B976DE806EF0}"/>
                </a:ext>
              </a:extLst>
            </p:cNvPr>
            <p:cNvSpPr txBox="1"/>
            <p:nvPr/>
          </p:nvSpPr>
          <p:spPr>
            <a:xfrm>
              <a:off x="115997" y="1692146"/>
              <a:ext cx="3523129" cy="369332"/>
            </a:xfrm>
            <a:prstGeom prst="rect">
              <a:avLst/>
            </a:prstGeom>
            <a:gradFill>
              <a:gsLst>
                <a:gs pos="74843">
                  <a:schemeClr val="bg1">
                    <a:alpha val="50000"/>
                  </a:schemeClr>
                </a:gs>
                <a:gs pos="65300">
                  <a:schemeClr val="bg1">
                    <a:alpha val="50000"/>
                  </a:schemeClr>
                </a:gs>
                <a:gs pos="0">
                  <a:srgbClr val="2D2D2D">
                    <a:alpha val="0"/>
                  </a:srgbClr>
                </a:gs>
                <a:gs pos="100000">
                  <a:schemeClr val="bg1">
                    <a:alpha val="50000"/>
                  </a:schemeClr>
                </a:gs>
              </a:gsLst>
              <a:lin ang="0" scaled="1"/>
            </a:gradFill>
          </p:spPr>
          <p:txBody>
            <a:bodyPr wrap="square" rtlCol="0">
              <a:spAutoFit/>
            </a:bodyPr>
            <a:lstStyle/>
            <a:p>
              <a:r>
                <a:rPr lang="ko-KR" altLang="en-US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반도체</a:t>
              </a:r>
              <a:r>
                <a:rPr lang="en-US" altLang="ko-KR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=IT</a:t>
              </a:r>
              <a:r>
                <a:rPr lang="ko-KR" altLang="en-US" b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산업의 동력이자 미래</a:t>
              </a: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318CF781-E4CB-412B-B7AC-237C9B52D33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2058281"/>
              <a:ext cx="4627418" cy="1945"/>
            </a:xfrm>
            <a:prstGeom prst="line">
              <a:avLst/>
            </a:prstGeom>
            <a:ln w="25400">
              <a:gradFill>
                <a:gsLst>
                  <a:gs pos="0">
                    <a:srgbClr val="E26714"/>
                  </a:gs>
                  <a:gs pos="74000">
                    <a:srgbClr val="F68121"/>
                  </a:gs>
                  <a:gs pos="83000">
                    <a:srgbClr val="F8F8F8"/>
                  </a:gs>
                  <a:gs pos="100000">
                    <a:srgbClr val="F68121"/>
                  </a:gs>
                </a:gsLst>
                <a:lin ang="5400000" scaled="1"/>
              </a:gra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B7621CC5-23AA-474D-9FD8-76659D21017D}"/>
              </a:ext>
            </a:extLst>
          </p:cNvPr>
          <p:cNvGrpSpPr/>
          <p:nvPr/>
        </p:nvGrpSpPr>
        <p:grpSpPr>
          <a:xfrm>
            <a:off x="1279933" y="3612232"/>
            <a:ext cx="3803986" cy="1290661"/>
            <a:chOff x="1279933" y="3612232"/>
            <a:chExt cx="3803986" cy="1290661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2519F4E4-C511-44C7-9026-C20E9AA57DC7}"/>
                </a:ext>
              </a:extLst>
            </p:cNvPr>
            <p:cNvSpPr/>
            <p:nvPr/>
          </p:nvSpPr>
          <p:spPr>
            <a:xfrm>
              <a:off x="1279934" y="3612232"/>
              <a:ext cx="3803985" cy="482712"/>
            </a:xfrm>
            <a:prstGeom prst="rect">
              <a:avLst/>
            </a:prstGeom>
            <a:gradFill flip="none" rotWithShape="1">
              <a:gsLst>
                <a:gs pos="22000">
                  <a:srgbClr val="2249EE">
                    <a:alpha val="80000"/>
                  </a:srgbClr>
                </a:gs>
                <a:gs pos="77000">
                  <a:srgbClr val="2249EE">
                    <a:alpha val="80000"/>
                  </a:srgbClr>
                </a:gs>
                <a:gs pos="100000">
                  <a:schemeClr val="bg1">
                    <a:alpha val="5000"/>
                  </a:schemeClr>
                </a:gs>
                <a:gs pos="0">
                  <a:schemeClr val="bg1">
                    <a:alpha val="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rPr>
                <a:t>끊임없는 </a:t>
              </a:r>
              <a:r>
                <a:rPr lang="en-US" altLang="ko-KR">
                  <a:latin typeface="맑은 고딕" panose="020B0503020000020004" pitchFamily="50" charset="-127"/>
                  <a:ea typeface="맑은 고딕" panose="020B0503020000020004" pitchFamily="50" charset="-127"/>
                </a:rPr>
                <a:t>IT</a:t>
              </a:r>
              <a:r>
                <a: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기기 등장</a:t>
              </a:r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74B9F38B-08CA-463A-9C42-8E3530E99CD3}"/>
                </a:ext>
              </a:extLst>
            </p:cNvPr>
            <p:cNvSpPr/>
            <p:nvPr/>
          </p:nvSpPr>
          <p:spPr>
            <a:xfrm>
              <a:off x="1279933" y="4420181"/>
              <a:ext cx="3803985" cy="482712"/>
            </a:xfrm>
            <a:prstGeom prst="rect">
              <a:avLst/>
            </a:prstGeom>
            <a:gradFill flip="none" rotWithShape="1">
              <a:gsLst>
                <a:gs pos="22000">
                  <a:schemeClr val="bg1">
                    <a:alpha val="80000"/>
                  </a:schemeClr>
                </a:gs>
                <a:gs pos="77000">
                  <a:schemeClr val="bg1">
                    <a:alpha val="80000"/>
                  </a:schemeClr>
                </a:gs>
                <a:gs pos="100000">
                  <a:schemeClr val="bg1">
                    <a:alpha val="1500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시장을 선도하는 기술로 수익성 중심의</a:t>
              </a:r>
              <a:endParaRPr lang="en-US" altLang="ko-KR" sz="1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경영과 질적성장</a:t>
              </a:r>
              <a:endParaRPr lang="en-US" altLang="ko-KR" sz="1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0AB2AED-48B4-444E-B923-0B1EFA1B564C}"/>
              </a:ext>
            </a:extLst>
          </p:cNvPr>
          <p:cNvGrpSpPr/>
          <p:nvPr/>
        </p:nvGrpSpPr>
        <p:grpSpPr>
          <a:xfrm>
            <a:off x="6803857" y="3612232"/>
            <a:ext cx="3803985" cy="1435163"/>
            <a:chOff x="6803857" y="3612232"/>
            <a:chExt cx="3803985" cy="1435163"/>
          </a:xfrm>
        </p:grpSpPr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B4A32102-07E5-4CB3-9560-122B37FB8ED9}"/>
                </a:ext>
              </a:extLst>
            </p:cNvPr>
            <p:cNvSpPr/>
            <p:nvPr/>
          </p:nvSpPr>
          <p:spPr>
            <a:xfrm>
              <a:off x="6803857" y="3612232"/>
              <a:ext cx="3803985" cy="482712"/>
            </a:xfrm>
            <a:prstGeom prst="rect">
              <a:avLst/>
            </a:prstGeom>
            <a:gradFill flip="none" rotWithShape="1">
              <a:gsLst>
                <a:gs pos="13000">
                  <a:srgbClr val="2249EE">
                    <a:alpha val="80000"/>
                  </a:srgbClr>
                </a:gs>
                <a:gs pos="87000">
                  <a:srgbClr val="2249EE">
                    <a:alpha val="80000"/>
                  </a:srgbClr>
                </a:gs>
                <a:gs pos="100000">
                  <a:schemeClr val="bg1">
                    <a:alpha val="5000"/>
                  </a:schemeClr>
                </a:gs>
                <a:gs pos="0">
                  <a:schemeClr val="bg1">
                    <a:alpha val="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/>
                <a:t>고도화된 반도체의 특성 요구</a:t>
              </a:r>
              <a:endParaRPr lang="en-US" altLang="ko-KR"/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A5E7CC32-4F2B-46FA-A5D4-E5CCB26AA6DF}"/>
                </a:ext>
              </a:extLst>
            </p:cNvPr>
            <p:cNvSpPr/>
            <p:nvPr/>
          </p:nvSpPr>
          <p:spPr>
            <a:xfrm>
              <a:off x="6803857" y="4315729"/>
              <a:ext cx="3803985" cy="731666"/>
            </a:xfrm>
            <a:prstGeom prst="rect">
              <a:avLst/>
            </a:prstGeom>
            <a:gradFill flip="none" rotWithShape="1">
              <a:gsLst>
                <a:gs pos="22000">
                  <a:schemeClr val="bg1">
                    <a:alpha val="80000"/>
                  </a:schemeClr>
                </a:gs>
                <a:gs pos="77000">
                  <a:schemeClr val="bg1">
                    <a:alpha val="80000"/>
                  </a:schemeClr>
                </a:gs>
                <a:gs pos="100000">
                  <a:schemeClr val="bg1">
                    <a:alpha val="15000"/>
                  </a:schemeClr>
                </a:gs>
                <a:gs pos="0">
                  <a:schemeClr val="bg1">
                    <a:alpha val="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기술 리더십을 확고히 하는 동시에</a:t>
              </a:r>
              <a:endParaRPr lang="en-US" altLang="ko-KR" sz="1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고무가치의 프리미엄 제품 시장에서도</a:t>
              </a:r>
              <a:endParaRPr lang="en-US" altLang="ko-KR" sz="1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제품 경쟁력 강화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970A372E-CDE0-4C92-9C37-B472912AE7ED}"/>
              </a:ext>
            </a:extLst>
          </p:cNvPr>
          <p:cNvGrpSpPr/>
          <p:nvPr/>
        </p:nvGrpSpPr>
        <p:grpSpPr>
          <a:xfrm>
            <a:off x="-3700" y="2249914"/>
            <a:ext cx="12191996" cy="1035136"/>
            <a:chOff x="-3700" y="2249914"/>
            <a:chExt cx="12191996" cy="1035136"/>
          </a:xfrm>
        </p:grpSpPr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9079FB1C-DC4A-4130-A278-A73AC1AC1AB9}"/>
                </a:ext>
              </a:extLst>
            </p:cNvPr>
            <p:cNvSpPr/>
            <p:nvPr/>
          </p:nvSpPr>
          <p:spPr>
            <a:xfrm rot="10800000">
              <a:off x="-3700" y="2249914"/>
              <a:ext cx="12191996" cy="1035136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E2701D8-7C75-4E75-9B93-47CF7260261E}"/>
                </a:ext>
              </a:extLst>
            </p:cNvPr>
            <p:cNvSpPr txBox="1"/>
            <p:nvPr/>
          </p:nvSpPr>
          <p:spPr>
            <a:xfrm>
              <a:off x="0" y="2300128"/>
              <a:ext cx="843301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SK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하이닉스는 모바일과 컴퓨팅 등 각종 </a:t>
              </a:r>
              <a:r>
                <a:rPr lang="en-US" altLang="ko-KR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IT 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기기에 필수적으로 들어가는</a:t>
              </a:r>
              <a:r>
                <a:rPr lang="en-US" altLang="ko-KR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D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램과 </a:t>
              </a:r>
              <a:r>
                <a:rPr lang="ko-KR" altLang="en-US" sz="140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낸드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플래시 등</a:t>
              </a:r>
              <a:endPara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메모리반도체를 중심으로</a:t>
              </a:r>
              <a:r>
                <a:rPr lang="en-US" altLang="ko-KR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CIS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와 같은 시스템반도체 등을 생산하는 기업으로</a:t>
              </a:r>
              <a:endPara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국내 최초로 </a:t>
              </a:r>
              <a:r>
                <a:rPr lang="en-US" altLang="ko-KR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16Kb S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램을 시험 생산한 이래</a:t>
              </a:r>
              <a:r>
                <a:rPr lang="en-US" altLang="ko-KR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40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세계 최초 최소 최 고속 최저진압의 혁신작인 반도체 제품을 시장에 선보임</a:t>
              </a:r>
              <a:endPara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979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A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9287B884-6E5F-4F90-B477-783646267241}"/>
              </a:ext>
            </a:extLst>
          </p:cNvPr>
          <p:cNvCxnSpPr/>
          <p:nvPr/>
        </p:nvCxnSpPr>
        <p:spPr>
          <a:xfrm>
            <a:off x="0" y="1170543"/>
            <a:ext cx="1724025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2BAB0CA-C791-43B5-B58F-EE956AADE4BD}"/>
              </a:ext>
            </a:extLst>
          </p:cNvPr>
          <p:cNvSpPr txBox="1"/>
          <p:nvPr/>
        </p:nvSpPr>
        <p:spPr>
          <a:xfrm>
            <a:off x="307627" y="747483"/>
            <a:ext cx="87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/>
                </a:solidFill>
              </a:rPr>
              <a:t>DRAM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6B80828-17D2-476E-9B6E-FC470DF11EEC}"/>
              </a:ext>
            </a:extLst>
          </p:cNvPr>
          <p:cNvSpPr txBox="1"/>
          <p:nvPr/>
        </p:nvSpPr>
        <p:spPr>
          <a:xfrm>
            <a:off x="3325091" y="1478886"/>
            <a:ext cx="87677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bg1"/>
                </a:solidFill>
              </a:rPr>
              <a:t>끊임없는 연구개발로 업계 최고 수준의 미세공정 기술을 확보하며 엄격한 품질관리를 통해 세계 최고 성능과 안정성을 갖춘 </a:t>
            </a:r>
            <a:r>
              <a:rPr lang="en-US" altLang="ko-KR" sz="1400">
                <a:solidFill>
                  <a:schemeClr val="bg1"/>
                </a:solidFill>
              </a:rPr>
              <a:t>D</a:t>
            </a:r>
            <a:r>
              <a:rPr lang="ko-KR" altLang="en-US" sz="1400">
                <a:solidFill>
                  <a:schemeClr val="bg1"/>
                </a:solidFill>
              </a:rPr>
              <a:t>램 제품을 생산</a:t>
            </a:r>
            <a:endParaRPr lang="en-US" altLang="ko-KR" sz="140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>
                <a:solidFill>
                  <a:schemeClr val="bg1"/>
                </a:solidFill>
              </a:rPr>
              <a:t>PC</a:t>
            </a:r>
            <a:r>
              <a:rPr lang="ko-KR" altLang="en-US" sz="1400">
                <a:solidFill>
                  <a:schemeClr val="bg1"/>
                </a:solidFill>
              </a:rPr>
              <a:t>나 노트북 등에 사용되는 </a:t>
            </a:r>
            <a:r>
              <a:rPr lang="en-US" altLang="ko-KR" sz="1400">
                <a:solidFill>
                  <a:schemeClr val="bg1"/>
                </a:solidFill>
              </a:rPr>
              <a:t>PC D</a:t>
            </a:r>
            <a:r>
              <a:rPr lang="ko-KR" altLang="en-US" sz="1400">
                <a:solidFill>
                  <a:schemeClr val="bg1"/>
                </a:solidFill>
              </a:rPr>
              <a:t>램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데이터센터의 대용량 서버 등에 사용되는 서버 </a:t>
            </a:r>
            <a:r>
              <a:rPr lang="en-US" altLang="ko-KR" sz="1400">
                <a:solidFill>
                  <a:schemeClr val="bg1"/>
                </a:solidFill>
              </a:rPr>
              <a:t>D</a:t>
            </a:r>
            <a:r>
              <a:rPr lang="ko-KR" altLang="en-US" sz="1400">
                <a:solidFill>
                  <a:schemeClr val="bg1"/>
                </a:solidFill>
              </a:rPr>
              <a:t>램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많은 양의 데이터를 고속으로 처리할 수 있어 그래픽 데이터 처리에 사용되는 그래픽 데이터처리에 사용되는 그래픽 </a:t>
            </a:r>
            <a:r>
              <a:rPr lang="en-US" altLang="ko-KR" sz="1400">
                <a:solidFill>
                  <a:schemeClr val="bg1"/>
                </a:solidFill>
              </a:rPr>
              <a:t>D</a:t>
            </a:r>
            <a:r>
              <a:rPr lang="ko-KR" altLang="en-US" sz="1400">
                <a:solidFill>
                  <a:schemeClr val="bg1"/>
                </a:solidFill>
              </a:rPr>
              <a:t>램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다양한 디지털 기기의 동작에 필요한 </a:t>
            </a:r>
            <a:r>
              <a:rPr lang="ko-KR" altLang="en-US" sz="1400" err="1">
                <a:solidFill>
                  <a:schemeClr val="bg1"/>
                </a:solidFill>
              </a:rPr>
              <a:t>컨슈머</a:t>
            </a:r>
            <a:r>
              <a:rPr lang="en-US" altLang="ko-KR" sz="1400">
                <a:solidFill>
                  <a:schemeClr val="bg1"/>
                </a:solidFill>
              </a:rPr>
              <a:t>D</a:t>
            </a:r>
            <a:r>
              <a:rPr lang="ko-KR" altLang="en-US" sz="1400">
                <a:solidFill>
                  <a:schemeClr val="bg1"/>
                </a:solidFill>
              </a:rPr>
              <a:t>램 등이 주요 생산 제품</a:t>
            </a:r>
            <a:endParaRPr lang="en-US" altLang="ko-KR" sz="140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bg1"/>
                </a:solidFill>
              </a:rPr>
              <a:t>혁신적인 연구개발을 통한 업계 최고의 기술력 유지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고객의 다양한 요구를 충족하는 제품을 개발해 세계</a:t>
            </a:r>
            <a:r>
              <a:rPr lang="en-US" altLang="ko-KR" sz="1400">
                <a:solidFill>
                  <a:schemeClr val="bg1"/>
                </a:solidFill>
              </a:rPr>
              <a:t> D</a:t>
            </a:r>
            <a:r>
              <a:rPr lang="ko-KR" altLang="en-US" sz="1400">
                <a:solidFill>
                  <a:schemeClr val="bg1"/>
                </a:solidFill>
              </a:rPr>
              <a:t>램 업계를 선도</a:t>
            </a:r>
            <a:endParaRPr lang="en-US" altLang="ko-KR" sz="140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bg1"/>
                </a:solidFill>
              </a:rPr>
              <a:t>기존 제품보다 적은 전력소모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용량과 처리속도는 크게 향상된 고용량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고성능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저전력의 프리미엄 제품을 지속적으로 개발</a:t>
            </a:r>
            <a:endParaRPr lang="en-US" altLang="ko-KR" sz="1400">
              <a:solidFill>
                <a:schemeClr val="bg1"/>
              </a:solidFill>
            </a:endParaRPr>
          </a:p>
          <a:p>
            <a:endParaRPr lang="ko-KR" altLang="en-US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AB4B7BEC-EC1E-4FAA-88C6-4FB50F049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13" y="1470963"/>
            <a:ext cx="3055048" cy="217646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38B362E8-AE9B-48C0-B406-088C40387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6410" y="4556921"/>
            <a:ext cx="3275210" cy="202937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2554BE0-3B5C-4DF2-8B2B-F9F763B06E7F}"/>
              </a:ext>
            </a:extLst>
          </p:cNvPr>
          <p:cNvSpPr txBox="1"/>
          <p:nvPr/>
        </p:nvSpPr>
        <p:spPr>
          <a:xfrm>
            <a:off x="99113" y="4733812"/>
            <a:ext cx="665324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>
                <a:solidFill>
                  <a:schemeClr val="bg1"/>
                </a:solidFill>
              </a:rPr>
              <a:t>MP3</a:t>
            </a:r>
            <a:r>
              <a:rPr lang="ko-KR" altLang="en-US" sz="1400">
                <a:solidFill>
                  <a:schemeClr val="bg1"/>
                </a:solidFill>
              </a:rPr>
              <a:t>나 </a:t>
            </a:r>
            <a:r>
              <a:rPr lang="en-US" altLang="ko-KR" sz="1400">
                <a:solidFill>
                  <a:schemeClr val="bg1"/>
                </a:solidFill>
              </a:rPr>
              <a:t>PMP, </a:t>
            </a:r>
            <a:r>
              <a:rPr lang="ko-KR" altLang="en-US" sz="1400">
                <a:solidFill>
                  <a:schemeClr val="bg1"/>
                </a:solidFill>
              </a:rPr>
              <a:t>디지털 카메라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네비게이션 등에 단순한 저장장치로 사용되던 </a:t>
            </a:r>
            <a:r>
              <a:rPr lang="en-US" altLang="ko-KR" sz="1400">
                <a:solidFill>
                  <a:schemeClr val="bg1"/>
                </a:solidFill>
              </a:rPr>
              <a:t>NAND Flash</a:t>
            </a:r>
            <a:r>
              <a:rPr lang="ko-KR" altLang="en-US" sz="1400">
                <a:solidFill>
                  <a:schemeClr val="bg1"/>
                </a:solidFill>
              </a:rPr>
              <a:t>는 최근 스마트폰</a:t>
            </a:r>
            <a:r>
              <a:rPr lang="en-US" altLang="ko-KR" sz="1400">
                <a:solidFill>
                  <a:schemeClr val="bg1"/>
                </a:solidFill>
              </a:rPr>
              <a:t>, </a:t>
            </a:r>
            <a:r>
              <a:rPr lang="ko-KR" altLang="en-US" sz="1400">
                <a:solidFill>
                  <a:schemeClr val="bg1"/>
                </a:solidFill>
              </a:rPr>
              <a:t>태블릿 </a:t>
            </a:r>
            <a:r>
              <a:rPr lang="en-US" altLang="ko-KR" sz="1400">
                <a:solidFill>
                  <a:schemeClr val="bg1"/>
                </a:solidFill>
              </a:rPr>
              <a:t>pc</a:t>
            </a:r>
            <a:r>
              <a:rPr lang="ko-KR" altLang="en-US" sz="1400">
                <a:solidFill>
                  <a:schemeClr val="bg1"/>
                </a:solidFill>
              </a:rPr>
              <a:t>로 응용처가 다변화 되는 추세</a:t>
            </a:r>
            <a:endParaRPr lang="en-US" altLang="ko-KR" sz="140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bg1"/>
                </a:solidFill>
              </a:rPr>
              <a:t>이러한 변화에 발맞춰 데이터 처리속도를 높이고 저장용량을 증가시킨 제품을 지속적으로 개발</a:t>
            </a:r>
            <a:endParaRPr lang="en-US" altLang="ko-KR" sz="140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>
                <a:solidFill>
                  <a:schemeClr val="bg1"/>
                </a:solidFill>
              </a:rPr>
              <a:t>MLC, TLC </a:t>
            </a:r>
            <a:r>
              <a:rPr lang="ko-KR" altLang="en-US" sz="1400">
                <a:solidFill>
                  <a:schemeClr val="bg1"/>
                </a:solidFill>
              </a:rPr>
              <a:t>등 최근 </a:t>
            </a:r>
            <a:r>
              <a:rPr lang="en-US" altLang="ko-KR" sz="1400">
                <a:solidFill>
                  <a:schemeClr val="bg1"/>
                </a:solidFill>
              </a:rPr>
              <a:t>NAND Flash</a:t>
            </a:r>
            <a:r>
              <a:rPr lang="ko-KR" altLang="en-US" sz="1400">
                <a:solidFill>
                  <a:schemeClr val="bg1"/>
                </a:solidFill>
              </a:rPr>
              <a:t>를 생산</a:t>
            </a:r>
            <a:r>
              <a:rPr lang="en-US" altLang="ko-KR" sz="1400">
                <a:solidFill>
                  <a:schemeClr val="bg1"/>
                </a:solidFill>
              </a:rPr>
              <a:t>, 128Gb~512Gb</a:t>
            </a:r>
            <a:r>
              <a:rPr lang="ko-KR" altLang="en-US" sz="1400">
                <a:solidFill>
                  <a:schemeClr val="bg1"/>
                </a:solidFill>
              </a:rPr>
              <a:t>까지 폭넓은 용량의 제품군을 보유</a:t>
            </a:r>
            <a:endParaRPr lang="en-US" altLang="ko-KR" sz="140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>
                <a:solidFill>
                  <a:schemeClr val="bg1"/>
                </a:solidFill>
              </a:rPr>
              <a:t>고객의 다양한 요구를 충족시키는 최고의 </a:t>
            </a:r>
            <a:r>
              <a:rPr lang="en-US" altLang="ko-KR" sz="1400">
                <a:solidFill>
                  <a:schemeClr val="bg1"/>
                </a:solidFill>
              </a:rPr>
              <a:t>NAND </a:t>
            </a:r>
            <a:r>
              <a:rPr lang="ko-KR" altLang="en-US" sz="1400">
                <a:solidFill>
                  <a:schemeClr val="bg1"/>
                </a:solidFill>
              </a:rPr>
              <a:t>솔루션 제공에 극대화</a:t>
            </a:r>
            <a:endParaRPr lang="en-US" altLang="ko-KR" sz="1400">
              <a:solidFill>
                <a:schemeClr val="bg1"/>
              </a:solidFill>
            </a:endParaRPr>
          </a:p>
          <a:p>
            <a:endParaRPr lang="ko-KR" altLang="en-US"/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3BA812B3-8837-401F-B358-85AACC0EA724}"/>
              </a:ext>
            </a:extLst>
          </p:cNvPr>
          <p:cNvCxnSpPr>
            <a:cxnSpLocks/>
          </p:cNvCxnSpPr>
          <p:nvPr/>
        </p:nvCxnSpPr>
        <p:spPr>
          <a:xfrm flipV="1">
            <a:off x="99113" y="4427996"/>
            <a:ext cx="1747871" cy="15183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5AFDF2B-513B-4729-B7ED-B0BF07260BDD}"/>
              </a:ext>
            </a:extLst>
          </p:cNvPr>
          <p:cNvSpPr txBox="1"/>
          <p:nvPr/>
        </p:nvSpPr>
        <p:spPr>
          <a:xfrm>
            <a:off x="240952" y="4043941"/>
            <a:ext cx="18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/>
                </a:solidFill>
              </a:rPr>
              <a:t>NAND</a:t>
            </a:r>
            <a:r>
              <a:rPr lang="ko-KR" altLang="en-US">
                <a:solidFill>
                  <a:schemeClr val="bg1"/>
                </a:solidFill>
              </a:rPr>
              <a:t> </a:t>
            </a:r>
            <a:r>
              <a:rPr lang="en-US" altLang="ko-KR">
                <a:solidFill>
                  <a:schemeClr val="bg1"/>
                </a:solidFill>
              </a:rPr>
              <a:t>Flash</a:t>
            </a:r>
            <a:endParaRPr lang="ko-KR" altLang="en-US">
              <a:solidFill>
                <a:schemeClr val="bg1"/>
              </a:solidFill>
            </a:endParaRP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B91EAAC0-46D3-4182-BFB5-2135E81B14D1}"/>
              </a:ext>
            </a:extLst>
          </p:cNvPr>
          <p:cNvCxnSpPr>
            <a:cxnSpLocks/>
          </p:cNvCxnSpPr>
          <p:nvPr/>
        </p:nvCxnSpPr>
        <p:spPr>
          <a:xfrm>
            <a:off x="0" y="373986"/>
            <a:ext cx="4787762" cy="477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6B32FB8-4248-47CC-8520-4E225D6B0AB5}"/>
              </a:ext>
            </a:extLst>
          </p:cNvPr>
          <p:cNvSpPr/>
          <p:nvPr/>
        </p:nvSpPr>
        <p:spPr>
          <a:xfrm>
            <a:off x="4787762" y="159761"/>
            <a:ext cx="2784070" cy="4561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>
                <a:solidFill>
                  <a:schemeClr val="accent2">
                    <a:lumMod val="50000"/>
                  </a:schemeClr>
                </a:solidFill>
              </a:rPr>
              <a:t>사업영역</a:t>
            </a:r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1A35BF6E-15D8-48EC-B280-AD4B3FD83E92}"/>
              </a:ext>
            </a:extLst>
          </p:cNvPr>
          <p:cNvCxnSpPr>
            <a:cxnSpLocks/>
            <a:stCxn id="29" idx="3"/>
          </p:cNvCxnSpPr>
          <p:nvPr/>
        </p:nvCxnSpPr>
        <p:spPr>
          <a:xfrm>
            <a:off x="7571832" y="387829"/>
            <a:ext cx="244654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F98B2837-4D2B-4AD6-BDC9-C10001812167}"/>
              </a:ext>
            </a:extLst>
          </p:cNvPr>
          <p:cNvCxnSpPr>
            <a:cxnSpLocks/>
            <a:stCxn id="37" idx="3"/>
          </p:cNvCxnSpPr>
          <p:nvPr/>
        </p:nvCxnSpPr>
        <p:spPr>
          <a:xfrm flipV="1">
            <a:off x="12046543" y="383056"/>
            <a:ext cx="150896" cy="422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C7FB5FF0-CCEE-4399-85B4-65AE51499FD9}"/>
              </a:ext>
            </a:extLst>
          </p:cNvPr>
          <p:cNvSpPr txBox="1"/>
          <p:nvPr/>
        </p:nvSpPr>
        <p:spPr>
          <a:xfrm>
            <a:off x="10103131" y="182562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Part1</a:t>
            </a:r>
            <a:endParaRPr lang="ko-KR" altLang="en-US" sz="2000" spc="-15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2E64DE-6718-4759-B088-5D54A29456F9}"/>
              </a:ext>
            </a:extLst>
          </p:cNvPr>
          <p:cNvSpPr txBox="1"/>
          <p:nvPr/>
        </p:nvSpPr>
        <p:spPr>
          <a:xfrm>
            <a:off x="10731282" y="178704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Part2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5190500-E639-4575-9CEE-AAE81F598BB4}"/>
              </a:ext>
            </a:extLst>
          </p:cNvPr>
          <p:cNvSpPr txBox="1"/>
          <p:nvPr/>
        </p:nvSpPr>
        <p:spPr>
          <a:xfrm>
            <a:off x="11359432" y="18722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7928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4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A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8F291EE8-32D4-48EC-B4E8-9FF89E41F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91" y="2516812"/>
            <a:ext cx="5131939" cy="2583505"/>
          </a:xfrm>
          <a:prstGeom prst="rect">
            <a:avLst/>
          </a:prstGeom>
        </p:spPr>
      </p:pic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4ADF9869-0960-4746-AB7D-7CA8BE3E3F1E}"/>
              </a:ext>
            </a:extLst>
          </p:cNvPr>
          <p:cNvCxnSpPr/>
          <p:nvPr/>
        </p:nvCxnSpPr>
        <p:spPr>
          <a:xfrm>
            <a:off x="117792" y="1829832"/>
            <a:ext cx="1767840" cy="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FCE7242-FD62-4A16-A95A-3EC0D1122A84}"/>
              </a:ext>
            </a:extLst>
          </p:cNvPr>
          <p:cNvSpPr txBox="1"/>
          <p:nvPr/>
        </p:nvSpPr>
        <p:spPr>
          <a:xfrm>
            <a:off x="646112" y="1480820"/>
            <a:ext cx="634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bg1"/>
                </a:solidFill>
              </a:rPr>
              <a:t>CIS</a:t>
            </a:r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777FDD1-6174-4648-B384-1F1EC209CA3D}"/>
              </a:ext>
            </a:extLst>
          </p:cNvPr>
          <p:cNvSpPr txBox="1"/>
          <p:nvPr/>
        </p:nvSpPr>
        <p:spPr>
          <a:xfrm>
            <a:off x="5473258" y="2417009"/>
            <a:ext cx="63631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>
                <a:solidFill>
                  <a:schemeClr val="bg1"/>
                </a:solidFill>
              </a:rPr>
              <a:t>각종 </a:t>
            </a:r>
            <a:r>
              <a:rPr lang="en-US" altLang="ko-KR">
                <a:solidFill>
                  <a:schemeClr val="bg1"/>
                </a:solidFill>
              </a:rPr>
              <a:t>IT </a:t>
            </a:r>
            <a:r>
              <a:rPr lang="ko-KR" altLang="en-US">
                <a:solidFill>
                  <a:schemeClr val="bg1"/>
                </a:solidFill>
              </a:rPr>
              <a:t>기기에서 전자필름 역할을 하는 비메모리 반도체이며</a:t>
            </a:r>
            <a:r>
              <a:rPr lang="en-US" altLang="ko-KR">
                <a:solidFill>
                  <a:schemeClr val="bg1"/>
                </a:solidFill>
              </a:rPr>
              <a:t>, </a:t>
            </a:r>
            <a:r>
              <a:rPr lang="ko-KR" altLang="en-US">
                <a:solidFill>
                  <a:schemeClr val="bg1"/>
                </a:solidFill>
              </a:rPr>
              <a:t>비메모리 반도체임에도 생산 공정이 메모리반도체 기술과 연관이 가장 많은 제품</a:t>
            </a:r>
            <a:endParaRPr lang="en-US" altLang="ko-KR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>
                <a:solidFill>
                  <a:schemeClr val="bg1"/>
                </a:solidFill>
              </a:rPr>
              <a:t>메모리반도체 분야에서 축적한 기술 경쟁력을 바탕으로 성공적인 </a:t>
            </a:r>
            <a:r>
              <a:rPr lang="en-US" altLang="ko-KR">
                <a:solidFill>
                  <a:schemeClr val="bg1"/>
                </a:solidFill>
              </a:rPr>
              <a:t>CIS </a:t>
            </a:r>
            <a:r>
              <a:rPr lang="ko-KR" altLang="en-US">
                <a:solidFill>
                  <a:schemeClr val="bg1"/>
                </a:solidFill>
              </a:rPr>
              <a:t>사업에 진입</a:t>
            </a:r>
            <a:endParaRPr lang="en-US" altLang="ko-KR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>
                <a:solidFill>
                  <a:schemeClr val="bg1"/>
                </a:solidFill>
              </a:rPr>
              <a:t>휴대폰</a:t>
            </a:r>
            <a:r>
              <a:rPr lang="en-US" altLang="ko-KR">
                <a:solidFill>
                  <a:schemeClr val="bg1"/>
                </a:solidFill>
              </a:rPr>
              <a:t>, </a:t>
            </a:r>
            <a:r>
              <a:rPr lang="ko-KR" altLang="en-US">
                <a:solidFill>
                  <a:schemeClr val="bg1"/>
                </a:solidFill>
              </a:rPr>
              <a:t>스마트폰 카메라는 물론 웹 카메라</a:t>
            </a:r>
            <a:r>
              <a:rPr lang="en-US" altLang="ko-KR">
                <a:solidFill>
                  <a:schemeClr val="bg1"/>
                </a:solidFill>
              </a:rPr>
              <a:t>, </a:t>
            </a:r>
            <a:r>
              <a:rPr lang="ko-KR" altLang="en-US">
                <a:solidFill>
                  <a:schemeClr val="bg1"/>
                </a:solidFill>
              </a:rPr>
              <a:t>의학용 소형 촬영장비 등 여러 분야에 공급 될 예정</a:t>
            </a:r>
            <a:endParaRPr lang="en-US" altLang="ko-KR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>
                <a:solidFill>
                  <a:schemeClr val="bg1"/>
                </a:solidFill>
              </a:rPr>
              <a:t>고객의 다양한 요구에 맞는 제품을 공급하기 위한 </a:t>
            </a:r>
            <a:r>
              <a:rPr lang="ko-KR" altLang="en-US" err="1">
                <a:solidFill>
                  <a:schemeClr val="bg1"/>
                </a:solidFill>
              </a:rPr>
              <a:t>고화소</a:t>
            </a:r>
            <a:r>
              <a:rPr lang="ko-KR" altLang="en-US">
                <a:solidFill>
                  <a:schemeClr val="bg1"/>
                </a:solidFill>
              </a:rPr>
              <a:t> 미세공정 기술 확보 등의 </a:t>
            </a:r>
            <a:r>
              <a:rPr lang="en-US" altLang="ko-KR">
                <a:solidFill>
                  <a:schemeClr val="bg1"/>
                </a:solidFill>
              </a:rPr>
              <a:t>CIS </a:t>
            </a:r>
            <a:r>
              <a:rPr lang="ko-KR" altLang="en-US">
                <a:solidFill>
                  <a:schemeClr val="bg1"/>
                </a:solidFill>
              </a:rPr>
              <a:t>사업</a:t>
            </a:r>
            <a:endParaRPr lang="en-US" altLang="ko-KR">
              <a:solidFill>
                <a:schemeClr val="bg1"/>
              </a:solidFill>
            </a:endParaRPr>
          </a:p>
          <a:p>
            <a:endParaRPr lang="ko-KR" altLang="en-US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39BF4B1E-3347-4E32-AD5A-22968192B00F}"/>
              </a:ext>
            </a:extLst>
          </p:cNvPr>
          <p:cNvCxnSpPr>
            <a:cxnSpLocks/>
          </p:cNvCxnSpPr>
          <p:nvPr/>
        </p:nvCxnSpPr>
        <p:spPr>
          <a:xfrm>
            <a:off x="0" y="373986"/>
            <a:ext cx="4787762" cy="477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F69ED540-D2D0-462B-9958-74A2D28BA109}"/>
              </a:ext>
            </a:extLst>
          </p:cNvPr>
          <p:cNvSpPr/>
          <p:nvPr/>
        </p:nvSpPr>
        <p:spPr>
          <a:xfrm>
            <a:off x="4787762" y="159761"/>
            <a:ext cx="2784070" cy="45613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>
                <a:solidFill>
                  <a:schemeClr val="accent2">
                    <a:lumMod val="50000"/>
                  </a:schemeClr>
                </a:solidFill>
              </a:rPr>
              <a:t>사업영역</a:t>
            </a: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6EED35F3-085F-4A76-8028-E38E78A3B68E}"/>
              </a:ext>
            </a:extLst>
          </p:cNvPr>
          <p:cNvCxnSpPr>
            <a:cxnSpLocks/>
            <a:stCxn id="31" idx="3"/>
          </p:cNvCxnSpPr>
          <p:nvPr/>
        </p:nvCxnSpPr>
        <p:spPr>
          <a:xfrm>
            <a:off x="7571832" y="387829"/>
            <a:ext cx="244654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B4D6E09F-2789-4FF1-B41D-0F226E9122C5}"/>
              </a:ext>
            </a:extLst>
          </p:cNvPr>
          <p:cNvCxnSpPr>
            <a:cxnSpLocks/>
            <a:stCxn id="36" idx="3"/>
          </p:cNvCxnSpPr>
          <p:nvPr/>
        </p:nvCxnSpPr>
        <p:spPr>
          <a:xfrm flipV="1">
            <a:off x="12046543" y="383056"/>
            <a:ext cx="150896" cy="422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A8BAA3DF-9CC3-47D5-BE59-172071F65C0C}"/>
              </a:ext>
            </a:extLst>
          </p:cNvPr>
          <p:cNvSpPr txBox="1"/>
          <p:nvPr/>
        </p:nvSpPr>
        <p:spPr>
          <a:xfrm>
            <a:off x="10103131" y="182562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Part1</a:t>
            </a:r>
            <a:endParaRPr lang="ko-KR" altLang="en-US" sz="2000" spc="-15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96ADC05-3D9A-4808-AC36-86F5012D34D6}"/>
              </a:ext>
            </a:extLst>
          </p:cNvPr>
          <p:cNvSpPr txBox="1"/>
          <p:nvPr/>
        </p:nvSpPr>
        <p:spPr>
          <a:xfrm>
            <a:off x="10731282" y="178704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Part2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D18111-2DD2-4C28-A4E9-4E1EBB93A257}"/>
              </a:ext>
            </a:extLst>
          </p:cNvPr>
          <p:cNvSpPr txBox="1"/>
          <p:nvPr/>
        </p:nvSpPr>
        <p:spPr>
          <a:xfrm>
            <a:off x="11359432" y="18722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9826807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9F2A2428-0C28-4CC4-A873-824D9933663C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89" name="그림 88">
              <a:extLst>
                <a:ext uri="{FF2B5EF4-FFF2-40B4-BE49-F238E27FC236}">
                  <a16:creationId xmlns:a16="http://schemas.microsoft.com/office/drawing/2014/main" id="{8C78D91D-8A58-497C-A99E-AF648177B4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89A81462-9353-4A43-A87D-08D0B53A7403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60AB05A5-7A98-4983-A830-231CE66FC76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  <a:noFill/>
        </p:grpSpPr>
        <p:sp>
          <p:nvSpPr>
            <p:cNvPr id="70" name="직사각형 69">
              <a:extLst>
                <a:ext uri="{FF2B5EF4-FFF2-40B4-BE49-F238E27FC236}">
                  <a16:creationId xmlns:a16="http://schemas.microsoft.com/office/drawing/2014/main" id="{78EDA671-8B95-43EE-BF88-AB37DEBE55A1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6A99C10D-F674-4CEA-BB85-193386C4E511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72" name="이등변 삼각형 71">
              <a:extLst>
                <a:ext uri="{FF2B5EF4-FFF2-40B4-BE49-F238E27FC236}">
                  <a16:creationId xmlns:a16="http://schemas.microsoft.com/office/drawing/2014/main" id="{E9276837-1233-401D-8568-560076592C1E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BF89B7E4-43F0-4935-ACC9-1C9F0AE81DC5}"/>
              </a:ext>
            </a:extLst>
          </p:cNvPr>
          <p:cNvSpPr/>
          <p:nvPr/>
        </p:nvSpPr>
        <p:spPr>
          <a:xfrm>
            <a:off x="1353305" y="3013019"/>
            <a:ext cx="2214000" cy="3705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FAFD9CB-B5F2-493F-9C66-42FCEE341A4D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813B4C1-6CE4-4253-9E1D-1859F56128F9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사업영역</a:t>
            </a: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6B17FE73-5D5F-4A51-861F-E1D1FDF8B8B6}"/>
              </a:ext>
            </a:extLst>
          </p:cNvPr>
          <p:cNvSpPr/>
          <p:nvPr/>
        </p:nvSpPr>
        <p:spPr>
          <a:xfrm>
            <a:off x="4989849" y="3013021"/>
            <a:ext cx="2212302" cy="3705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81DFD97E-6AFA-46EA-8E2C-4802654984BF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ACE9D27C-5163-44DC-9888-07373B0AA545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7BA8E0D-57BC-42BE-8B9F-14C879F18133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  <a:ln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chemeClr val="bg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chemeClr val="bg1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0F0B3B5E-ED5E-4D44-933B-D768178408C4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2614371-4F30-437F-A626-9136812183F3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  <a:ln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chemeClr val="bg1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chemeClr val="bg1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9195A407-D194-40D6-94D5-3F82A1255F7C}"/>
              </a:ext>
            </a:extLst>
          </p:cNvPr>
          <p:cNvSpPr/>
          <p:nvPr/>
        </p:nvSpPr>
        <p:spPr>
          <a:xfrm>
            <a:off x="1486920" y="3181217"/>
            <a:ext cx="504800" cy="5500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500EB16-5C1F-488D-8A58-8750A0D3A016}"/>
              </a:ext>
            </a:extLst>
          </p:cNvPr>
          <p:cNvSpPr txBox="1"/>
          <p:nvPr/>
        </p:nvSpPr>
        <p:spPr>
          <a:xfrm>
            <a:off x="1486920" y="3181216"/>
            <a:ext cx="504800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345048F-DE92-489D-B84B-E8571E0A7F35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차</a:t>
            </a:r>
          </a:p>
        </p:txBody>
      </p: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AFB1BF72-AD5B-466C-B823-76F1E728B43A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6" name="슬라이드 확대/축소 85">
                <a:extLst>
                  <a:ext uri="{FF2B5EF4-FFF2-40B4-BE49-F238E27FC236}">
                    <a16:creationId xmlns:a16="http://schemas.microsoft.com/office/drawing/2014/main" id="{F8666C91-C6D6-4B8C-9278-2EC9B9DE8CF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60434" y="4637221"/>
              <a:ext cx="1041860" cy="586046"/>
            </p:xfrm>
            <a:graphic>
              <a:graphicData uri="http://schemas.microsoft.com/office/powerpoint/2016/slidezoom">
                <pslz:sldZm>
                  <pslz:sldZmObj sldId="264" cId="19928257">
                    <pslz:zmPr id="{4CC1277F-4D16-4479-BF22-9A409BF940C9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6" name="슬라이드 확대/축소 85">
                <a:extLst>
                  <a:ext uri="{FF2B5EF4-FFF2-40B4-BE49-F238E27FC236}">
                    <a16:creationId xmlns:a16="http://schemas.microsoft.com/office/drawing/2014/main" id="{F8666C91-C6D6-4B8C-9278-2EC9B9DE8CF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60434" y="4637221"/>
                <a:ext cx="1041860" cy="586046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87" name="슬라이드 확대/축소 86">
                <a:extLst>
                  <a:ext uri="{FF2B5EF4-FFF2-40B4-BE49-F238E27FC236}">
                    <a16:creationId xmlns:a16="http://schemas.microsoft.com/office/drawing/2014/main" id="{2CC143CC-2E2B-4C7C-B1C4-DEAD09C361E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60434" y="5875461"/>
              <a:ext cx="1041860" cy="586046"/>
            </p:xfrm>
            <a:graphic>
              <a:graphicData uri="http://schemas.microsoft.com/office/powerpoint/2016/slidezoom">
                <pslz:sldZm>
                  <pslz:sldZmObj sldId="265" cId="88530389">
                    <pslz:zmPr id="{BA5C063E-C00F-4FE5-9954-15712DA86C4C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87" name="슬라이드 확대/축소 86">
                <a:extLst>
                  <a:ext uri="{FF2B5EF4-FFF2-40B4-BE49-F238E27FC236}">
                    <a16:creationId xmlns:a16="http://schemas.microsoft.com/office/drawing/2014/main" id="{2CC143CC-2E2B-4C7C-B1C4-DEAD09C361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60434" y="5875461"/>
                <a:ext cx="1041860" cy="586046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231DF44-77CA-4B6C-95E3-16831CE53FA6}"/>
              </a:ext>
            </a:extLst>
          </p:cNvPr>
          <p:cNvSpPr/>
          <p:nvPr/>
        </p:nvSpPr>
        <p:spPr>
          <a:xfrm>
            <a:off x="1353305" y="3013019"/>
            <a:ext cx="2214000" cy="3705019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14DEE9E-C258-4486-9D7F-46E07B695A11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DB930C-7A5E-4126-A023-DC5986C5766D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5FCFD48-B63B-479B-B6DA-8CE752647073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사업영역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65AE1F4-616E-49D2-8A97-8EE2F93DA866}"/>
              </a:ext>
            </a:extLst>
          </p:cNvPr>
          <p:cNvSpPr/>
          <p:nvPr/>
        </p:nvSpPr>
        <p:spPr>
          <a:xfrm>
            <a:off x="4989849" y="3013021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28BF3C2-35EB-4B11-B4DA-B59E98F40AC3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9A009C9-6A43-4C34-8B83-0E0F6AA8BA88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A81F4EE-1F58-4D98-87D2-94D0616E3794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002D21F-D049-4DD3-BC85-CC78CB277788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7C9D3FF-E494-4885-9B3D-DC95F02FB8D5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3FD4445-6C7D-410C-BE71-593CFA468A5C}"/>
              </a:ext>
            </a:extLst>
          </p:cNvPr>
          <p:cNvSpPr/>
          <p:nvPr/>
        </p:nvSpPr>
        <p:spPr>
          <a:xfrm>
            <a:off x="1486920" y="3181217"/>
            <a:ext cx="504800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C7A5D6-F108-4527-ACCF-3940180C59FA}"/>
              </a:ext>
            </a:extLst>
          </p:cNvPr>
          <p:cNvSpPr txBox="1"/>
          <p:nvPr/>
        </p:nvSpPr>
        <p:spPr>
          <a:xfrm>
            <a:off x="1486920" y="3181216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6F1F166-DF50-40FF-868F-79E9F98D4DE6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 차</a:t>
            </a:r>
          </a:p>
        </p:txBody>
      </p: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3092A078-FE3E-416B-892A-A66937C87418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6" name="슬라이드 확대/축소 45">
                <a:extLst>
                  <a:ext uri="{FF2B5EF4-FFF2-40B4-BE49-F238E27FC236}">
                    <a16:creationId xmlns:a16="http://schemas.microsoft.com/office/drawing/2014/main" id="{D05906E5-B5B6-4BF1-85C2-1B2E426CDD09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60434" y="4641529"/>
              <a:ext cx="1041860" cy="586046"/>
            </p:xfrm>
            <a:graphic>
              <a:graphicData uri="http://schemas.microsoft.com/office/powerpoint/2016/slidezoom">
                <pslz:sldZm>
                  <pslz:sldZmObj sldId="283" cId="3538045265">
                    <pslz:zmPr id="{C5867F89-5D0E-4D52-9AAB-E2B7645DCF6F}" returnToParent="0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6" name="슬라이드 확대/축소 45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D05906E5-B5B6-4BF1-85C2-1B2E426CDD0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60434" y="4641529"/>
                <a:ext cx="1041860" cy="58604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7" name="슬라이드 확대/축소 46">
                <a:extLst>
                  <a:ext uri="{FF2B5EF4-FFF2-40B4-BE49-F238E27FC236}">
                    <a16:creationId xmlns:a16="http://schemas.microsoft.com/office/drawing/2014/main" id="{3EA89568-2E31-49B9-8282-AF2119F1FDA9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36078" y="5908950"/>
              <a:ext cx="1041860" cy="586046"/>
            </p:xfrm>
            <a:graphic>
              <a:graphicData uri="http://schemas.microsoft.com/office/powerpoint/2016/slidezoom">
                <pslz:sldZm>
                  <pslz:sldZmObj sldId="284" cId="4229791495">
                    <pslz:zmPr id="{CFFB0D67-227F-46B2-8407-74849E9E1AD2}" returnToParent="0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41860" cy="586046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7" name="슬라이드 확대/축소 46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3EA89568-2E31-49B9-8282-AF2119F1FDA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836078" y="5908950"/>
                <a:ext cx="1041860" cy="586046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9808446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AF805FD-F38D-45AD-A68E-7DF8AF973860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53587651-DF39-4986-8D80-E2E69823B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1FE82E21-B737-450B-BCEC-BF5DACBA17BE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D2D3E0FE-4992-41D7-9A14-08609548810D}"/>
              </a:ext>
            </a:extLst>
          </p:cNvPr>
          <p:cNvSpPr txBox="1"/>
          <p:nvPr/>
        </p:nvSpPr>
        <p:spPr>
          <a:xfrm>
            <a:off x="5705928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2141801D-AA3D-4052-9EDE-376E047891A7}"/>
              </a:ext>
            </a:extLst>
          </p:cNvPr>
          <p:cNvSpPr/>
          <p:nvPr/>
        </p:nvSpPr>
        <p:spPr>
          <a:xfrm>
            <a:off x="4989000" y="3013019"/>
            <a:ext cx="2214000" cy="3705019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E8C34A0-A360-425E-B497-78B9C4B3C92A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EAD5686-C8F0-4891-8A8D-4B9AE1758F89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B18E8E-691D-4EFF-8B4B-A5231EFB5B66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0347E7B1-BECD-46AB-A1A4-8386A528233A}"/>
              </a:ext>
            </a:extLst>
          </p:cNvPr>
          <p:cNvSpPr/>
          <p:nvPr/>
        </p:nvSpPr>
        <p:spPr>
          <a:xfrm>
            <a:off x="1351065" y="3013020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ABDE9FC-1E0B-4490-9F5D-04E8D1901E58}"/>
              </a:ext>
            </a:extLst>
          </p:cNvPr>
          <p:cNvSpPr/>
          <p:nvPr/>
        </p:nvSpPr>
        <p:spPr>
          <a:xfrm>
            <a:off x="1487698" y="3181218"/>
            <a:ext cx="504800" cy="550037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DBFF603-C2D2-4A18-A85B-725086C80027}"/>
              </a:ext>
            </a:extLst>
          </p:cNvPr>
          <p:cNvSpPr txBox="1"/>
          <p:nvPr/>
        </p:nvSpPr>
        <p:spPr>
          <a:xfrm>
            <a:off x="1487698" y="3181217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B9F5A879-A704-4E05-9925-7300DB5DC6CA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E0C0C55-A0A2-4555-B450-BCD3CA58BF39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057F76D-2B5F-4148-8ADE-85101025833D}"/>
              </a:ext>
            </a:extLst>
          </p:cNvPr>
          <p:cNvSpPr txBox="1"/>
          <p:nvPr/>
        </p:nvSpPr>
        <p:spPr>
          <a:xfrm>
            <a:off x="5708513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417FB40-847C-4F01-B61C-81104C60535F}"/>
              </a:ext>
            </a:extLst>
          </p:cNvPr>
          <p:cNvSpPr txBox="1"/>
          <p:nvPr/>
        </p:nvSpPr>
        <p:spPr>
          <a:xfrm>
            <a:off x="5125344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재무제표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1486E1C-291A-47B5-A596-5CCFB5BBA705}"/>
              </a:ext>
            </a:extLst>
          </p:cNvPr>
          <p:cNvSpPr txBox="1"/>
          <p:nvPr/>
        </p:nvSpPr>
        <p:spPr>
          <a:xfrm>
            <a:off x="5125344" y="5295733"/>
            <a:ext cx="1685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평가에 따른 재무분석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7EFCB6-A594-4E31-A11E-EF39DC85DB06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25495C8-D127-4252-90D5-ADA60550EF07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BA700D4-854E-46CE-8B5C-55BE20071010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사업영역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E08E0B-83B1-43B9-B5C8-8D7AE0429171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ea typeface="KoPub돋움체 Medium" panose="02020603020101020101" pitchFamily="18" charset="-127"/>
              </a:rPr>
              <a:t>목 차</a:t>
            </a: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72738B6E-F47C-43D7-A81B-0268ABCA64E1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" name="슬라이드 확대/축소 3">
                <a:extLst>
                  <a:ext uri="{FF2B5EF4-FFF2-40B4-BE49-F238E27FC236}">
                    <a16:creationId xmlns:a16="http://schemas.microsoft.com/office/drawing/2014/main" id="{97AA8D8D-139F-4F80-9B60-50610F40306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40052380"/>
                  </p:ext>
                </p:extLst>
              </p:nvPr>
            </p:nvGraphicFramePr>
            <p:xfrm>
              <a:off x="5546837" y="4568508"/>
              <a:ext cx="1098326" cy="617809"/>
            </p:xfrm>
            <a:graphic>
              <a:graphicData uri="http://schemas.microsoft.com/office/powerpoint/2016/slidezoom">
                <pslz:sldZm>
                  <pslz:sldZmObj sldId="294" cId="3195327550">
                    <pslz:zmPr id="{A498230B-FE04-4620-87B2-A323F559E9FA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98326" cy="617809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" name="슬라이드 확대/축소 3">
                <a:hlinkClick r:id="" action="ppaction://noaction"/>
                <a:extLst>
                  <a:ext uri="{FF2B5EF4-FFF2-40B4-BE49-F238E27FC236}">
                    <a16:creationId xmlns:a16="http://schemas.microsoft.com/office/drawing/2014/main" id="{97AA8D8D-139F-4F80-9B60-50610F4030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46837" y="4568508"/>
                <a:ext cx="1098326" cy="617809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6" name="슬라이드 확대/축소 5">
                <a:extLst>
                  <a:ext uri="{FF2B5EF4-FFF2-40B4-BE49-F238E27FC236}">
                    <a16:creationId xmlns:a16="http://schemas.microsoft.com/office/drawing/2014/main" id="{79398DBC-7E9E-4404-B6F5-70DB625926B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84054713"/>
                  </p:ext>
                </p:extLst>
              </p:nvPr>
            </p:nvGraphicFramePr>
            <p:xfrm>
              <a:off x="5546837" y="5911519"/>
              <a:ext cx="1098326" cy="617808"/>
            </p:xfrm>
            <a:graphic>
              <a:graphicData uri="http://schemas.microsoft.com/office/powerpoint/2016/slidezoom">
                <pslz:sldZm>
                  <pslz:sldZmObj sldId="297" cId="1051488155">
                    <pslz:zmPr id="{54EBE396-4D89-4AF0-A830-BD67AA2EA94E}" returnToParent="0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98326" cy="6178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6" name="슬라이드 확대/축소 5">
                <a:hlinkClick r:id="" action="ppaction://noaction"/>
                <a:extLst>
                  <a:ext uri="{FF2B5EF4-FFF2-40B4-BE49-F238E27FC236}">
                    <a16:creationId xmlns:a16="http://schemas.microsoft.com/office/drawing/2014/main" id="{79398DBC-7E9E-4404-B6F5-70DB625926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546837" y="5911519"/>
                <a:ext cx="1098326" cy="61780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1920306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2D21FD-F742-4330-B0B3-B0A19495920E}"/>
              </a:ext>
            </a:extLst>
          </p:cNvPr>
          <p:cNvSpPr txBox="1"/>
          <p:nvPr/>
        </p:nvSpPr>
        <p:spPr>
          <a:xfrm>
            <a:off x="0" y="0"/>
            <a:ext cx="159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7EF1678-39D1-45DC-B279-3C1F358FC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320" y="1639690"/>
            <a:ext cx="4417695" cy="488914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E6B5CFD-77E6-439B-915F-07550AB30F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755" y="1936750"/>
            <a:ext cx="4104005" cy="4711363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08748ECE-8D97-4907-B955-0D11BEFFAD16}"/>
              </a:ext>
            </a:extLst>
          </p:cNvPr>
          <p:cNvSpPr/>
          <p:nvPr/>
        </p:nvSpPr>
        <p:spPr>
          <a:xfrm>
            <a:off x="314960" y="1436490"/>
            <a:ext cx="1541780" cy="406400"/>
          </a:xfrm>
          <a:prstGeom prst="rect">
            <a:avLst/>
          </a:prstGeom>
          <a:noFill/>
          <a:ln>
            <a:solidFill>
              <a:srgbClr val="F6812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ko-KR" altLang="en-US"/>
              <a:t>재무상태표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0FD3420-C8D0-477A-A8DB-D70D78A6DAD0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1856740" y="1639690"/>
            <a:ext cx="1033272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BD2DD69B-48D3-404D-BB3F-D1227FB7C46C}"/>
              </a:ext>
            </a:extLst>
          </p:cNvPr>
          <p:cNvCxnSpPr>
            <a:stCxn id="12" idx="1"/>
          </p:cNvCxnSpPr>
          <p:nvPr/>
        </p:nvCxnSpPr>
        <p:spPr>
          <a:xfrm flipH="1">
            <a:off x="-2540" y="1639690"/>
            <a:ext cx="317500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1CEC6D7-C474-44C3-8B61-0D9A2F0F7282}"/>
              </a:ext>
            </a:extLst>
          </p:cNvPr>
          <p:cNvSpPr txBox="1"/>
          <p:nvPr/>
        </p:nvSpPr>
        <p:spPr>
          <a:xfrm>
            <a:off x="100726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Part1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A6436E-8415-4CA5-A565-B6B25A0A926C}"/>
              </a:ext>
            </a:extLst>
          </p:cNvPr>
          <p:cNvSpPr txBox="1"/>
          <p:nvPr/>
        </p:nvSpPr>
        <p:spPr>
          <a:xfrm>
            <a:off x="10700802" y="2624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latin typeface="+mj-lt"/>
                <a:ea typeface="KoPub돋움체 Light" panose="02020603020101020101" pitchFamily="18" charset="-127"/>
              </a:rPr>
              <a:t>Part2</a:t>
            </a:r>
            <a:endParaRPr lang="ko-KR" altLang="en-US" sz="2000" spc="-150"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3A559A8-126D-4690-884E-12F9803C2268}"/>
              </a:ext>
            </a:extLst>
          </p:cNvPr>
          <p:cNvSpPr txBox="1"/>
          <p:nvPr/>
        </p:nvSpPr>
        <p:spPr>
          <a:xfrm>
            <a:off x="113289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D5F4C12A-61BF-4F32-A212-C6D4A1C714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40" y="400110"/>
            <a:ext cx="12192000" cy="81915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5E1EF27-C508-4CC1-968F-AF196FD0DF47}"/>
              </a:ext>
            </a:extLst>
          </p:cNvPr>
          <p:cNvSpPr txBox="1"/>
          <p:nvPr/>
        </p:nvSpPr>
        <p:spPr>
          <a:xfrm>
            <a:off x="4453345" y="536793"/>
            <a:ext cx="32802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>
                <a:solidFill>
                  <a:schemeClr val="bg1"/>
                </a:solidFill>
              </a:rPr>
              <a:t>재무제표</a:t>
            </a:r>
          </a:p>
        </p:txBody>
      </p:sp>
    </p:spTree>
    <p:extLst>
      <p:ext uri="{BB962C8B-B14F-4D97-AF65-F5344CB8AC3E}">
        <p14:creationId xmlns:p14="http://schemas.microsoft.com/office/powerpoint/2010/main" val="3195327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08748ECE-8D97-4907-B955-0D11BEFFAD16}"/>
              </a:ext>
            </a:extLst>
          </p:cNvPr>
          <p:cNvSpPr/>
          <p:nvPr/>
        </p:nvSpPr>
        <p:spPr>
          <a:xfrm>
            <a:off x="314959" y="1436490"/>
            <a:ext cx="2188543" cy="406400"/>
          </a:xfrm>
          <a:prstGeom prst="rect">
            <a:avLst/>
          </a:prstGeom>
          <a:noFill/>
          <a:ln>
            <a:solidFill>
              <a:srgbClr val="F6812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ko-KR" altLang="en-US"/>
              <a:t>재무상태 그래프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0FD3420-C8D0-477A-A8DB-D70D78A6DAD0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503502" y="1639690"/>
            <a:ext cx="968595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BD2DD69B-48D3-404D-BB3F-D1227FB7C46C}"/>
              </a:ext>
            </a:extLst>
          </p:cNvPr>
          <p:cNvCxnSpPr>
            <a:cxnSpLocks/>
            <a:stCxn id="12" idx="1"/>
          </p:cNvCxnSpPr>
          <p:nvPr/>
        </p:nvCxnSpPr>
        <p:spPr>
          <a:xfrm flipH="1">
            <a:off x="-2539" y="1639690"/>
            <a:ext cx="31749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8AED39B4-F11A-41E4-AF6E-8EF746E44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930" y="2263320"/>
            <a:ext cx="7410450" cy="3933825"/>
          </a:xfrm>
          <a:prstGeom prst="rect">
            <a:avLst/>
          </a:prstGeom>
        </p:spPr>
      </p:pic>
      <p:sp>
        <p:nvSpPr>
          <p:cNvPr id="45" name="직사각형 44">
            <a:extLst>
              <a:ext uri="{FF2B5EF4-FFF2-40B4-BE49-F238E27FC236}">
                <a16:creationId xmlns:a16="http://schemas.microsoft.com/office/drawing/2014/main" id="{BD5F4FF1-EB80-4A1C-A1D4-44B699890F68}"/>
              </a:ext>
            </a:extLst>
          </p:cNvPr>
          <p:cNvSpPr/>
          <p:nvPr/>
        </p:nvSpPr>
        <p:spPr>
          <a:xfrm>
            <a:off x="3239447" y="5668125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39E0A11E-9889-40E8-885E-1CFEE187F5B7}"/>
              </a:ext>
            </a:extLst>
          </p:cNvPr>
          <p:cNvSpPr/>
          <p:nvPr/>
        </p:nvSpPr>
        <p:spPr>
          <a:xfrm>
            <a:off x="4124330" y="5667675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48B0DC83-0EF4-4B22-A805-E7E5FD7BC6B8}"/>
              </a:ext>
            </a:extLst>
          </p:cNvPr>
          <p:cNvSpPr/>
          <p:nvPr/>
        </p:nvSpPr>
        <p:spPr>
          <a:xfrm>
            <a:off x="5000629" y="5667600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BFFCFCB6-45AC-4806-8475-F6467D943241}"/>
              </a:ext>
            </a:extLst>
          </p:cNvPr>
          <p:cNvSpPr/>
          <p:nvPr/>
        </p:nvSpPr>
        <p:spPr>
          <a:xfrm>
            <a:off x="5876921" y="5667675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7EE87E6B-8AAC-40FC-AA7A-F55B6748D875}"/>
              </a:ext>
            </a:extLst>
          </p:cNvPr>
          <p:cNvSpPr/>
          <p:nvPr/>
        </p:nvSpPr>
        <p:spPr>
          <a:xfrm>
            <a:off x="6755596" y="5667750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654E1BD7-3632-4F46-8ABF-947F3C4A7800}"/>
              </a:ext>
            </a:extLst>
          </p:cNvPr>
          <p:cNvSpPr/>
          <p:nvPr/>
        </p:nvSpPr>
        <p:spPr>
          <a:xfrm>
            <a:off x="7605711" y="5667375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0D6B45FA-F83E-4B44-AF6F-EB61F7BF21CA}"/>
              </a:ext>
            </a:extLst>
          </p:cNvPr>
          <p:cNvSpPr/>
          <p:nvPr/>
        </p:nvSpPr>
        <p:spPr>
          <a:xfrm>
            <a:off x="8486773" y="5667375"/>
            <a:ext cx="144000" cy="3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E435C6B5-3322-4E64-9053-C3B34255AD9C}"/>
              </a:ext>
            </a:extLst>
          </p:cNvPr>
          <p:cNvSpPr/>
          <p:nvPr/>
        </p:nvSpPr>
        <p:spPr>
          <a:xfrm>
            <a:off x="3438524" y="5669775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D38E147C-6356-49F5-84D4-6345DAF4925E}"/>
              </a:ext>
            </a:extLst>
          </p:cNvPr>
          <p:cNvSpPr/>
          <p:nvPr/>
        </p:nvSpPr>
        <p:spPr>
          <a:xfrm>
            <a:off x="4305297" y="5666048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1B14FCCC-F38A-41F9-ACC6-5A669CCE4407}"/>
              </a:ext>
            </a:extLst>
          </p:cNvPr>
          <p:cNvSpPr/>
          <p:nvPr/>
        </p:nvSpPr>
        <p:spPr>
          <a:xfrm>
            <a:off x="5181597" y="5667300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EF9C8B87-6312-48A6-873C-00A67BC3D884}"/>
              </a:ext>
            </a:extLst>
          </p:cNvPr>
          <p:cNvSpPr/>
          <p:nvPr/>
        </p:nvSpPr>
        <p:spPr>
          <a:xfrm>
            <a:off x="6048384" y="5663475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B44F5A5D-CDB4-4B87-A6A9-73099FF587C0}"/>
              </a:ext>
            </a:extLst>
          </p:cNvPr>
          <p:cNvSpPr/>
          <p:nvPr/>
        </p:nvSpPr>
        <p:spPr>
          <a:xfrm>
            <a:off x="6930854" y="5665575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38ED5120-B336-4542-A34C-4E31B7835262}"/>
              </a:ext>
            </a:extLst>
          </p:cNvPr>
          <p:cNvSpPr/>
          <p:nvPr/>
        </p:nvSpPr>
        <p:spPr>
          <a:xfrm>
            <a:off x="7781914" y="5666625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EC547505-251A-4110-A9A9-F5891D589B38}"/>
              </a:ext>
            </a:extLst>
          </p:cNvPr>
          <p:cNvSpPr/>
          <p:nvPr/>
        </p:nvSpPr>
        <p:spPr>
          <a:xfrm>
            <a:off x="8679653" y="5666625"/>
            <a:ext cx="144000" cy="36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EA4EC485-5887-44D2-82F4-31A350E807B9}"/>
              </a:ext>
            </a:extLst>
          </p:cNvPr>
          <p:cNvSpPr/>
          <p:nvPr/>
        </p:nvSpPr>
        <p:spPr>
          <a:xfrm>
            <a:off x="3619497" y="5665575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3CBCD338-74AE-4195-9658-487667F8A02D}"/>
              </a:ext>
            </a:extLst>
          </p:cNvPr>
          <p:cNvSpPr/>
          <p:nvPr/>
        </p:nvSpPr>
        <p:spPr>
          <a:xfrm>
            <a:off x="4505318" y="5666100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EA9449CE-2F6E-41A1-A446-37E29E88F299}"/>
              </a:ext>
            </a:extLst>
          </p:cNvPr>
          <p:cNvSpPr/>
          <p:nvPr/>
        </p:nvSpPr>
        <p:spPr>
          <a:xfrm>
            <a:off x="7953344" y="5668275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7C3B546A-174A-493D-A509-BB25A1885E46}"/>
              </a:ext>
            </a:extLst>
          </p:cNvPr>
          <p:cNvSpPr/>
          <p:nvPr/>
        </p:nvSpPr>
        <p:spPr>
          <a:xfrm>
            <a:off x="5372560" y="5667375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>
            <a:extLst>
              <a:ext uri="{FF2B5EF4-FFF2-40B4-BE49-F238E27FC236}">
                <a16:creationId xmlns:a16="http://schemas.microsoft.com/office/drawing/2014/main" id="{E9C0323D-AC40-4C81-AEEB-7ECA1470F77A}"/>
              </a:ext>
            </a:extLst>
          </p:cNvPr>
          <p:cNvSpPr/>
          <p:nvPr/>
        </p:nvSpPr>
        <p:spPr>
          <a:xfrm>
            <a:off x="6222214" y="5666400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6968CB08-AE92-4D88-9D12-32F7287700C6}"/>
              </a:ext>
            </a:extLst>
          </p:cNvPr>
          <p:cNvSpPr/>
          <p:nvPr/>
        </p:nvSpPr>
        <p:spPr>
          <a:xfrm>
            <a:off x="7114215" y="5665875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F7FE879E-D759-4769-A9E0-16379812E45E}"/>
              </a:ext>
            </a:extLst>
          </p:cNvPr>
          <p:cNvSpPr/>
          <p:nvPr/>
        </p:nvSpPr>
        <p:spPr>
          <a:xfrm>
            <a:off x="8872533" y="5668500"/>
            <a:ext cx="144000" cy="3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31BD8264-BC2B-42B3-BDD2-FEA3AB3D1F1A}"/>
              </a:ext>
            </a:extLst>
          </p:cNvPr>
          <p:cNvSpPr/>
          <p:nvPr/>
        </p:nvSpPr>
        <p:spPr>
          <a:xfrm>
            <a:off x="3814756" y="5670825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5FF9C040-B0BE-4940-936A-3FA2D087442D}"/>
              </a:ext>
            </a:extLst>
          </p:cNvPr>
          <p:cNvSpPr/>
          <p:nvPr/>
        </p:nvSpPr>
        <p:spPr>
          <a:xfrm>
            <a:off x="4700579" y="5662898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24B4D8FE-0C86-4EE3-97D7-729E78410E43}"/>
              </a:ext>
            </a:extLst>
          </p:cNvPr>
          <p:cNvSpPr/>
          <p:nvPr/>
        </p:nvSpPr>
        <p:spPr>
          <a:xfrm>
            <a:off x="5567360" y="5668223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F7B24BCD-52F3-4726-B390-9FFCDCB21121}"/>
              </a:ext>
            </a:extLst>
          </p:cNvPr>
          <p:cNvSpPr/>
          <p:nvPr/>
        </p:nvSpPr>
        <p:spPr>
          <a:xfrm>
            <a:off x="6400791" y="5668223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24930AD6-278D-44DE-83CA-0C719168049E}"/>
              </a:ext>
            </a:extLst>
          </p:cNvPr>
          <p:cNvSpPr/>
          <p:nvPr/>
        </p:nvSpPr>
        <p:spPr>
          <a:xfrm>
            <a:off x="7290603" y="5668223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91632CE9-D41F-4EED-9331-3A304253CEC2}"/>
              </a:ext>
            </a:extLst>
          </p:cNvPr>
          <p:cNvSpPr/>
          <p:nvPr/>
        </p:nvSpPr>
        <p:spPr>
          <a:xfrm>
            <a:off x="8139079" y="5667300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931E4D00-A6E0-4DF2-B3E9-4C3FC0DE48AE}"/>
              </a:ext>
            </a:extLst>
          </p:cNvPr>
          <p:cNvSpPr/>
          <p:nvPr/>
        </p:nvSpPr>
        <p:spPr>
          <a:xfrm>
            <a:off x="9057308" y="5670675"/>
            <a:ext cx="144000" cy="3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760F8487-ECA8-46D5-88BA-9A86C0A7FCCF}"/>
              </a:ext>
            </a:extLst>
          </p:cNvPr>
          <p:cNvSpPr/>
          <p:nvPr/>
        </p:nvSpPr>
        <p:spPr>
          <a:xfrm>
            <a:off x="8328025" y="2359025"/>
            <a:ext cx="1133475" cy="4578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81DE40C6-8456-48A6-9BFA-35DDD866960D}"/>
              </a:ext>
            </a:extLst>
          </p:cNvPr>
          <p:cNvSpPr/>
          <p:nvPr/>
        </p:nvSpPr>
        <p:spPr>
          <a:xfrm>
            <a:off x="3581399" y="3321989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E2DC6CD8-9FC2-4CFE-AAF0-1611E3BCA70F}"/>
              </a:ext>
            </a:extLst>
          </p:cNvPr>
          <p:cNvSpPr/>
          <p:nvPr/>
        </p:nvSpPr>
        <p:spPr>
          <a:xfrm>
            <a:off x="3581399" y="3322745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ECF2921E-34E4-4E63-9ACF-EADE110C9154}"/>
              </a:ext>
            </a:extLst>
          </p:cNvPr>
          <p:cNvSpPr/>
          <p:nvPr/>
        </p:nvSpPr>
        <p:spPr>
          <a:xfrm>
            <a:off x="3581399" y="3328710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타원 76">
            <a:extLst>
              <a:ext uri="{FF2B5EF4-FFF2-40B4-BE49-F238E27FC236}">
                <a16:creationId xmlns:a16="http://schemas.microsoft.com/office/drawing/2014/main" id="{D8661862-CD83-408D-A6A7-AAD6A058564F}"/>
              </a:ext>
            </a:extLst>
          </p:cNvPr>
          <p:cNvSpPr/>
          <p:nvPr/>
        </p:nvSpPr>
        <p:spPr>
          <a:xfrm>
            <a:off x="3582533" y="3328710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E64D52E0-F452-4D7C-ADCF-01B507506737}"/>
              </a:ext>
            </a:extLst>
          </p:cNvPr>
          <p:cNvSpPr/>
          <p:nvPr/>
        </p:nvSpPr>
        <p:spPr>
          <a:xfrm>
            <a:off x="3581399" y="3321989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>
            <a:extLst>
              <a:ext uri="{FF2B5EF4-FFF2-40B4-BE49-F238E27FC236}">
                <a16:creationId xmlns:a16="http://schemas.microsoft.com/office/drawing/2014/main" id="{384835AF-B081-4A86-B694-BDEA0F1B20BB}"/>
              </a:ext>
            </a:extLst>
          </p:cNvPr>
          <p:cNvSpPr/>
          <p:nvPr/>
        </p:nvSpPr>
        <p:spPr>
          <a:xfrm>
            <a:off x="3587283" y="3321989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>
            <a:extLst>
              <a:ext uri="{FF2B5EF4-FFF2-40B4-BE49-F238E27FC236}">
                <a16:creationId xmlns:a16="http://schemas.microsoft.com/office/drawing/2014/main" id="{5B5B7FCE-B37A-4652-94FF-5CB35A50269F}"/>
              </a:ext>
            </a:extLst>
          </p:cNvPr>
          <p:cNvSpPr/>
          <p:nvPr/>
        </p:nvSpPr>
        <p:spPr>
          <a:xfrm>
            <a:off x="3586717" y="3321989"/>
            <a:ext cx="46800" cy="46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id="{3D264A0F-99DA-440A-9433-4B7C16F8AF69}"/>
              </a:ext>
            </a:extLst>
          </p:cNvPr>
          <p:cNvCxnSpPr>
            <a:cxnSpLocks/>
            <a:stCxn id="74" idx="6"/>
            <a:endCxn id="75" idx="2"/>
          </p:cNvCxnSpPr>
          <p:nvPr/>
        </p:nvCxnSpPr>
        <p:spPr>
          <a:xfrm flipH="1">
            <a:off x="3581399" y="3345389"/>
            <a:ext cx="46800" cy="756"/>
          </a:xfrm>
          <a:prstGeom prst="line">
            <a:avLst/>
          </a:prstGeom>
          <a:ln>
            <a:noFill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직선 연결선 81">
            <a:extLst>
              <a:ext uri="{FF2B5EF4-FFF2-40B4-BE49-F238E27FC236}">
                <a16:creationId xmlns:a16="http://schemas.microsoft.com/office/drawing/2014/main" id="{251A82F8-8550-4919-92D4-263B00806050}"/>
              </a:ext>
            </a:extLst>
          </p:cNvPr>
          <p:cNvCxnSpPr>
            <a:cxnSpLocks/>
            <a:stCxn id="75" idx="6"/>
            <a:endCxn id="76" idx="2"/>
          </p:cNvCxnSpPr>
          <p:nvPr/>
        </p:nvCxnSpPr>
        <p:spPr>
          <a:xfrm flipH="1">
            <a:off x="3581399" y="3346145"/>
            <a:ext cx="46800" cy="5965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>
            <a:extLst>
              <a:ext uri="{FF2B5EF4-FFF2-40B4-BE49-F238E27FC236}">
                <a16:creationId xmlns:a16="http://schemas.microsoft.com/office/drawing/2014/main" id="{B3070467-94B0-4C82-81D2-1B1532AB28B3}"/>
              </a:ext>
            </a:extLst>
          </p:cNvPr>
          <p:cNvCxnSpPr>
            <a:cxnSpLocks/>
            <a:stCxn id="76" idx="6"/>
            <a:endCxn id="77" idx="2"/>
          </p:cNvCxnSpPr>
          <p:nvPr/>
        </p:nvCxnSpPr>
        <p:spPr>
          <a:xfrm flipH="1">
            <a:off x="3582533" y="3352110"/>
            <a:ext cx="45666" cy="0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>
            <a:extLst>
              <a:ext uri="{FF2B5EF4-FFF2-40B4-BE49-F238E27FC236}">
                <a16:creationId xmlns:a16="http://schemas.microsoft.com/office/drawing/2014/main" id="{AA863D62-789F-4413-9B66-4719DDDAFD8A}"/>
              </a:ext>
            </a:extLst>
          </p:cNvPr>
          <p:cNvCxnSpPr>
            <a:stCxn id="77" idx="6"/>
            <a:endCxn id="78" idx="2"/>
          </p:cNvCxnSpPr>
          <p:nvPr/>
        </p:nvCxnSpPr>
        <p:spPr>
          <a:xfrm flipH="1" flipV="1">
            <a:off x="3581399" y="3345389"/>
            <a:ext cx="47934" cy="6721"/>
          </a:xfrm>
          <a:prstGeom prst="line">
            <a:avLst/>
          </a:prstGeom>
          <a:ln>
            <a:noFill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B222B14C-6B62-416F-B364-BABC431B0790}"/>
              </a:ext>
            </a:extLst>
          </p:cNvPr>
          <p:cNvCxnSpPr>
            <a:cxnSpLocks/>
            <a:stCxn id="78" idx="6"/>
            <a:endCxn id="79" idx="2"/>
          </p:cNvCxnSpPr>
          <p:nvPr/>
        </p:nvCxnSpPr>
        <p:spPr>
          <a:xfrm flipH="1">
            <a:off x="3587283" y="3345389"/>
            <a:ext cx="40916" cy="0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>
            <a:extLst>
              <a:ext uri="{FF2B5EF4-FFF2-40B4-BE49-F238E27FC236}">
                <a16:creationId xmlns:a16="http://schemas.microsoft.com/office/drawing/2014/main" id="{A43F57EC-A00D-4437-B53E-E6FA8526B28F}"/>
              </a:ext>
            </a:extLst>
          </p:cNvPr>
          <p:cNvCxnSpPr>
            <a:stCxn id="79" idx="6"/>
            <a:endCxn id="80" idx="2"/>
          </p:cNvCxnSpPr>
          <p:nvPr/>
        </p:nvCxnSpPr>
        <p:spPr>
          <a:xfrm flipH="1">
            <a:off x="3586717" y="3345389"/>
            <a:ext cx="47366" cy="0"/>
          </a:xfrm>
          <a:prstGeom prst="lin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4F7F88C1-0429-45F5-8A74-02C5AA1DF246}"/>
              </a:ext>
            </a:extLst>
          </p:cNvPr>
          <p:cNvSpPr txBox="1"/>
          <p:nvPr/>
        </p:nvSpPr>
        <p:spPr>
          <a:xfrm>
            <a:off x="0" y="0"/>
            <a:ext cx="159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4F91E0C5-6D67-461D-BE49-EAB4D96C67D1}"/>
              </a:ext>
            </a:extLst>
          </p:cNvPr>
          <p:cNvSpPr txBox="1"/>
          <p:nvPr/>
        </p:nvSpPr>
        <p:spPr>
          <a:xfrm>
            <a:off x="100726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Part1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973DF1A-A02F-45B2-826B-82FB8BCA15C4}"/>
              </a:ext>
            </a:extLst>
          </p:cNvPr>
          <p:cNvSpPr txBox="1"/>
          <p:nvPr/>
        </p:nvSpPr>
        <p:spPr>
          <a:xfrm>
            <a:off x="10700802" y="2624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latin typeface="+mj-lt"/>
                <a:ea typeface="KoPub돋움체 Light" panose="02020603020101020101" pitchFamily="18" charset="-127"/>
              </a:rPr>
              <a:t>Part2</a:t>
            </a:r>
            <a:endParaRPr lang="ko-KR" altLang="en-US" sz="2000" spc="-150"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912C9A27-304B-4519-8175-2C017925A9BC}"/>
              </a:ext>
            </a:extLst>
          </p:cNvPr>
          <p:cNvSpPr txBox="1"/>
          <p:nvPr/>
        </p:nvSpPr>
        <p:spPr>
          <a:xfrm>
            <a:off x="113289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pic>
        <p:nvPicPr>
          <p:cNvPr id="91" name="그림 90">
            <a:extLst>
              <a:ext uri="{FF2B5EF4-FFF2-40B4-BE49-F238E27FC236}">
                <a16:creationId xmlns:a16="http://schemas.microsoft.com/office/drawing/2014/main" id="{27B1E3EF-C044-4E06-9087-FFE38827CA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40" y="400110"/>
            <a:ext cx="12192000" cy="819150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7141C0FF-669E-47CB-AB35-CC17DF096C88}"/>
              </a:ext>
            </a:extLst>
          </p:cNvPr>
          <p:cNvSpPr txBox="1"/>
          <p:nvPr/>
        </p:nvSpPr>
        <p:spPr>
          <a:xfrm>
            <a:off x="4453345" y="536793"/>
            <a:ext cx="32802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>
                <a:solidFill>
                  <a:schemeClr val="bg1"/>
                </a:solidFill>
              </a:rPr>
              <a:t>재무제표</a:t>
            </a:r>
          </a:p>
        </p:txBody>
      </p:sp>
    </p:spTree>
    <p:extLst>
      <p:ext uri="{BB962C8B-B14F-4D97-AF65-F5344CB8AC3E}">
        <p14:creationId xmlns:p14="http://schemas.microsoft.com/office/powerpoint/2010/main" val="399459510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08748ECE-8D97-4907-B955-0D11BEFFAD16}"/>
              </a:ext>
            </a:extLst>
          </p:cNvPr>
          <p:cNvSpPr/>
          <p:nvPr/>
        </p:nvSpPr>
        <p:spPr>
          <a:xfrm>
            <a:off x="314959" y="1436490"/>
            <a:ext cx="2188543" cy="406400"/>
          </a:xfrm>
          <a:prstGeom prst="rect">
            <a:avLst/>
          </a:prstGeom>
          <a:noFill/>
          <a:ln>
            <a:solidFill>
              <a:srgbClr val="F6812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ko-KR" altLang="en-US"/>
              <a:t>재무상태 그래프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0FD3420-C8D0-477A-A8DB-D70D78A6DAD0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503502" y="1639690"/>
            <a:ext cx="968595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BD2DD69B-48D3-404D-BB3F-D1227FB7C46C}"/>
              </a:ext>
            </a:extLst>
          </p:cNvPr>
          <p:cNvCxnSpPr>
            <a:cxnSpLocks/>
            <a:stCxn id="12" idx="1"/>
          </p:cNvCxnSpPr>
          <p:nvPr/>
        </p:nvCxnSpPr>
        <p:spPr>
          <a:xfrm flipH="1">
            <a:off x="-2539" y="1639690"/>
            <a:ext cx="31749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8AED39B4-F11A-41E4-AF6E-8EF746E44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930" y="2263320"/>
            <a:ext cx="7410450" cy="393382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699F2FE-DD85-4F9F-8D57-CE8E6ED4029B}"/>
              </a:ext>
            </a:extLst>
          </p:cNvPr>
          <p:cNvSpPr/>
          <p:nvPr/>
        </p:nvSpPr>
        <p:spPr>
          <a:xfrm>
            <a:off x="3239448" y="5010900"/>
            <a:ext cx="142875" cy="669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32512B5-5E1D-4238-B592-448B8F3999E5}"/>
              </a:ext>
            </a:extLst>
          </p:cNvPr>
          <p:cNvSpPr/>
          <p:nvPr/>
        </p:nvSpPr>
        <p:spPr>
          <a:xfrm>
            <a:off x="4124331" y="5162850"/>
            <a:ext cx="142875" cy="5112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9BC7E1F-1400-4837-86DC-9A81595A0EC2}"/>
              </a:ext>
            </a:extLst>
          </p:cNvPr>
          <p:cNvSpPr/>
          <p:nvPr/>
        </p:nvSpPr>
        <p:spPr>
          <a:xfrm>
            <a:off x="5000630" y="5172300"/>
            <a:ext cx="142875" cy="507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E378310-9BCD-42D6-8D96-333882C397BD}"/>
              </a:ext>
            </a:extLst>
          </p:cNvPr>
          <p:cNvSpPr/>
          <p:nvPr/>
        </p:nvSpPr>
        <p:spPr>
          <a:xfrm>
            <a:off x="5876922" y="5162850"/>
            <a:ext cx="142875" cy="5184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BA5BF6-8374-42EB-82D6-DEE84E139379}"/>
              </a:ext>
            </a:extLst>
          </p:cNvPr>
          <p:cNvSpPr/>
          <p:nvPr/>
        </p:nvSpPr>
        <p:spPr>
          <a:xfrm>
            <a:off x="6755597" y="5115300"/>
            <a:ext cx="142875" cy="5652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9C3799C-1BC2-481C-BED2-663C7F34241B}"/>
              </a:ext>
            </a:extLst>
          </p:cNvPr>
          <p:cNvSpPr/>
          <p:nvPr/>
        </p:nvSpPr>
        <p:spPr>
          <a:xfrm>
            <a:off x="7605712" y="5057775"/>
            <a:ext cx="142875" cy="6228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9DFC8E9-CBCD-4962-AF05-269C5E17FCCF}"/>
              </a:ext>
            </a:extLst>
          </p:cNvPr>
          <p:cNvSpPr/>
          <p:nvPr/>
        </p:nvSpPr>
        <p:spPr>
          <a:xfrm>
            <a:off x="8486774" y="5067300"/>
            <a:ext cx="142875" cy="6120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99AE373-9CCD-40C8-9698-892F59FC1595}"/>
              </a:ext>
            </a:extLst>
          </p:cNvPr>
          <p:cNvSpPr/>
          <p:nvPr/>
        </p:nvSpPr>
        <p:spPr>
          <a:xfrm>
            <a:off x="3438525" y="4002900"/>
            <a:ext cx="142875" cy="16740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DCE2DE6-66A4-4E61-8FDD-D78E4BA00855}"/>
              </a:ext>
            </a:extLst>
          </p:cNvPr>
          <p:cNvSpPr/>
          <p:nvPr/>
        </p:nvSpPr>
        <p:spPr>
          <a:xfrm>
            <a:off x="4305298" y="3922973"/>
            <a:ext cx="142875" cy="17532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7E7D7F8-0110-4B36-800F-4F55685FCF3E}"/>
              </a:ext>
            </a:extLst>
          </p:cNvPr>
          <p:cNvSpPr/>
          <p:nvPr/>
        </p:nvSpPr>
        <p:spPr>
          <a:xfrm>
            <a:off x="5181598" y="3895650"/>
            <a:ext cx="142875" cy="17784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5D1AB9C-5FFF-49F3-A6DC-4454D8523233}"/>
              </a:ext>
            </a:extLst>
          </p:cNvPr>
          <p:cNvSpPr/>
          <p:nvPr/>
        </p:nvSpPr>
        <p:spPr>
          <a:xfrm>
            <a:off x="6048385" y="3863250"/>
            <a:ext cx="142875" cy="18108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45BCFEB-389F-4217-8925-0F18785AEF2E}"/>
              </a:ext>
            </a:extLst>
          </p:cNvPr>
          <p:cNvSpPr/>
          <p:nvPr/>
        </p:nvSpPr>
        <p:spPr>
          <a:xfrm>
            <a:off x="6930855" y="3827250"/>
            <a:ext cx="142875" cy="18468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19C717C-D247-4E45-A5BA-D2B7C0246DF9}"/>
              </a:ext>
            </a:extLst>
          </p:cNvPr>
          <p:cNvSpPr/>
          <p:nvPr/>
        </p:nvSpPr>
        <p:spPr>
          <a:xfrm>
            <a:off x="7781915" y="3809250"/>
            <a:ext cx="142875" cy="18648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59E8686-7F2B-4396-9640-2D96CACB7838}"/>
              </a:ext>
            </a:extLst>
          </p:cNvPr>
          <p:cNvSpPr/>
          <p:nvPr/>
        </p:nvSpPr>
        <p:spPr>
          <a:xfrm>
            <a:off x="8679654" y="3799725"/>
            <a:ext cx="142875" cy="18792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CF09FEF-CCEF-4AB9-A37E-B0CB0B05CE23}"/>
              </a:ext>
            </a:extLst>
          </p:cNvPr>
          <p:cNvSpPr/>
          <p:nvPr/>
        </p:nvSpPr>
        <p:spPr>
          <a:xfrm>
            <a:off x="3619497" y="5198850"/>
            <a:ext cx="138110" cy="4752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36E026DB-3027-4EA0-9812-607161E0B464}"/>
              </a:ext>
            </a:extLst>
          </p:cNvPr>
          <p:cNvSpPr/>
          <p:nvPr/>
        </p:nvSpPr>
        <p:spPr>
          <a:xfrm>
            <a:off x="4505319" y="5418450"/>
            <a:ext cx="142875" cy="2700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DF37E00-2726-4BB9-B7AF-7BB92EBB709D}"/>
              </a:ext>
            </a:extLst>
          </p:cNvPr>
          <p:cNvSpPr/>
          <p:nvPr/>
        </p:nvSpPr>
        <p:spPr>
          <a:xfrm>
            <a:off x="7953345" y="5334900"/>
            <a:ext cx="142875" cy="345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3907365B-6400-4601-8250-CE38283E280E}"/>
              </a:ext>
            </a:extLst>
          </p:cNvPr>
          <p:cNvSpPr/>
          <p:nvPr/>
        </p:nvSpPr>
        <p:spPr>
          <a:xfrm>
            <a:off x="5372561" y="5429250"/>
            <a:ext cx="142875" cy="2448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3713ECE2-6E70-4379-BEE7-709E30F957F3}"/>
              </a:ext>
            </a:extLst>
          </p:cNvPr>
          <p:cNvSpPr/>
          <p:nvPr/>
        </p:nvSpPr>
        <p:spPr>
          <a:xfrm>
            <a:off x="6222215" y="5399700"/>
            <a:ext cx="142875" cy="2808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9764083-8303-491B-93B2-C20A2439B53A}"/>
              </a:ext>
            </a:extLst>
          </p:cNvPr>
          <p:cNvSpPr/>
          <p:nvPr/>
        </p:nvSpPr>
        <p:spPr>
          <a:xfrm>
            <a:off x="7114216" y="5361075"/>
            <a:ext cx="142875" cy="3132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BE1D56A9-658D-4BDA-9035-8E962C00CD5A}"/>
              </a:ext>
            </a:extLst>
          </p:cNvPr>
          <p:cNvSpPr/>
          <p:nvPr/>
        </p:nvSpPr>
        <p:spPr>
          <a:xfrm>
            <a:off x="8872534" y="5363700"/>
            <a:ext cx="142875" cy="3168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AC6FE5A-220F-4B87-BD66-F8BA9CC76ACB}"/>
              </a:ext>
            </a:extLst>
          </p:cNvPr>
          <p:cNvSpPr/>
          <p:nvPr/>
        </p:nvSpPr>
        <p:spPr>
          <a:xfrm>
            <a:off x="3814757" y="3984900"/>
            <a:ext cx="138105" cy="1695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F7BAA50-664A-4831-AA60-94BC805D8F7D}"/>
              </a:ext>
            </a:extLst>
          </p:cNvPr>
          <p:cNvSpPr/>
          <p:nvPr/>
        </p:nvSpPr>
        <p:spPr>
          <a:xfrm>
            <a:off x="4700580" y="3957923"/>
            <a:ext cx="142875" cy="17172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CD3AC1B0-B59C-44CC-84B6-080FFB2B3DDF}"/>
              </a:ext>
            </a:extLst>
          </p:cNvPr>
          <p:cNvSpPr/>
          <p:nvPr/>
        </p:nvSpPr>
        <p:spPr>
          <a:xfrm>
            <a:off x="5567361" y="3944198"/>
            <a:ext cx="142875" cy="17352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D6EDB6B0-EDBD-4D30-95A4-2EB56C032C03}"/>
              </a:ext>
            </a:extLst>
          </p:cNvPr>
          <p:cNvSpPr/>
          <p:nvPr/>
        </p:nvSpPr>
        <p:spPr>
          <a:xfrm>
            <a:off x="6400792" y="3953723"/>
            <a:ext cx="142875" cy="17244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5650F991-F394-4913-ADB2-53BBC077F7FE}"/>
              </a:ext>
            </a:extLst>
          </p:cNvPr>
          <p:cNvSpPr/>
          <p:nvPr/>
        </p:nvSpPr>
        <p:spPr>
          <a:xfrm>
            <a:off x="7290604" y="3944198"/>
            <a:ext cx="142875" cy="17352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8CF5898-2D66-4D58-B344-1C769FBC40C9}"/>
              </a:ext>
            </a:extLst>
          </p:cNvPr>
          <p:cNvSpPr/>
          <p:nvPr/>
        </p:nvSpPr>
        <p:spPr>
          <a:xfrm>
            <a:off x="8139080" y="3895650"/>
            <a:ext cx="142875" cy="17784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EBBF223-EF42-4921-B8E0-7774254450EA}"/>
              </a:ext>
            </a:extLst>
          </p:cNvPr>
          <p:cNvSpPr/>
          <p:nvPr/>
        </p:nvSpPr>
        <p:spPr>
          <a:xfrm>
            <a:off x="9057308" y="3860925"/>
            <a:ext cx="144000" cy="18180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AF1488D8-C703-4120-B2C7-9CD9C0789436}"/>
              </a:ext>
            </a:extLst>
          </p:cNvPr>
          <p:cNvSpPr/>
          <p:nvPr/>
        </p:nvSpPr>
        <p:spPr>
          <a:xfrm>
            <a:off x="3581399" y="3321989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0ECB2B28-D19F-40C6-A042-D5CE2A269D81}"/>
              </a:ext>
            </a:extLst>
          </p:cNvPr>
          <p:cNvSpPr/>
          <p:nvPr/>
        </p:nvSpPr>
        <p:spPr>
          <a:xfrm>
            <a:off x="4470090" y="3403425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54EA6B07-9C6E-47A8-9907-B4666EDD2CAE}"/>
              </a:ext>
            </a:extLst>
          </p:cNvPr>
          <p:cNvSpPr/>
          <p:nvPr/>
        </p:nvSpPr>
        <p:spPr>
          <a:xfrm>
            <a:off x="5329700" y="3366958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303331D7-DD08-4B63-AF21-01F987A0C8DB}"/>
              </a:ext>
            </a:extLst>
          </p:cNvPr>
          <p:cNvSpPr/>
          <p:nvPr/>
        </p:nvSpPr>
        <p:spPr>
          <a:xfrm>
            <a:off x="6169319" y="3328710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75C7AA71-12DC-4E0C-9E9C-AC0B6BF85FFF}"/>
              </a:ext>
            </a:extLst>
          </p:cNvPr>
          <p:cNvSpPr/>
          <p:nvPr/>
        </p:nvSpPr>
        <p:spPr>
          <a:xfrm>
            <a:off x="7044183" y="3237089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09A18272-C678-4852-93E0-C122F7AD2CF7}"/>
              </a:ext>
            </a:extLst>
          </p:cNvPr>
          <p:cNvSpPr/>
          <p:nvPr/>
        </p:nvSpPr>
        <p:spPr>
          <a:xfrm>
            <a:off x="7920738" y="3170414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B156956F-3578-4C87-B9CE-A0FDA689827B}"/>
              </a:ext>
            </a:extLst>
          </p:cNvPr>
          <p:cNvSpPr/>
          <p:nvPr/>
        </p:nvSpPr>
        <p:spPr>
          <a:xfrm>
            <a:off x="8826814" y="3170414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6" name="직선 연결선 55">
            <a:extLst>
              <a:ext uri="{FF2B5EF4-FFF2-40B4-BE49-F238E27FC236}">
                <a16:creationId xmlns:a16="http://schemas.microsoft.com/office/drawing/2014/main" id="{4D115641-5874-4C1C-A5F7-CB69D20FA1E1}"/>
              </a:ext>
            </a:extLst>
          </p:cNvPr>
          <p:cNvCxnSpPr>
            <a:cxnSpLocks/>
            <a:stCxn id="9" idx="6"/>
            <a:endCxn id="50" idx="2"/>
          </p:cNvCxnSpPr>
          <p:nvPr/>
        </p:nvCxnSpPr>
        <p:spPr>
          <a:xfrm>
            <a:off x="3628199" y="3345389"/>
            <a:ext cx="841891" cy="814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직선 연결선 59">
            <a:extLst>
              <a:ext uri="{FF2B5EF4-FFF2-40B4-BE49-F238E27FC236}">
                <a16:creationId xmlns:a16="http://schemas.microsoft.com/office/drawing/2014/main" id="{AA0FA213-2F42-4BA3-AF66-D3DDC3209CF7}"/>
              </a:ext>
            </a:extLst>
          </p:cNvPr>
          <p:cNvCxnSpPr>
            <a:stCxn id="50" idx="6"/>
            <a:endCxn id="51" idx="2"/>
          </p:cNvCxnSpPr>
          <p:nvPr/>
        </p:nvCxnSpPr>
        <p:spPr>
          <a:xfrm flipV="1">
            <a:off x="4516890" y="3390358"/>
            <a:ext cx="812810" cy="364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F01DA418-A39C-49AE-B191-09005D6A4AB3}"/>
              </a:ext>
            </a:extLst>
          </p:cNvPr>
          <p:cNvCxnSpPr>
            <a:stCxn id="51" idx="6"/>
            <a:endCxn id="52" idx="2"/>
          </p:cNvCxnSpPr>
          <p:nvPr/>
        </p:nvCxnSpPr>
        <p:spPr>
          <a:xfrm flipV="1">
            <a:off x="5376500" y="3352110"/>
            <a:ext cx="792819" cy="382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456D4A9F-8B1B-4172-BFA8-BF9F11508473}"/>
              </a:ext>
            </a:extLst>
          </p:cNvPr>
          <p:cNvCxnSpPr>
            <a:stCxn id="52" idx="6"/>
            <a:endCxn id="53" idx="2"/>
          </p:cNvCxnSpPr>
          <p:nvPr/>
        </p:nvCxnSpPr>
        <p:spPr>
          <a:xfrm flipV="1">
            <a:off x="6216119" y="3260489"/>
            <a:ext cx="828064" cy="916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FD046AC9-97D8-442D-9469-C714A58C6EB6}"/>
              </a:ext>
            </a:extLst>
          </p:cNvPr>
          <p:cNvCxnSpPr>
            <a:stCxn id="53" idx="6"/>
            <a:endCxn id="54" idx="2"/>
          </p:cNvCxnSpPr>
          <p:nvPr/>
        </p:nvCxnSpPr>
        <p:spPr>
          <a:xfrm flipV="1">
            <a:off x="7090983" y="3193814"/>
            <a:ext cx="829755" cy="666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5CF0EF36-ECFD-4E9C-843E-C9869539C9D7}"/>
              </a:ext>
            </a:extLst>
          </p:cNvPr>
          <p:cNvCxnSpPr>
            <a:stCxn id="54" idx="6"/>
            <a:endCxn id="55" idx="2"/>
          </p:cNvCxnSpPr>
          <p:nvPr/>
        </p:nvCxnSpPr>
        <p:spPr>
          <a:xfrm>
            <a:off x="7967538" y="3193814"/>
            <a:ext cx="8592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76E4815A-662C-400A-8F14-3E7ACC386275}"/>
              </a:ext>
            </a:extLst>
          </p:cNvPr>
          <p:cNvSpPr/>
          <p:nvPr/>
        </p:nvSpPr>
        <p:spPr>
          <a:xfrm>
            <a:off x="8328025" y="2359025"/>
            <a:ext cx="1133475" cy="4578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12267CB-C643-4317-B00B-78F3582451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823" y="6155805"/>
            <a:ext cx="6125430" cy="238158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9F326FF9-B22C-4BD8-BA0B-5F087D575667}"/>
              </a:ext>
            </a:extLst>
          </p:cNvPr>
          <p:cNvSpPr txBox="1"/>
          <p:nvPr/>
        </p:nvSpPr>
        <p:spPr>
          <a:xfrm>
            <a:off x="0" y="0"/>
            <a:ext cx="159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6F94DE1-1794-4E52-A586-27C48DE83337}"/>
              </a:ext>
            </a:extLst>
          </p:cNvPr>
          <p:cNvSpPr txBox="1"/>
          <p:nvPr/>
        </p:nvSpPr>
        <p:spPr>
          <a:xfrm>
            <a:off x="100726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Part1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3FD10A2-25D4-49C5-AB5F-0EE67AF9152A}"/>
              </a:ext>
            </a:extLst>
          </p:cNvPr>
          <p:cNvSpPr txBox="1"/>
          <p:nvPr/>
        </p:nvSpPr>
        <p:spPr>
          <a:xfrm>
            <a:off x="10700802" y="2624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latin typeface="+mj-lt"/>
                <a:ea typeface="KoPub돋움체 Light" panose="02020603020101020101" pitchFamily="18" charset="-127"/>
              </a:rPr>
              <a:t>Part2</a:t>
            </a:r>
            <a:endParaRPr lang="ko-KR" altLang="en-US" sz="2000" spc="-150"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C7FB2DA-0D41-45AB-A1A8-5705DAFC9D07}"/>
              </a:ext>
            </a:extLst>
          </p:cNvPr>
          <p:cNvSpPr txBox="1"/>
          <p:nvPr/>
        </p:nvSpPr>
        <p:spPr>
          <a:xfrm>
            <a:off x="113289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pic>
        <p:nvPicPr>
          <p:cNvPr id="63" name="그림 62">
            <a:extLst>
              <a:ext uri="{FF2B5EF4-FFF2-40B4-BE49-F238E27FC236}">
                <a16:creationId xmlns:a16="http://schemas.microsoft.com/office/drawing/2014/main" id="{F758ECB2-4463-4337-9842-E83F5E1D06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40" y="400110"/>
            <a:ext cx="12192000" cy="819150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7C75EDF3-DBAF-4486-B829-4EB1A42BCAC4}"/>
              </a:ext>
            </a:extLst>
          </p:cNvPr>
          <p:cNvSpPr txBox="1"/>
          <p:nvPr/>
        </p:nvSpPr>
        <p:spPr>
          <a:xfrm>
            <a:off x="4453345" y="536793"/>
            <a:ext cx="32802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>
                <a:solidFill>
                  <a:schemeClr val="bg1"/>
                </a:solidFill>
              </a:rPr>
              <a:t>재무제표</a:t>
            </a:r>
          </a:p>
        </p:txBody>
      </p:sp>
    </p:spTree>
    <p:extLst>
      <p:ext uri="{BB962C8B-B14F-4D97-AF65-F5344CB8AC3E}">
        <p14:creationId xmlns:p14="http://schemas.microsoft.com/office/powerpoint/2010/main" val="7678070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08748ECE-8D97-4907-B955-0D11BEFFAD16}"/>
              </a:ext>
            </a:extLst>
          </p:cNvPr>
          <p:cNvSpPr/>
          <p:nvPr/>
        </p:nvSpPr>
        <p:spPr>
          <a:xfrm>
            <a:off x="314959" y="1276686"/>
            <a:ext cx="2188543" cy="406400"/>
          </a:xfrm>
          <a:prstGeom prst="rect">
            <a:avLst/>
          </a:prstGeom>
          <a:noFill/>
          <a:ln>
            <a:solidFill>
              <a:srgbClr val="F6812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r>
              <a:rPr lang="ko-KR" altLang="en-US"/>
              <a:t>재무상태 그래프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0FD3420-C8D0-477A-A8DB-D70D78A6DAD0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2503502" y="1479886"/>
            <a:ext cx="968595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BD2DD69B-48D3-404D-BB3F-D1227FB7C46C}"/>
              </a:ext>
            </a:extLst>
          </p:cNvPr>
          <p:cNvCxnSpPr>
            <a:cxnSpLocks/>
            <a:stCxn id="12" idx="1"/>
          </p:cNvCxnSpPr>
          <p:nvPr/>
        </p:nvCxnSpPr>
        <p:spPr>
          <a:xfrm flipH="1">
            <a:off x="-2539" y="1479886"/>
            <a:ext cx="31749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8AED39B4-F11A-41E4-AF6E-8EF746E44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930" y="1748396"/>
            <a:ext cx="7410450" cy="3933825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699F2FE-DD85-4F9F-8D57-CE8E6ED4029B}"/>
              </a:ext>
            </a:extLst>
          </p:cNvPr>
          <p:cNvSpPr/>
          <p:nvPr/>
        </p:nvSpPr>
        <p:spPr>
          <a:xfrm>
            <a:off x="3239448" y="4495976"/>
            <a:ext cx="142875" cy="669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32512B5-5E1D-4238-B592-448B8F3999E5}"/>
              </a:ext>
            </a:extLst>
          </p:cNvPr>
          <p:cNvSpPr/>
          <p:nvPr/>
        </p:nvSpPr>
        <p:spPr>
          <a:xfrm>
            <a:off x="4124331" y="4647926"/>
            <a:ext cx="142875" cy="5112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9BC7E1F-1400-4837-86DC-9A81595A0EC2}"/>
              </a:ext>
            </a:extLst>
          </p:cNvPr>
          <p:cNvSpPr/>
          <p:nvPr/>
        </p:nvSpPr>
        <p:spPr>
          <a:xfrm>
            <a:off x="5000630" y="4657376"/>
            <a:ext cx="142875" cy="5076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E378310-9BCD-42D6-8D96-333882C397BD}"/>
              </a:ext>
            </a:extLst>
          </p:cNvPr>
          <p:cNvSpPr/>
          <p:nvPr/>
        </p:nvSpPr>
        <p:spPr>
          <a:xfrm>
            <a:off x="5876922" y="4647926"/>
            <a:ext cx="142875" cy="5184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BA5BF6-8374-42EB-82D6-DEE84E139379}"/>
              </a:ext>
            </a:extLst>
          </p:cNvPr>
          <p:cNvSpPr/>
          <p:nvPr/>
        </p:nvSpPr>
        <p:spPr>
          <a:xfrm>
            <a:off x="6755597" y="4600376"/>
            <a:ext cx="142875" cy="5652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9C3799C-1BC2-481C-BED2-663C7F34241B}"/>
              </a:ext>
            </a:extLst>
          </p:cNvPr>
          <p:cNvSpPr/>
          <p:nvPr/>
        </p:nvSpPr>
        <p:spPr>
          <a:xfrm>
            <a:off x="7605712" y="4542851"/>
            <a:ext cx="142875" cy="6228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9DFC8E9-CBCD-4962-AF05-269C5E17FCCF}"/>
              </a:ext>
            </a:extLst>
          </p:cNvPr>
          <p:cNvSpPr/>
          <p:nvPr/>
        </p:nvSpPr>
        <p:spPr>
          <a:xfrm>
            <a:off x="8486774" y="4552376"/>
            <a:ext cx="142875" cy="612000"/>
          </a:xfrm>
          <a:prstGeom prst="rect">
            <a:avLst/>
          </a:prstGeom>
          <a:solidFill>
            <a:srgbClr val="E69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99AE373-9CCD-40C8-9698-892F59FC1595}"/>
              </a:ext>
            </a:extLst>
          </p:cNvPr>
          <p:cNvSpPr/>
          <p:nvPr/>
        </p:nvSpPr>
        <p:spPr>
          <a:xfrm>
            <a:off x="3438525" y="3487976"/>
            <a:ext cx="142875" cy="16740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DCE2DE6-66A4-4E61-8FDD-D78E4BA00855}"/>
              </a:ext>
            </a:extLst>
          </p:cNvPr>
          <p:cNvSpPr/>
          <p:nvPr/>
        </p:nvSpPr>
        <p:spPr>
          <a:xfrm>
            <a:off x="4305298" y="3408049"/>
            <a:ext cx="142875" cy="17532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7E7D7F8-0110-4B36-800F-4F55685FCF3E}"/>
              </a:ext>
            </a:extLst>
          </p:cNvPr>
          <p:cNvSpPr/>
          <p:nvPr/>
        </p:nvSpPr>
        <p:spPr>
          <a:xfrm>
            <a:off x="5181598" y="3380726"/>
            <a:ext cx="142875" cy="17784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5D1AB9C-5FFF-49F3-A6DC-4454D8523233}"/>
              </a:ext>
            </a:extLst>
          </p:cNvPr>
          <p:cNvSpPr/>
          <p:nvPr/>
        </p:nvSpPr>
        <p:spPr>
          <a:xfrm>
            <a:off x="6048385" y="3348326"/>
            <a:ext cx="142875" cy="18108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45BCFEB-389F-4217-8925-0F18785AEF2E}"/>
              </a:ext>
            </a:extLst>
          </p:cNvPr>
          <p:cNvSpPr/>
          <p:nvPr/>
        </p:nvSpPr>
        <p:spPr>
          <a:xfrm>
            <a:off x="6930855" y="3312326"/>
            <a:ext cx="142875" cy="18468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19C717C-D247-4E45-A5BA-D2B7C0246DF9}"/>
              </a:ext>
            </a:extLst>
          </p:cNvPr>
          <p:cNvSpPr/>
          <p:nvPr/>
        </p:nvSpPr>
        <p:spPr>
          <a:xfrm>
            <a:off x="7781915" y="3294326"/>
            <a:ext cx="142875" cy="18648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59E8686-7F2B-4396-9640-2D96CACB7838}"/>
              </a:ext>
            </a:extLst>
          </p:cNvPr>
          <p:cNvSpPr/>
          <p:nvPr/>
        </p:nvSpPr>
        <p:spPr>
          <a:xfrm>
            <a:off x="8679654" y="3284801"/>
            <a:ext cx="142875" cy="1879200"/>
          </a:xfrm>
          <a:prstGeom prst="rect">
            <a:avLst/>
          </a:prstGeom>
          <a:solidFill>
            <a:srgbClr val="EA5D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CF09FEF-CCEF-4AB9-A37E-B0CB0B05CE23}"/>
              </a:ext>
            </a:extLst>
          </p:cNvPr>
          <p:cNvSpPr/>
          <p:nvPr/>
        </p:nvSpPr>
        <p:spPr>
          <a:xfrm>
            <a:off x="3619497" y="4683926"/>
            <a:ext cx="138110" cy="4752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36E026DB-3027-4EA0-9812-607161E0B464}"/>
              </a:ext>
            </a:extLst>
          </p:cNvPr>
          <p:cNvSpPr/>
          <p:nvPr/>
        </p:nvSpPr>
        <p:spPr>
          <a:xfrm>
            <a:off x="4505319" y="4903526"/>
            <a:ext cx="142875" cy="2700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8DF37E00-2726-4BB9-B7AF-7BB92EBB709D}"/>
              </a:ext>
            </a:extLst>
          </p:cNvPr>
          <p:cNvSpPr/>
          <p:nvPr/>
        </p:nvSpPr>
        <p:spPr>
          <a:xfrm>
            <a:off x="7953345" y="4819976"/>
            <a:ext cx="142875" cy="3456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3907365B-6400-4601-8250-CE38283E280E}"/>
              </a:ext>
            </a:extLst>
          </p:cNvPr>
          <p:cNvSpPr/>
          <p:nvPr/>
        </p:nvSpPr>
        <p:spPr>
          <a:xfrm>
            <a:off x="5372561" y="4914326"/>
            <a:ext cx="142875" cy="2448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3713ECE2-6E70-4379-BEE7-709E30F957F3}"/>
              </a:ext>
            </a:extLst>
          </p:cNvPr>
          <p:cNvSpPr/>
          <p:nvPr/>
        </p:nvSpPr>
        <p:spPr>
          <a:xfrm>
            <a:off x="6222215" y="4884776"/>
            <a:ext cx="142875" cy="2808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9764083-8303-491B-93B2-C20A2439B53A}"/>
              </a:ext>
            </a:extLst>
          </p:cNvPr>
          <p:cNvSpPr/>
          <p:nvPr/>
        </p:nvSpPr>
        <p:spPr>
          <a:xfrm>
            <a:off x="7114216" y="4846151"/>
            <a:ext cx="142875" cy="3132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BE1D56A9-658D-4BDA-9035-8E962C00CD5A}"/>
              </a:ext>
            </a:extLst>
          </p:cNvPr>
          <p:cNvSpPr/>
          <p:nvPr/>
        </p:nvSpPr>
        <p:spPr>
          <a:xfrm>
            <a:off x="8872534" y="4848776"/>
            <a:ext cx="142875" cy="316800"/>
          </a:xfrm>
          <a:prstGeom prst="rect">
            <a:avLst/>
          </a:prstGeom>
          <a:solidFill>
            <a:srgbClr val="6D7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AC6FE5A-220F-4B87-BD66-F8BA9CC76ACB}"/>
              </a:ext>
            </a:extLst>
          </p:cNvPr>
          <p:cNvSpPr/>
          <p:nvPr/>
        </p:nvSpPr>
        <p:spPr>
          <a:xfrm>
            <a:off x="3814757" y="3469976"/>
            <a:ext cx="138105" cy="16956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F7BAA50-664A-4831-AA60-94BC805D8F7D}"/>
              </a:ext>
            </a:extLst>
          </p:cNvPr>
          <p:cNvSpPr/>
          <p:nvPr/>
        </p:nvSpPr>
        <p:spPr>
          <a:xfrm>
            <a:off x="4700580" y="3442999"/>
            <a:ext cx="142875" cy="17172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CD3AC1B0-B59C-44CC-84B6-080FFB2B3DDF}"/>
              </a:ext>
            </a:extLst>
          </p:cNvPr>
          <p:cNvSpPr/>
          <p:nvPr/>
        </p:nvSpPr>
        <p:spPr>
          <a:xfrm>
            <a:off x="5567361" y="3429274"/>
            <a:ext cx="142875" cy="17352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D6EDB6B0-EDBD-4D30-95A4-2EB56C032C03}"/>
              </a:ext>
            </a:extLst>
          </p:cNvPr>
          <p:cNvSpPr/>
          <p:nvPr/>
        </p:nvSpPr>
        <p:spPr>
          <a:xfrm>
            <a:off x="6400792" y="3438799"/>
            <a:ext cx="142875" cy="17244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5650F991-F394-4913-ADB2-53BBC077F7FE}"/>
              </a:ext>
            </a:extLst>
          </p:cNvPr>
          <p:cNvSpPr/>
          <p:nvPr/>
        </p:nvSpPr>
        <p:spPr>
          <a:xfrm>
            <a:off x="7290604" y="3429274"/>
            <a:ext cx="142875" cy="17352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8CF5898-2D66-4D58-B344-1C769FBC40C9}"/>
              </a:ext>
            </a:extLst>
          </p:cNvPr>
          <p:cNvSpPr/>
          <p:nvPr/>
        </p:nvSpPr>
        <p:spPr>
          <a:xfrm>
            <a:off x="8139080" y="3380726"/>
            <a:ext cx="142875" cy="17784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8EBBF223-EF42-4921-B8E0-7774254450EA}"/>
              </a:ext>
            </a:extLst>
          </p:cNvPr>
          <p:cNvSpPr/>
          <p:nvPr/>
        </p:nvSpPr>
        <p:spPr>
          <a:xfrm>
            <a:off x="9057308" y="3346001"/>
            <a:ext cx="144000" cy="1818000"/>
          </a:xfrm>
          <a:prstGeom prst="rect">
            <a:avLst/>
          </a:prstGeom>
          <a:solidFill>
            <a:srgbClr val="73B5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AF1488D8-C703-4120-B2C7-9CD9C0789436}"/>
              </a:ext>
            </a:extLst>
          </p:cNvPr>
          <p:cNvSpPr/>
          <p:nvPr/>
        </p:nvSpPr>
        <p:spPr>
          <a:xfrm>
            <a:off x="3581399" y="2807065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0ECB2B28-D19F-40C6-A042-D5CE2A269D81}"/>
              </a:ext>
            </a:extLst>
          </p:cNvPr>
          <p:cNvSpPr/>
          <p:nvPr/>
        </p:nvSpPr>
        <p:spPr>
          <a:xfrm>
            <a:off x="4470090" y="2888501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54EA6B07-9C6E-47A8-9907-B4666EDD2CAE}"/>
              </a:ext>
            </a:extLst>
          </p:cNvPr>
          <p:cNvSpPr/>
          <p:nvPr/>
        </p:nvSpPr>
        <p:spPr>
          <a:xfrm>
            <a:off x="5329700" y="2852034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303331D7-DD08-4B63-AF21-01F987A0C8DB}"/>
              </a:ext>
            </a:extLst>
          </p:cNvPr>
          <p:cNvSpPr/>
          <p:nvPr/>
        </p:nvSpPr>
        <p:spPr>
          <a:xfrm>
            <a:off x="6169319" y="2813786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id="{75C7AA71-12DC-4E0C-9E9C-AC0B6BF85FFF}"/>
              </a:ext>
            </a:extLst>
          </p:cNvPr>
          <p:cNvSpPr/>
          <p:nvPr/>
        </p:nvSpPr>
        <p:spPr>
          <a:xfrm>
            <a:off x="7044183" y="2722165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09A18272-C678-4852-93E0-C122F7AD2CF7}"/>
              </a:ext>
            </a:extLst>
          </p:cNvPr>
          <p:cNvSpPr/>
          <p:nvPr/>
        </p:nvSpPr>
        <p:spPr>
          <a:xfrm>
            <a:off x="7920738" y="2655490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id="{B156956F-3578-4C87-B9CE-A0FDA689827B}"/>
              </a:ext>
            </a:extLst>
          </p:cNvPr>
          <p:cNvSpPr/>
          <p:nvPr/>
        </p:nvSpPr>
        <p:spPr>
          <a:xfrm>
            <a:off x="8826814" y="2655490"/>
            <a:ext cx="46800" cy="468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6" name="직선 연결선 55">
            <a:extLst>
              <a:ext uri="{FF2B5EF4-FFF2-40B4-BE49-F238E27FC236}">
                <a16:creationId xmlns:a16="http://schemas.microsoft.com/office/drawing/2014/main" id="{4D115641-5874-4C1C-A5F7-CB69D20FA1E1}"/>
              </a:ext>
            </a:extLst>
          </p:cNvPr>
          <p:cNvCxnSpPr>
            <a:cxnSpLocks/>
            <a:stCxn id="9" idx="6"/>
            <a:endCxn id="50" idx="2"/>
          </p:cNvCxnSpPr>
          <p:nvPr/>
        </p:nvCxnSpPr>
        <p:spPr>
          <a:xfrm>
            <a:off x="3628199" y="2830465"/>
            <a:ext cx="841891" cy="814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직선 연결선 59">
            <a:extLst>
              <a:ext uri="{FF2B5EF4-FFF2-40B4-BE49-F238E27FC236}">
                <a16:creationId xmlns:a16="http://schemas.microsoft.com/office/drawing/2014/main" id="{AA0FA213-2F42-4BA3-AF66-D3DDC3209CF7}"/>
              </a:ext>
            </a:extLst>
          </p:cNvPr>
          <p:cNvCxnSpPr>
            <a:stCxn id="50" idx="6"/>
            <a:endCxn id="51" idx="2"/>
          </p:cNvCxnSpPr>
          <p:nvPr/>
        </p:nvCxnSpPr>
        <p:spPr>
          <a:xfrm flipV="1">
            <a:off x="4516890" y="2875434"/>
            <a:ext cx="812810" cy="364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F01DA418-A39C-49AE-B191-09005D6A4AB3}"/>
              </a:ext>
            </a:extLst>
          </p:cNvPr>
          <p:cNvCxnSpPr>
            <a:stCxn id="51" idx="6"/>
            <a:endCxn id="52" idx="2"/>
          </p:cNvCxnSpPr>
          <p:nvPr/>
        </p:nvCxnSpPr>
        <p:spPr>
          <a:xfrm flipV="1">
            <a:off x="5376500" y="2837186"/>
            <a:ext cx="792819" cy="382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456D4A9F-8B1B-4172-BFA8-BF9F11508473}"/>
              </a:ext>
            </a:extLst>
          </p:cNvPr>
          <p:cNvCxnSpPr>
            <a:stCxn id="52" idx="6"/>
            <a:endCxn id="53" idx="2"/>
          </p:cNvCxnSpPr>
          <p:nvPr/>
        </p:nvCxnSpPr>
        <p:spPr>
          <a:xfrm flipV="1">
            <a:off x="6216119" y="2745565"/>
            <a:ext cx="828064" cy="916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FD046AC9-97D8-442D-9469-C714A58C6EB6}"/>
              </a:ext>
            </a:extLst>
          </p:cNvPr>
          <p:cNvCxnSpPr>
            <a:stCxn id="53" idx="6"/>
            <a:endCxn id="54" idx="2"/>
          </p:cNvCxnSpPr>
          <p:nvPr/>
        </p:nvCxnSpPr>
        <p:spPr>
          <a:xfrm flipV="1">
            <a:off x="7090983" y="2678890"/>
            <a:ext cx="829755" cy="666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5CF0EF36-ECFD-4E9C-843E-C9869539C9D7}"/>
              </a:ext>
            </a:extLst>
          </p:cNvPr>
          <p:cNvCxnSpPr>
            <a:stCxn id="54" idx="6"/>
            <a:endCxn id="55" idx="2"/>
          </p:cNvCxnSpPr>
          <p:nvPr/>
        </p:nvCxnSpPr>
        <p:spPr>
          <a:xfrm>
            <a:off x="7967538" y="2678890"/>
            <a:ext cx="8592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76E4815A-662C-400A-8F14-3E7ACC386275}"/>
              </a:ext>
            </a:extLst>
          </p:cNvPr>
          <p:cNvSpPr/>
          <p:nvPr/>
        </p:nvSpPr>
        <p:spPr>
          <a:xfrm>
            <a:off x="8328025" y="1844101"/>
            <a:ext cx="1133475" cy="4578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A46999E8-D41B-4B1D-AD2B-3CAC9E0382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1955" y="5685028"/>
            <a:ext cx="5840005" cy="1011207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47B54DF3-34DC-424F-8C9E-2E9FDD0226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875" y="2462535"/>
            <a:ext cx="5929059" cy="173027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8B43316A-CC72-45C3-AE24-37F35B776056}"/>
              </a:ext>
            </a:extLst>
          </p:cNvPr>
          <p:cNvSpPr txBox="1"/>
          <p:nvPr/>
        </p:nvSpPr>
        <p:spPr>
          <a:xfrm>
            <a:off x="2708989" y="5441031"/>
            <a:ext cx="11880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>
                <a:latin typeface="+mj-lt"/>
              </a:rPr>
              <a:t>(</a:t>
            </a:r>
            <a:r>
              <a:rPr lang="ko-KR" altLang="en-US" sz="1000">
                <a:latin typeface="+mj-lt"/>
              </a:rPr>
              <a:t>백만원</a:t>
            </a:r>
            <a:r>
              <a:rPr lang="en-US" altLang="ko-KR" sz="1000">
                <a:latin typeface="+mj-lt"/>
              </a:rPr>
              <a:t>)</a:t>
            </a:r>
            <a:endParaRPr lang="ko-KR" altLang="en-US" sz="1000">
              <a:latin typeface="+mj-lt"/>
            </a:endParaRPr>
          </a:p>
        </p:txBody>
      </p:sp>
      <p:pic>
        <p:nvPicPr>
          <p:cNvPr id="47" name="그림 46">
            <a:extLst>
              <a:ext uri="{FF2B5EF4-FFF2-40B4-BE49-F238E27FC236}">
                <a16:creationId xmlns:a16="http://schemas.microsoft.com/office/drawing/2014/main" id="{F9675C90-9571-4001-AAE6-A87BFEE403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8239" y="5975819"/>
            <a:ext cx="790685" cy="161948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022D8D0B-5E59-42D5-9FDA-E280897F77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7475" y="5719165"/>
            <a:ext cx="666843" cy="142895"/>
          </a:xfrm>
          <a:prstGeom prst="rect">
            <a:avLst/>
          </a:prstGeom>
        </p:spPr>
      </p:pic>
      <p:pic>
        <p:nvPicPr>
          <p:cNvPr id="49" name="그림 48">
            <a:extLst>
              <a:ext uri="{FF2B5EF4-FFF2-40B4-BE49-F238E27FC236}">
                <a16:creationId xmlns:a16="http://schemas.microsoft.com/office/drawing/2014/main" id="{D4A70CF7-6EA8-4629-A14A-9BEF6D942C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8239" y="6245510"/>
            <a:ext cx="657317" cy="161948"/>
          </a:xfrm>
          <a:prstGeom prst="rect">
            <a:avLst/>
          </a:prstGeom>
        </p:spPr>
      </p:pic>
      <p:pic>
        <p:nvPicPr>
          <p:cNvPr id="57" name="그림 56">
            <a:extLst>
              <a:ext uri="{FF2B5EF4-FFF2-40B4-BE49-F238E27FC236}">
                <a16:creationId xmlns:a16="http://schemas.microsoft.com/office/drawing/2014/main" id="{03CCDF1A-53C9-4751-9E72-1340E8B2E47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03475" y="6515201"/>
            <a:ext cx="676369" cy="152421"/>
          </a:xfrm>
          <a:prstGeom prst="rect">
            <a:avLst/>
          </a:prstGeom>
        </p:spPr>
      </p:pic>
      <p:pic>
        <p:nvPicPr>
          <p:cNvPr id="58" name="그림 57">
            <a:extLst>
              <a:ext uri="{FF2B5EF4-FFF2-40B4-BE49-F238E27FC236}">
                <a16:creationId xmlns:a16="http://schemas.microsoft.com/office/drawing/2014/main" id="{A2C7A3FA-DB6E-40FA-8838-D8C5D0FDE4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56173" y="2176709"/>
            <a:ext cx="676369" cy="142895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B04CE891-A66A-49A5-9692-750909CEE70F}"/>
              </a:ext>
            </a:extLst>
          </p:cNvPr>
          <p:cNvSpPr txBox="1"/>
          <p:nvPr/>
        </p:nvSpPr>
        <p:spPr>
          <a:xfrm>
            <a:off x="0" y="0"/>
            <a:ext cx="1595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2000" spc="-15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330002C8-A2F0-4EA9-8090-8E87220F1195}"/>
              </a:ext>
            </a:extLst>
          </p:cNvPr>
          <p:cNvSpPr txBox="1"/>
          <p:nvPr/>
        </p:nvSpPr>
        <p:spPr>
          <a:xfrm>
            <a:off x="100726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Part1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7E405FF-7442-4F7B-BA28-70D99791A634}"/>
              </a:ext>
            </a:extLst>
          </p:cNvPr>
          <p:cNvSpPr txBox="1"/>
          <p:nvPr/>
        </p:nvSpPr>
        <p:spPr>
          <a:xfrm>
            <a:off x="10700802" y="26247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latin typeface="+mj-lt"/>
                <a:ea typeface="KoPub돋움체 Light" panose="02020603020101020101" pitchFamily="18" charset="-127"/>
              </a:rPr>
              <a:t>Part2</a:t>
            </a:r>
            <a:endParaRPr lang="ko-KR" altLang="en-US" sz="2000" spc="-150">
              <a:latin typeface="+mj-lt"/>
              <a:ea typeface="KoPub돋움체 Light" panose="02020603020101020101" pitchFamily="18" charset="-127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D694D2C-8A7C-4D29-B25E-7C04E60C2C0F}"/>
              </a:ext>
            </a:extLst>
          </p:cNvPr>
          <p:cNvSpPr txBox="1"/>
          <p:nvPr/>
        </p:nvSpPr>
        <p:spPr>
          <a:xfrm>
            <a:off x="11328952" y="34770"/>
            <a:ext cx="6871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spc="-15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Part3</a:t>
            </a:r>
            <a:endParaRPr lang="ko-KR" altLang="en-US" sz="2000" spc="-15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</p:txBody>
      </p:sp>
      <p:pic>
        <p:nvPicPr>
          <p:cNvPr id="67" name="그림 66">
            <a:extLst>
              <a:ext uri="{FF2B5EF4-FFF2-40B4-BE49-F238E27FC236}">
                <a16:creationId xmlns:a16="http://schemas.microsoft.com/office/drawing/2014/main" id="{E9C5C97D-90D9-4BFA-BBF9-278CBE2D7E3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2540" y="400110"/>
            <a:ext cx="12192000" cy="819150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1DD12CDA-49E0-4D6F-B3E9-1047FF94A722}"/>
              </a:ext>
            </a:extLst>
          </p:cNvPr>
          <p:cNvSpPr txBox="1"/>
          <p:nvPr/>
        </p:nvSpPr>
        <p:spPr>
          <a:xfrm>
            <a:off x="4453345" y="536793"/>
            <a:ext cx="32802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>
                <a:solidFill>
                  <a:schemeClr val="bg1"/>
                </a:solidFill>
              </a:rPr>
              <a:t>재무제표</a:t>
            </a:r>
          </a:p>
        </p:txBody>
      </p:sp>
    </p:spTree>
    <p:extLst>
      <p:ext uri="{BB962C8B-B14F-4D97-AF65-F5344CB8AC3E}">
        <p14:creationId xmlns:p14="http://schemas.microsoft.com/office/powerpoint/2010/main" val="2515505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1ECA4AFD-C536-43BF-854C-D4D7AD52885C}"/>
              </a:ext>
            </a:extLst>
          </p:cNvPr>
          <p:cNvGrpSpPr/>
          <p:nvPr/>
        </p:nvGrpSpPr>
        <p:grpSpPr>
          <a:xfrm>
            <a:off x="0" y="220563"/>
            <a:ext cx="12192000" cy="810898"/>
            <a:chOff x="0" y="566059"/>
            <a:chExt cx="12192000" cy="810898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153C7E63-59BF-4BD0-A2DD-EE8F30F17BD3}"/>
                </a:ext>
              </a:extLst>
            </p:cNvPr>
            <p:cNvSpPr/>
            <p:nvPr/>
          </p:nvSpPr>
          <p:spPr>
            <a:xfrm>
              <a:off x="0" y="566059"/>
              <a:ext cx="12192000" cy="810898"/>
            </a:xfrm>
            <a:prstGeom prst="rect">
              <a:avLst/>
            </a:prstGeom>
            <a:solidFill>
              <a:srgbClr val="F68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id="{E3343B91-6B9C-49F1-BE11-2585502CCF0A}"/>
                </a:ext>
              </a:extLst>
            </p:cNvPr>
            <p:cNvSpPr/>
            <p:nvPr/>
          </p:nvSpPr>
          <p:spPr>
            <a:xfrm>
              <a:off x="8501204" y="566059"/>
              <a:ext cx="3690796" cy="809629"/>
            </a:xfrm>
            <a:prstGeom prst="triangle">
              <a:avLst>
                <a:gd name="adj" fmla="val 100000"/>
              </a:avLst>
            </a:prstGeom>
            <a:solidFill>
              <a:srgbClr val="F15A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1A4F06A9-51B8-4BC5-9D23-40B2E3BEE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210" y="1233513"/>
            <a:ext cx="4988319" cy="47441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D7C34F-61B8-4E85-999D-ACAAC2D1C868}"/>
              </a:ext>
            </a:extLst>
          </p:cNvPr>
          <p:cNvSpPr txBox="1"/>
          <p:nvPr/>
        </p:nvSpPr>
        <p:spPr>
          <a:xfrm>
            <a:off x="149573" y="306667"/>
            <a:ext cx="17620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spc="-150">
                <a:solidFill>
                  <a:srgbClr val="F8F8F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재무 분석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1AFD90-DF8C-45DA-870F-CCCB54D5E247}"/>
              </a:ext>
            </a:extLst>
          </p:cNvPr>
          <p:cNvSpPr txBox="1"/>
          <p:nvPr/>
        </p:nvSpPr>
        <p:spPr>
          <a:xfrm>
            <a:off x="5560779" y="1433547"/>
            <a:ext cx="6211011" cy="3583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&lt;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매출액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&gt;</a:t>
            </a:r>
            <a:endParaRPr lang="ko-KR" altLang="en-US" sz="1600" kern="0" spc="0">
              <a:solidFill>
                <a:srgbClr val="000000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최근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3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년 동안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27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조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~49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조원의 매출을 일으키고 있으며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, 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올해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12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월 기준으로는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31.5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조원의 매출을 예상하고 있습니다</a:t>
            </a:r>
            <a:endParaRPr lang="ko-KR" altLang="en-US" sz="1600" kern="0" spc="0">
              <a:solidFill>
                <a:srgbClr val="000000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&lt;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영업이익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&gt;</a:t>
            </a:r>
            <a:endParaRPr lang="ko-KR" altLang="en-US" sz="1600" kern="0" spc="0">
              <a:solidFill>
                <a:srgbClr val="000000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최근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3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년 동안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1.4~2.7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조원의 꾸준한 영업이익을 보이고 있으며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, 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올해는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4.9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조원의 영업이익을 예상하고 있습니다</a:t>
            </a:r>
            <a:endParaRPr lang="ko-KR" altLang="en-US" sz="1600" kern="0" spc="0">
              <a:solidFill>
                <a:srgbClr val="000000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kern="0">
                <a:solidFill>
                  <a:srgbClr val="000000"/>
                </a:solidFill>
                <a:ea typeface="함초롬바탕" panose="02030604000101010101" pitchFamily="18" charset="-127"/>
              </a:rPr>
              <a:t>&lt;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부채비율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&gt;</a:t>
            </a:r>
            <a:endParaRPr lang="ko-KR" altLang="en-US" sz="1600" kern="0" spc="0">
              <a:solidFill>
                <a:srgbClr val="000000"/>
              </a:solidFill>
              <a:effectLst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최근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3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년간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34~35%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의 수준을 보이고 있고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, 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올해는 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36%</a:t>
            </a:r>
            <a:r>
              <a:rPr lang="ko-KR" altLang="en-US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정도 예상하며 부채율도 상당히 양호한 편입니다</a:t>
            </a:r>
            <a:r>
              <a:rPr lang="en-US" altLang="ko-KR" sz="1600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.</a:t>
            </a:r>
            <a:endParaRPr lang="ko-KR" altLang="en-US" sz="1600" kern="0" spc="0">
              <a:solidFill>
                <a:srgbClr val="0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8ADB36-D218-4B6F-82FC-C0C44449D8F7}"/>
              </a:ext>
            </a:extLst>
          </p:cNvPr>
          <p:cNvSpPr txBox="1"/>
          <p:nvPr/>
        </p:nvSpPr>
        <p:spPr>
          <a:xfrm>
            <a:off x="5773842" y="5248236"/>
            <a:ext cx="578488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kern="0" spc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2000" b="1" kern="0" spc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코로나로 인한 전자제품 및 모바일</a:t>
            </a:r>
            <a:r>
              <a:rPr lang="en-US" altLang="ko-KR" sz="2000" b="1" kern="0" spc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PC, </a:t>
            </a:r>
            <a:r>
              <a:rPr lang="ko-KR" altLang="en-US" sz="2000" b="1" kern="0" spc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노트북 등의 </a:t>
            </a:r>
            <a:r>
              <a:rPr lang="ko-KR" altLang="en-US" sz="2000" b="1" kern="0" spc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언택</a:t>
            </a:r>
            <a:r>
              <a:rPr lang="ko-KR" altLang="en-US" sz="2000" b="1" kern="0" spc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제품의 수요가 증가하면서 상대적인 반사이익을 일으킨 것으로 파악됩니다</a:t>
            </a:r>
            <a:r>
              <a:rPr lang="en-US" altLang="ko-KR" sz="2000" b="1" kern="0" spc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2000" b="1" kern="0" spc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FEE8231F-140C-4BC1-93DD-F9F54BA2BBDA}"/>
              </a:ext>
            </a:extLst>
          </p:cNvPr>
          <p:cNvCxnSpPr>
            <a:cxnSpLocks/>
          </p:cNvCxnSpPr>
          <p:nvPr/>
        </p:nvCxnSpPr>
        <p:spPr>
          <a:xfrm>
            <a:off x="325708" y="1732163"/>
            <a:ext cx="508282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CB668C36-06E7-4A07-B6FF-5F22F66B36ED}"/>
              </a:ext>
            </a:extLst>
          </p:cNvPr>
          <p:cNvCxnSpPr>
            <a:cxnSpLocks/>
          </p:cNvCxnSpPr>
          <p:nvPr/>
        </p:nvCxnSpPr>
        <p:spPr>
          <a:xfrm>
            <a:off x="325708" y="1978291"/>
            <a:ext cx="508282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39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AF805FD-F38D-45AD-A68E-7DF8AF973860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53587651-DF39-4986-8D80-E2E69823B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1FE82E21-B737-450B-BCEC-BF5DACBA17BE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D2D3E0FE-4992-41D7-9A14-08609548810D}"/>
              </a:ext>
            </a:extLst>
          </p:cNvPr>
          <p:cNvSpPr txBox="1"/>
          <p:nvPr/>
        </p:nvSpPr>
        <p:spPr>
          <a:xfrm>
            <a:off x="5705928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2141801D-AA3D-4052-9EDE-376E047891A7}"/>
              </a:ext>
            </a:extLst>
          </p:cNvPr>
          <p:cNvSpPr/>
          <p:nvPr/>
        </p:nvSpPr>
        <p:spPr>
          <a:xfrm>
            <a:off x="4989000" y="3013019"/>
            <a:ext cx="2214000" cy="3705019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E8C34A0-A360-425E-B497-78B9C4B3C92A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EAD5686-C8F0-4891-8A8D-4B9AE1758F89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B18E8E-691D-4EFF-8B4B-A5231EFB5B66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0347E7B1-BECD-46AB-A1A4-8386A528233A}"/>
              </a:ext>
            </a:extLst>
          </p:cNvPr>
          <p:cNvSpPr/>
          <p:nvPr/>
        </p:nvSpPr>
        <p:spPr>
          <a:xfrm>
            <a:off x="1351065" y="3013020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ABDE9FC-1E0B-4490-9F5D-04E8D1901E58}"/>
              </a:ext>
            </a:extLst>
          </p:cNvPr>
          <p:cNvSpPr/>
          <p:nvPr/>
        </p:nvSpPr>
        <p:spPr>
          <a:xfrm>
            <a:off x="1487698" y="3181218"/>
            <a:ext cx="504800" cy="550037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DBFF603-C2D2-4A18-A85B-725086C80027}"/>
              </a:ext>
            </a:extLst>
          </p:cNvPr>
          <p:cNvSpPr txBox="1"/>
          <p:nvPr/>
        </p:nvSpPr>
        <p:spPr>
          <a:xfrm>
            <a:off x="1487698" y="3181217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B9F5A879-A704-4E05-9925-7300DB5DC6CA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E0C0C55-A0A2-4555-B450-BCD3CA58BF39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057F76D-2B5F-4148-8ADE-85101025833D}"/>
              </a:ext>
            </a:extLst>
          </p:cNvPr>
          <p:cNvSpPr txBox="1"/>
          <p:nvPr/>
        </p:nvSpPr>
        <p:spPr>
          <a:xfrm>
            <a:off x="5708513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417FB40-847C-4F01-B61C-81104C60535F}"/>
              </a:ext>
            </a:extLst>
          </p:cNvPr>
          <p:cNvSpPr txBox="1"/>
          <p:nvPr/>
        </p:nvSpPr>
        <p:spPr>
          <a:xfrm>
            <a:off x="5125344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재무제표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1486E1C-291A-47B5-A596-5CCFB5BBA705}"/>
              </a:ext>
            </a:extLst>
          </p:cNvPr>
          <p:cNvSpPr txBox="1"/>
          <p:nvPr/>
        </p:nvSpPr>
        <p:spPr>
          <a:xfrm>
            <a:off x="5125344" y="5295733"/>
            <a:ext cx="1685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평가에 따른 재무분석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7EFCB6-A594-4E31-A11E-EF39DC85DB06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25495C8-D127-4252-90D5-ADA60550EF07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BA700D4-854E-46CE-8B5C-55BE20071010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사업영역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E08E0B-83B1-43B9-B5C8-8D7AE0429171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ea typeface="KoPub돋움체 Medium" panose="02020603020101020101" pitchFamily="18" charset="-127"/>
              </a:rPr>
              <a:t>목 차</a:t>
            </a: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72738B6E-F47C-43D7-A81B-0268ABCA64E1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" name="슬라이드 확대/축소 3">
                <a:extLst>
                  <a:ext uri="{FF2B5EF4-FFF2-40B4-BE49-F238E27FC236}">
                    <a16:creationId xmlns:a16="http://schemas.microsoft.com/office/drawing/2014/main" id="{97AA8D8D-139F-4F80-9B60-50610F403065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546837" y="4568508"/>
              <a:ext cx="1098326" cy="617809"/>
            </p:xfrm>
            <a:graphic>
              <a:graphicData uri="http://schemas.microsoft.com/office/powerpoint/2016/slidezoom">
                <pslz:sldZm>
                  <pslz:sldZmObj sldId="294" cId="3195327550">
                    <pslz:zmPr id="{A498230B-FE04-4620-87B2-A323F559E9FA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98326" cy="617809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" name="슬라이드 확대/축소 3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97AA8D8D-139F-4F80-9B60-50610F4030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46837" y="4568508"/>
                <a:ext cx="1098326" cy="617809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6" name="슬라이드 확대/축소 5">
                <a:extLst>
                  <a:ext uri="{FF2B5EF4-FFF2-40B4-BE49-F238E27FC236}">
                    <a16:creationId xmlns:a16="http://schemas.microsoft.com/office/drawing/2014/main" id="{79398DBC-7E9E-4404-B6F5-70DB625926B5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546837" y="5911519"/>
              <a:ext cx="1098326" cy="617808"/>
            </p:xfrm>
            <a:graphic>
              <a:graphicData uri="http://schemas.microsoft.com/office/powerpoint/2016/slidezoom">
                <pslz:sldZm>
                  <pslz:sldZmObj sldId="297" cId="1051488155">
                    <pslz:zmPr id="{54EBE396-4D89-4AF0-A830-BD67AA2EA94E}" returnToParent="0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98326" cy="6178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6" name="슬라이드 확대/축소 5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79398DBC-7E9E-4404-B6F5-70DB625926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46837" y="5911519"/>
                <a:ext cx="1098326" cy="61780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8940111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BA6EC572-6F08-497D-81F7-4669979D69E8}"/>
              </a:ext>
            </a:extLst>
          </p:cNvPr>
          <p:cNvSpPr/>
          <p:nvPr/>
        </p:nvSpPr>
        <p:spPr>
          <a:xfrm>
            <a:off x="646042" y="1610139"/>
            <a:ext cx="5138531" cy="317058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9" name="표 9">
            <a:extLst>
              <a:ext uri="{FF2B5EF4-FFF2-40B4-BE49-F238E27FC236}">
                <a16:creationId xmlns:a16="http://schemas.microsoft.com/office/drawing/2014/main" id="{1C6FB4C4-71D3-4700-BE25-0395F852C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903194"/>
              </p:ext>
            </p:extLst>
          </p:nvPr>
        </p:nvGraphicFramePr>
        <p:xfrm>
          <a:off x="755373" y="2016059"/>
          <a:ext cx="10843591" cy="366880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61345">
                  <a:extLst>
                    <a:ext uri="{9D8B030D-6E8A-4147-A177-3AD203B41FA5}">
                      <a16:colId xmlns:a16="http://schemas.microsoft.com/office/drawing/2014/main" val="487239713"/>
                    </a:ext>
                  </a:extLst>
                </a:gridCol>
                <a:gridCol w="2899238">
                  <a:extLst>
                    <a:ext uri="{9D8B030D-6E8A-4147-A177-3AD203B41FA5}">
                      <a16:colId xmlns:a16="http://schemas.microsoft.com/office/drawing/2014/main" val="4173324309"/>
                    </a:ext>
                  </a:extLst>
                </a:gridCol>
                <a:gridCol w="2828763">
                  <a:extLst>
                    <a:ext uri="{9D8B030D-6E8A-4147-A177-3AD203B41FA5}">
                      <a16:colId xmlns:a16="http://schemas.microsoft.com/office/drawing/2014/main" val="3485418691"/>
                    </a:ext>
                  </a:extLst>
                </a:gridCol>
                <a:gridCol w="3054245">
                  <a:extLst>
                    <a:ext uri="{9D8B030D-6E8A-4147-A177-3AD203B41FA5}">
                      <a16:colId xmlns:a16="http://schemas.microsoft.com/office/drawing/2014/main" val="341036173"/>
                    </a:ext>
                  </a:extLst>
                </a:gridCol>
              </a:tblGrid>
              <a:tr h="4474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          </a:t>
                      </a:r>
                      <a:r>
                        <a:rPr lang="en-US" altLang="ko-KR" dirty="0"/>
                        <a:t>2018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 2019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/>
                        <a:t>            2020</a:t>
                      </a: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7540132"/>
                  </a:ext>
                </a:extLst>
              </a:tr>
              <a:tr h="50187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총자산이익률</a:t>
                      </a:r>
                      <a:endParaRPr lang="en-US" altLang="ko-KR" sz="1400" dirty="0"/>
                    </a:p>
                    <a:p>
                      <a:pPr latinLnBrk="1"/>
                      <a:r>
                        <a:rPr lang="en-US" altLang="ko-KR" sz="1400" dirty="0"/>
                        <a:t>(ROA)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600" dirty="0"/>
                        <a:t>                          </a:t>
                      </a:r>
                      <a:r>
                        <a:rPr lang="en-US" altLang="ko-KR" sz="1100" dirty="0"/>
                        <a:t>*100</a:t>
                      </a:r>
                    </a:p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en-US" altLang="ko-KR" sz="1100" dirty="0"/>
                        <a:t>= </a:t>
                      </a:r>
                      <a:r>
                        <a:rPr lang="en-US" altLang="ko-KR" sz="1400" dirty="0"/>
                        <a:t>20.11%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                                  </a:t>
                      </a:r>
                    </a:p>
                    <a:p>
                      <a:pPr latinLnBrk="1"/>
                      <a:r>
                        <a:rPr lang="en-US" altLang="ko-KR" sz="1200" dirty="0"/>
                        <a:t>                                   *</a:t>
                      </a:r>
                      <a:r>
                        <a:rPr lang="en-US" altLang="ko-KR" sz="1100" dirty="0"/>
                        <a:t>100</a:t>
                      </a:r>
                    </a:p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en-US" altLang="ko-KR" sz="1200" dirty="0"/>
                        <a:t>=</a:t>
                      </a:r>
                      <a:r>
                        <a:rPr lang="en-US" altLang="ko-KR" sz="1400" dirty="0"/>
                        <a:t>3.14%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/>
                        <a:t>                                   </a:t>
                      </a:r>
                    </a:p>
                    <a:p>
                      <a:pPr latinLnBrk="1"/>
                      <a:r>
                        <a:rPr lang="en-US" altLang="ko-KR" sz="1200" dirty="0"/>
                        <a:t>                                 </a:t>
                      </a:r>
                      <a:r>
                        <a:rPr lang="en-US" altLang="ko-KR" sz="1100" dirty="0"/>
                        <a:t>*100</a:t>
                      </a:r>
                    </a:p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en-US" altLang="ko-KR" sz="1200" dirty="0"/>
                        <a:t>=</a:t>
                      </a:r>
                      <a:r>
                        <a:rPr lang="en-US" altLang="ko-KR" sz="1400" dirty="0">
                          <a:solidFill>
                            <a:srgbClr val="FF0000"/>
                          </a:solidFill>
                        </a:rPr>
                        <a:t>4.46%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5930062"/>
                  </a:ext>
                </a:extLst>
              </a:tr>
              <a:tr h="6612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/>
                        <a:t>총자산영업이익률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200" dirty="0"/>
                    </a:p>
                    <a:p>
                      <a:pPr latinLnBrk="1"/>
                      <a:r>
                        <a:rPr lang="ko-KR" altLang="en-US" sz="1200" dirty="0"/>
                        <a:t>               </a:t>
                      </a:r>
                      <a:r>
                        <a:rPr lang="en-US" altLang="ko-KR" sz="1100" dirty="0"/>
                        <a:t>*100= </a:t>
                      </a:r>
                      <a:r>
                        <a:rPr lang="en-US" altLang="ko-KR" sz="1400" dirty="0"/>
                        <a:t>26.99%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ko-KR" altLang="en-US" sz="1100" dirty="0"/>
                        <a:t>                  </a:t>
                      </a:r>
                      <a:r>
                        <a:rPr lang="en-US" altLang="ko-KR" sz="1100" dirty="0"/>
                        <a:t>*100= </a:t>
                      </a:r>
                      <a:r>
                        <a:rPr lang="en-US" altLang="ko-KR" sz="1400" dirty="0"/>
                        <a:t>4.22%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en-US" altLang="ko-KR" sz="1100" dirty="0"/>
                        <a:t>                *100= </a:t>
                      </a:r>
                      <a:r>
                        <a:rPr lang="en-US" altLang="ko-KR" sz="1400" dirty="0">
                          <a:solidFill>
                            <a:srgbClr val="FF0000"/>
                          </a:solidFill>
                        </a:rPr>
                        <a:t>6.04%</a:t>
                      </a:r>
                    </a:p>
                    <a:p>
                      <a:pPr latinLnBrk="1"/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2574394"/>
                  </a:ext>
                </a:extLst>
              </a:tr>
              <a:tr h="91704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/>
                        <a:t>자기자본순이익률</a:t>
                      </a:r>
                      <a:endParaRPr lang="en-US" altLang="ko-KR" sz="1400"/>
                    </a:p>
                    <a:p>
                      <a:pPr latinLnBrk="1"/>
                      <a:r>
                        <a:rPr lang="en-US" altLang="ko-KR" sz="1400"/>
                        <a:t>(ROE)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100"/>
                    </a:p>
                    <a:p>
                      <a:pPr latinLnBrk="1"/>
                      <a:r>
                        <a:rPr lang="ko-KR" altLang="en-US" sz="1100"/>
                        <a:t>                                    </a:t>
                      </a:r>
                      <a:r>
                        <a:rPr lang="en-US" altLang="ko-KR" sz="1100"/>
                        <a:t>*100</a:t>
                      </a:r>
                    </a:p>
                    <a:p>
                      <a:pPr latinLnBrk="1"/>
                      <a:endParaRPr lang="en-US" altLang="ko-KR" sz="1100"/>
                    </a:p>
                    <a:p>
                      <a:pPr latinLnBrk="1"/>
                      <a:r>
                        <a:rPr lang="en-US" altLang="ko-KR" sz="1100"/>
                        <a:t>=</a:t>
                      </a:r>
                      <a:r>
                        <a:rPr lang="en-US" altLang="ko-KR" sz="1400"/>
                        <a:t>27.15% </a:t>
                      </a:r>
                      <a:endParaRPr lang="ko-KR" alt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100"/>
                    </a:p>
                    <a:p>
                      <a:pPr latinLnBrk="1"/>
                      <a:r>
                        <a:rPr lang="en-US" altLang="ko-KR" sz="1100"/>
                        <a:t>                                     *100</a:t>
                      </a:r>
                    </a:p>
                    <a:p>
                      <a:pPr latinLnBrk="1"/>
                      <a:endParaRPr lang="en-US" altLang="ko-KR" sz="1100"/>
                    </a:p>
                    <a:p>
                      <a:pPr latinLnBrk="1"/>
                      <a:r>
                        <a:rPr lang="en-US" altLang="ko-KR" sz="1100"/>
                        <a:t>=</a:t>
                      </a:r>
                      <a:r>
                        <a:rPr lang="en-US" altLang="ko-KR" sz="1400"/>
                        <a:t>4,25%</a:t>
                      </a:r>
                      <a:endParaRPr lang="ko-KR" alt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/>
                        <a:t> </a:t>
                      </a:r>
                    </a:p>
                    <a:p>
                      <a:pPr latinLnBrk="1"/>
                      <a:r>
                        <a:rPr lang="ko-KR" altLang="en-US" sz="1100" dirty="0"/>
                        <a:t>                                 </a:t>
                      </a:r>
                      <a:r>
                        <a:rPr lang="en-US" altLang="ko-KR" sz="1100" dirty="0"/>
                        <a:t>*100</a:t>
                      </a:r>
                    </a:p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en-US" altLang="ko-KR" sz="1100" dirty="0"/>
                        <a:t>=</a:t>
                      </a:r>
                      <a:r>
                        <a:rPr lang="en-US" altLang="ko-KR" sz="1400" dirty="0">
                          <a:solidFill>
                            <a:srgbClr val="FF0000"/>
                          </a:solidFill>
                        </a:rPr>
                        <a:t>6.08%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2790100"/>
                  </a:ext>
                </a:extLst>
              </a:tr>
              <a:tr h="74382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/>
                        <a:t>매출액순이익률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100" dirty="0"/>
                    </a:p>
                    <a:p>
                      <a:pPr latinLnBrk="1"/>
                      <a:r>
                        <a:rPr lang="en-US" altLang="ko-KR" sz="1100" dirty="0"/>
                        <a:t>                 *100= </a:t>
                      </a:r>
                      <a:r>
                        <a:rPr lang="en-US" altLang="ko-KR" sz="1400" dirty="0"/>
                        <a:t>38.42%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74916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1AC05EF-6730-47D5-B529-82AF217763E4}"/>
                  </a:ext>
                </a:extLst>
              </p:cNvPr>
              <p:cNvSpPr txBox="1"/>
              <p:nvPr/>
            </p:nvSpPr>
            <p:spPr>
              <a:xfrm>
                <a:off x="2822713" y="2595184"/>
                <a:ext cx="1747480" cy="35150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15,539,984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(45,413,464+63,658,335)/2</m:t>
                          </m:r>
                        </m:den>
                      </m:f>
                    </m:oMath>
                  </m:oMathPara>
                </a14:m>
                <a:endParaRPr lang="ko-KR" altLang="en-US" sz="11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1AC05EF-6730-47D5-B529-82AF217763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713" y="2595184"/>
                <a:ext cx="1747480" cy="351506"/>
              </a:xfrm>
              <a:prstGeom prst="rect">
                <a:avLst/>
              </a:prstGeom>
              <a:blipFill>
                <a:blip r:embed="rId3"/>
                <a:stretch>
                  <a:fillRect l="-3833" t="-1754" r="-5575" b="-192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E98DEDF-990D-4B5E-B921-202DFC697C4E}"/>
                  </a:ext>
                </a:extLst>
              </p:cNvPr>
              <p:cNvSpPr txBox="1"/>
              <p:nvPr/>
            </p:nvSpPr>
            <p:spPr>
              <a:xfrm>
                <a:off x="5582923" y="2546870"/>
                <a:ext cx="2188727" cy="3480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2,016,390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(63,658,335+64,789,494)/2</m:t>
                          </m:r>
                        </m:den>
                      </m:f>
                    </m:oMath>
                  </m:oMathPara>
                </a14:m>
                <a:endParaRPr lang="ko-KR" altLang="en-US" sz="11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E98DEDF-990D-4B5E-B921-202DFC697C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2923" y="2546870"/>
                <a:ext cx="2188727" cy="348044"/>
              </a:xfrm>
              <a:prstGeom prst="rect">
                <a:avLst/>
              </a:prstGeom>
              <a:blipFill>
                <a:blip r:embed="rId4"/>
                <a:stretch>
                  <a:fillRect b="-17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1C725A6-59DB-4348-8FF6-830BD4A3CB57}"/>
                  </a:ext>
                </a:extLst>
              </p:cNvPr>
              <p:cNvSpPr txBox="1"/>
              <p:nvPr/>
            </p:nvSpPr>
            <p:spPr>
              <a:xfrm>
                <a:off x="8324314" y="2546870"/>
                <a:ext cx="2226366" cy="3480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2,991,172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(64,789,794+69,267,173)/2</m:t>
                          </m:r>
                        </m:den>
                      </m:f>
                    </m:oMath>
                  </m:oMathPara>
                </a14:m>
                <a:endParaRPr lang="ko-KR" altLang="en-US" sz="110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1C725A6-59DB-4348-8FF6-830BD4A3C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24314" y="2546870"/>
                <a:ext cx="2226366" cy="348044"/>
              </a:xfrm>
              <a:prstGeom prst="rect">
                <a:avLst/>
              </a:prstGeom>
              <a:blipFill>
                <a:blip r:embed="rId5"/>
                <a:stretch>
                  <a:fillRect b="-175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31FCFCB-8226-4D26-A7BE-CB68FEF18C07}"/>
                  </a:ext>
                </a:extLst>
              </p:cNvPr>
              <p:cNvSpPr txBox="1"/>
              <p:nvPr/>
            </p:nvSpPr>
            <p:spPr>
              <a:xfrm>
                <a:off x="2822713" y="3513948"/>
                <a:ext cx="954157" cy="33938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20,843,750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77,242,632</m:t>
                          </m:r>
                        </m:den>
                      </m:f>
                    </m:oMath>
                  </m:oMathPara>
                </a14:m>
                <a:endParaRPr lang="ko-KR" altLang="en-US" sz="110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31FCFCB-8226-4D26-A7BE-CB68FEF18C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713" y="3513948"/>
                <a:ext cx="954157" cy="339388"/>
              </a:xfrm>
              <a:prstGeom prst="rect">
                <a:avLst/>
              </a:prstGeom>
              <a:blipFill>
                <a:blip r:embed="rId6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3F42BBD-6757-4499-BDA1-C736253BA093}"/>
                  </a:ext>
                </a:extLst>
              </p:cNvPr>
              <p:cNvSpPr txBox="1"/>
              <p:nvPr/>
            </p:nvSpPr>
            <p:spPr>
              <a:xfrm>
                <a:off x="5738604" y="3469512"/>
                <a:ext cx="797619" cy="4282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2,712,718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64,2223,915</m:t>
                          </m:r>
                        </m:den>
                      </m:f>
                    </m:oMath>
                  </m:oMathPara>
                </a14:m>
                <a:endParaRPr lang="ko-KR" altLang="en-US" sz="11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83F42BBD-6757-4499-BDA1-C736253BA0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8604" y="3469512"/>
                <a:ext cx="797619" cy="428259"/>
              </a:xfrm>
              <a:prstGeom prst="rect">
                <a:avLst/>
              </a:prstGeom>
              <a:blipFill>
                <a:blip r:embed="rId7"/>
                <a:stretch>
                  <a:fillRect r="-137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0E929C9-722E-407A-97C9-77991D1E5300}"/>
                  </a:ext>
                </a:extLst>
              </p:cNvPr>
              <p:cNvSpPr txBox="1"/>
              <p:nvPr/>
            </p:nvSpPr>
            <p:spPr>
              <a:xfrm>
                <a:off x="8570949" y="3474947"/>
                <a:ext cx="976519" cy="4282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4,046,712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67,028,334</m:t>
                          </m:r>
                        </m:den>
                      </m:f>
                    </m:oMath>
                  </m:oMathPara>
                </a14:m>
                <a:endParaRPr lang="ko-KR" altLang="en-US" sz="110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C0E929C9-722E-407A-97C9-77991D1E53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0949" y="3474947"/>
                <a:ext cx="976519" cy="4282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A9A1F42-FE8F-47BD-8E43-2DFF7A03F04C}"/>
                  </a:ext>
                </a:extLst>
              </p:cNvPr>
              <p:cNvSpPr txBox="1"/>
              <p:nvPr/>
            </p:nvSpPr>
            <p:spPr>
              <a:xfrm>
                <a:off x="2731114" y="3998939"/>
                <a:ext cx="1930677" cy="44383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15,539,984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(33,820,919+46,852,331)/2</m:t>
                          </m:r>
                        </m:den>
                      </m:f>
                    </m:oMath>
                  </m:oMathPara>
                </a14:m>
                <a:endParaRPr lang="ko-KR" altLang="en-US" sz="11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A9A1F42-FE8F-47BD-8E43-2DFF7A03F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1114" y="3998939"/>
                <a:ext cx="1930677" cy="443839"/>
              </a:xfrm>
              <a:prstGeom prst="rect">
                <a:avLst/>
              </a:prstGeom>
              <a:blipFill>
                <a:blip r:embed="rId9"/>
                <a:stretch>
                  <a:fillRect r="-315" b="-27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D803ABD-D083-4B3B-8F2E-6E200432A6EA}"/>
                  </a:ext>
                </a:extLst>
              </p:cNvPr>
              <p:cNvSpPr txBox="1"/>
              <p:nvPr/>
            </p:nvSpPr>
            <p:spPr>
              <a:xfrm>
                <a:off x="5716917" y="4031992"/>
                <a:ext cx="1920738" cy="4403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2,016,390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(46,852,331+47,943,195)/2</m:t>
                          </m:r>
                        </m:den>
                      </m:f>
                    </m:oMath>
                  </m:oMathPara>
                </a14:m>
                <a:endParaRPr lang="ko-KR" altLang="en-US" sz="110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D803ABD-D083-4B3B-8F2E-6E200432A6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17" y="4031992"/>
                <a:ext cx="1920738" cy="440377"/>
              </a:xfrm>
              <a:prstGeom prst="rect">
                <a:avLst/>
              </a:prstGeom>
              <a:blipFill>
                <a:blip r:embed="rId10"/>
                <a:stretch>
                  <a:fillRect r="-952" b="-27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FD173B4-A858-41FB-ABFE-13E0C9D5DA39}"/>
                  </a:ext>
                </a:extLst>
              </p:cNvPr>
              <p:cNvSpPr txBox="1"/>
              <p:nvPr/>
            </p:nvSpPr>
            <p:spPr>
              <a:xfrm>
                <a:off x="8570949" y="4056599"/>
                <a:ext cx="1721954" cy="4282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2,991,172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47,943,195+50,499,059</m:t>
                          </m:r>
                        </m:den>
                      </m:f>
                    </m:oMath>
                  </m:oMathPara>
                </a14:m>
                <a:endParaRPr lang="ko-KR" altLang="en-US" sz="110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FFD173B4-A858-41FB-ABFE-13E0C9D5DA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0949" y="4056599"/>
                <a:ext cx="1721954" cy="4282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9B87910-D07A-46AC-8367-D437D41A3C4A}"/>
                  </a:ext>
                </a:extLst>
              </p:cNvPr>
              <p:cNvSpPr txBox="1"/>
              <p:nvPr/>
            </p:nvSpPr>
            <p:spPr>
              <a:xfrm>
                <a:off x="2736987" y="5026422"/>
                <a:ext cx="1125607" cy="4428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15,549,984</m:t>
                          </m:r>
                        </m:num>
                        <m:den>
                          <m:r>
                            <a:rPr lang="en-US" altLang="ko-KR" sz="1100" b="0" i="1" smtClean="0">
                              <a:latin typeface="Cambria Math" panose="02040503050406030204" pitchFamily="18" charset="0"/>
                            </a:rPr>
                            <m:t>40,445,066</m:t>
                          </m:r>
                        </m:den>
                      </m:f>
                    </m:oMath>
                  </m:oMathPara>
                </a14:m>
                <a:endParaRPr lang="ko-KR" altLang="en-US" sz="110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B9B87910-D07A-46AC-8367-D437D41A3C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6987" y="5026422"/>
                <a:ext cx="1125607" cy="4428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AD2B126-4CB1-4327-ADE0-E5C6778357D5}"/>
                  </a:ext>
                </a:extLst>
              </p:cNvPr>
              <p:cNvSpPr txBox="1"/>
              <p:nvPr/>
            </p:nvSpPr>
            <p:spPr>
              <a:xfrm>
                <a:off x="5860978" y="5026422"/>
                <a:ext cx="1776677" cy="414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2,016,391</m:t>
                        </m:r>
                      </m:num>
                      <m:den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26,990,733</m:t>
                        </m:r>
                      </m:den>
                    </m:f>
                    <m:r>
                      <a:rPr lang="en-US" altLang="ko-KR" sz="1400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n-US" altLang="ko-KR" sz="1100"/>
                  <a:t>100=</a:t>
                </a:r>
                <a:r>
                  <a:rPr lang="en-US" altLang="ko-KR" sz="1400"/>
                  <a:t>7.47%</a:t>
                </a:r>
                <a:endParaRPr lang="ko-KR" altLang="en-US" sz="140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CAD2B126-4CB1-4327-ADE0-E5C6778357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0978" y="5026422"/>
                <a:ext cx="1776677" cy="41460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7E9D159-784D-40EF-837E-28D3A8BAE02D}"/>
                  </a:ext>
                </a:extLst>
              </p:cNvPr>
              <p:cNvSpPr txBox="1"/>
              <p:nvPr/>
            </p:nvSpPr>
            <p:spPr>
              <a:xfrm>
                <a:off x="8625927" y="5026422"/>
                <a:ext cx="2226366" cy="4146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2,991,172</m:t>
                        </m:r>
                      </m:num>
                      <m:den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23,934,193</m:t>
                        </m:r>
                      </m:den>
                    </m:f>
                    <m:r>
                      <a:rPr lang="en-US" altLang="ko-KR" sz="1400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n-US" altLang="ko-KR" sz="1100" dirty="0"/>
                  <a:t>100</a:t>
                </a:r>
                <a:r>
                  <a:rPr lang="en-US" altLang="ko-KR" sz="1400" dirty="0"/>
                  <a:t>= </a:t>
                </a:r>
                <a:r>
                  <a:rPr lang="en-US" altLang="ko-KR" sz="1400" dirty="0">
                    <a:solidFill>
                      <a:srgbClr val="FF0000"/>
                    </a:solidFill>
                  </a:rPr>
                  <a:t>12.50%</a:t>
                </a:r>
                <a:endParaRPr lang="ko-KR" altLang="en-US" sz="1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17E9D159-784D-40EF-837E-28D3A8BAE0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5927" y="5026422"/>
                <a:ext cx="2226366" cy="41460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963E3646-2C6A-4CC9-97BB-E36BFDB4A547}"/>
              </a:ext>
            </a:extLst>
          </p:cNvPr>
          <p:cNvSpPr txBox="1"/>
          <p:nvPr/>
        </p:nvSpPr>
        <p:spPr>
          <a:xfrm>
            <a:off x="77028" y="0"/>
            <a:ext cx="13641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3A35F2-F64C-453E-8F9C-ED17872CC9BF}"/>
              </a:ext>
            </a:extLst>
          </p:cNvPr>
          <p:cNvSpPr txBox="1"/>
          <p:nvPr/>
        </p:nvSpPr>
        <p:spPr>
          <a:xfrm>
            <a:off x="5084548" y="377687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01.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수익성 분석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E235CC6-61B7-4D82-838A-28EA5883E4C7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1E4F1E-D2E6-4E74-B529-122F87A82F5E}"/>
              </a:ext>
            </a:extLst>
          </p:cNvPr>
          <p:cNvSpPr txBox="1"/>
          <p:nvPr/>
        </p:nvSpPr>
        <p:spPr>
          <a:xfrm>
            <a:off x="4919863" y="975402"/>
            <a:ext cx="3514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이익창출능력을 측정하는 지표</a:t>
            </a:r>
          </a:p>
        </p:txBody>
      </p:sp>
    </p:spTree>
    <p:extLst>
      <p:ext uri="{BB962C8B-B14F-4D97-AF65-F5344CB8AC3E}">
        <p14:creationId xmlns:p14="http://schemas.microsoft.com/office/powerpoint/2010/main" val="10514881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4F85517-58F1-4960-923B-29972A3F8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42" y="1055730"/>
            <a:ext cx="11104116" cy="42155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9F1465-F859-4762-9655-D2CED2A4A146}"/>
              </a:ext>
            </a:extLst>
          </p:cNvPr>
          <p:cNvSpPr txBox="1"/>
          <p:nvPr/>
        </p:nvSpPr>
        <p:spPr>
          <a:xfrm>
            <a:off x="77028" y="0"/>
            <a:ext cx="13641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F717BF-8A54-4E58-AA71-E3EF35BC156C}"/>
              </a:ext>
            </a:extLst>
          </p:cNvPr>
          <p:cNvSpPr txBox="1"/>
          <p:nvPr/>
        </p:nvSpPr>
        <p:spPr>
          <a:xfrm>
            <a:off x="5084548" y="377687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01.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수익성 분석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66FFF83-1ECB-4906-97E3-F9A116E31723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087F06C-913C-4B85-A35A-AD5C62303A48}"/>
              </a:ext>
            </a:extLst>
          </p:cNvPr>
          <p:cNvSpPr/>
          <p:nvPr/>
        </p:nvSpPr>
        <p:spPr>
          <a:xfrm>
            <a:off x="686167" y="5523870"/>
            <a:ext cx="8796760" cy="105665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dirty="0"/>
          </a:p>
          <a:p>
            <a:pPr algn="ctr"/>
            <a:r>
              <a:rPr lang="en-US" altLang="ko-KR" dirty="0"/>
              <a:t>   -2020</a:t>
            </a:r>
            <a:r>
              <a:rPr lang="ko-KR" altLang="en-US" dirty="0"/>
              <a:t>년 </a:t>
            </a:r>
            <a:r>
              <a:rPr lang="en-US" altLang="ko-KR" dirty="0"/>
              <a:t>ROA</a:t>
            </a:r>
            <a:r>
              <a:rPr lang="ko-KR" altLang="en-US" dirty="0"/>
              <a:t>는 </a:t>
            </a:r>
            <a:r>
              <a:rPr lang="en-US" altLang="ko-KR" dirty="0"/>
              <a:t>2019</a:t>
            </a:r>
            <a:r>
              <a:rPr lang="ko-KR" altLang="en-US" dirty="0"/>
              <a:t>년보다 영업이 효율적으로 이루어질 것으로 예상</a:t>
            </a:r>
            <a:endParaRPr lang="en-US" altLang="ko-KR" dirty="0"/>
          </a:p>
          <a:p>
            <a:pPr algn="ctr"/>
            <a:r>
              <a:rPr lang="en-US" altLang="ko-KR" dirty="0"/>
              <a:t> -2020</a:t>
            </a:r>
            <a:r>
              <a:rPr lang="ko-KR" altLang="en-US" dirty="0"/>
              <a:t>년</a:t>
            </a:r>
            <a:r>
              <a:rPr lang="en-US" altLang="ko-KR" dirty="0"/>
              <a:t>ROE</a:t>
            </a:r>
            <a:r>
              <a:rPr lang="ko-KR" altLang="en-US" dirty="0"/>
              <a:t>는 </a:t>
            </a:r>
            <a:r>
              <a:rPr lang="en-US" altLang="ko-KR" dirty="0"/>
              <a:t>19</a:t>
            </a:r>
            <a:r>
              <a:rPr lang="ko-KR" altLang="en-US" dirty="0"/>
              <a:t>년도에 비해 약 </a:t>
            </a:r>
            <a:r>
              <a:rPr lang="en-US" altLang="ko-KR" dirty="0"/>
              <a:t>1.8%</a:t>
            </a:r>
            <a:r>
              <a:rPr lang="ko-KR" altLang="en-US" dirty="0"/>
              <a:t>의 순이익률을 낼 것으로 예상</a:t>
            </a:r>
            <a:endParaRPr lang="en-US" altLang="ko-KR" dirty="0"/>
          </a:p>
          <a:p>
            <a:pPr algn="ctr"/>
            <a:r>
              <a:rPr lang="en-US" altLang="ko-KR" dirty="0"/>
              <a:t>          - 2020</a:t>
            </a:r>
            <a:r>
              <a:rPr lang="ko-KR" altLang="en-US" dirty="0"/>
              <a:t>년</a:t>
            </a:r>
            <a:r>
              <a:rPr lang="en-US" altLang="ko-KR" dirty="0"/>
              <a:t>ROS</a:t>
            </a:r>
            <a:r>
              <a:rPr lang="ko-KR" altLang="en-US" dirty="0"/>
              <a:t>는 전년도대비 약 </a:t>
            </a:r>
            <a:r>
              <a:rPr lang="en-US" altLang="ko-KR" dirty="0"/>
              <a:t>5% </a:t>
            </a:r>
            <a:r>
              <a:rPr lang="ko-KR" altLang="en-US" dirty="0"/>
              <a:t>증가하여 원가통제가 효율적으로 이루어질 것으로 예상</a:t>
            </a:r>
            <a:endParaRPr lang="en-US" altLang="ko-KR" dirty="0"/>
          </a:p>
          <a:p>
            <a:pPr algn="ctr"/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306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표 5">
                <a:extLst>
                  <a:ext uri="{FF2B5EF4-FFF2-40B4-BE49-F238E27FC236}">
                    <a16:creationId xmlns:a16="http://schemas.microsoft.com/office/drawing/2014/main" id="{84A212E5-AC6F-4097-AF7E-945C6E55FC3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87879701"/>
                  </p:ext>
                </p:extLst>
              </p:nvPr>
            </p:nvGraphicFramePr>
            <p:xfrm>
              <a:off x="864704" y="1853648"/>
              <a:ext cx="10386392" cy="357471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1566959">
                      <a:extLst>
                        <a:ext uri="{9D8B030D-6E8A-4147-A177-3AD203B41FA5}">
                          <a16:colId xmlns:a16="http://schemas.microsoft.com/office/drawing/2014/main" val="4180276981"/>
                        </a:ext>
                      </a:extLst>
                    </a:gridCol>
                    <a:gridCol w="2672868">
                      <a:extLst>
                        <a:ext uri="{9D8B030D-6E8A-4147-A177-3AD203B41FA5}">
                          <a16:colId xmlns:a16="http://schemas.microsoft.com/office/drawing/2014/main" val="2852372092"/>
                        </a:ext>
                      </a:extLst>
                    </a:gridCol>
                    <a:gridCol w="2854186">
                      <a:extLst>
                        <a:ext uri="{9D8B030D-6E8A-4147-A177-3AD203B41FA5}">
                          <a16:colId xmlns:a16="http://schemas.microsoft.com/office/drawing/2014/main" val="2312783136"/>
                        </a:ext>
                      </a:extLst>
                    </a:gridCol>
                    <a:gridCol w="3292379">
                      <a:extLst>
                        <a:ext uri="{9D8B030D-6E8A-4147-A177-3AD203B41FA5}">
                          <a16:colId xmlns:a16="http://schemas.microsoft.com/office/drawing/2014/main" val="3341763234"/>
                        </a:ext>
                      </a:extLst>
                    </a:gridCol>
                  </a:tblGrid>
                  <a:tr h="521804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/>
                            <a:t>         2018</a:t>
                          </a:r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/>
                            <a:t>        2019</a:t>
                          </a:r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/>
                            <a:t>           2020</a:t>
                          </a:r>
                          <a:endParaRPr lang="ko-KR" alt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91832040"/>
                      </a:ext>
                    </a:extLst>
                  </a:tr>
                  <a:tr h="87092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r>
                            <a:rPr lang="ko-KR" altLang="en-US" sz="1400"/>
                            <a:t>매출액증가율</a:t>
                          </a:r>
                          <a:endParaRPr lang="en-US" altLang="ko-KR" sz="1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/>
                        </a:p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20310445"/>
                      </a:ext>
                    </a:extLst>
                  </a:tr>
                  <a:tr h="104094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r>
                            <a:rPr lang="ko-KR" altLang="en-US" sz="1400"/>
                            <a:t>총자산증가율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1400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altLang="ko-KR" sz="1400" b="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64,789,494−63,658,789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63,658,335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400" dirty="0"/>
                            <a:t>1.78%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69,267,173−64,789,494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64,789,494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100= 6.91%</a:t>
                          </a:r>
                          <a:endParaRPr lang="ko-KR" altLang="en-US" sz="14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78069165"/>
                      </a:ext>
                    </a:extLst>
                  </a:tr>
                  <a:tr h="1141040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순이익증가율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15,539,984−10,642,210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10,642,210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  <a:r>
                            <a:rPr lang="en-US" altLang="ko-KR" sz="1400" dirty="0"/>
                            <a:t>=46.02%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2,016,391−15,539,984</m:t>
                                  </m:r>
                                </m:num>
                                <m:den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15,539,984</m:t>
                                  </m:r>
                                </m:den>
                              </m:f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100= </a:t>
                          </a:r>
                          <a:r>
                            <a:rPr lang="en-US" altLang="ko-KR" sz="1400" dirty="0"/>
                            <a:t>-87.02%</a:t>
                          </a:r>
                          <a:endParaRPr lang="ko-KR" altLang="en-US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2,991,172−2,016,391</m:t>
                                  </m:r>
                                </m:num>
                                <m:den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2,016,391</m:t>
                                  </m:r>
                                </m:den>
                              </m:f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400" dirty="0"/>
                            <a:t>48.34%</a:t>
                          </a:r>
                          <a:endParaRPr lang="ko-KR" altLang="en-US" sz="14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804881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표 5">
                <a:extLst>
                  <a:ext uri="{FF2B5EF4-FFF2-40B4-BE49-F238E27FC236}">
                    <a16:creationId xmlns:a16="http://schemas.microsoft.com/office/drawing/2014/main" id="{84A212E5-AC6F-4097-AF7E-945C6E55FC3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87879701"/>
                  </p:ext>
                </p:extLst>
              </p:nvPr>
            </p:nvGraphicFramePr>
            <p:xfrm>
              <a:off x="864704" y="1853648"/>
              <a:ext cx="10386392" cy="357471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1566959">
                      <a:extLst>
                        <a:ext uri="{9D8B030D-6E8A-4147-A177-3AD203B41FA5}">
                          <a16:colId xmlns:a16="http://schemas.microsoft.com/office/drawing/2014/main" val="4180276981"/>
                        </a:ext>
                      </a:extLst>
                    </a:gridCol>
                    <a:gridCol w="2672868">
                      <a:extLst>
                        <a:ext uri="{9D8B030D-6E8A-4147-A177-3AD203B41FA5}">
                          <a16:colId xmlns:a16="http://schemas.microsoft.com/office/drawing/2014/main" val="2852372092"/>
                        </a:ext>
                      </a:extLst>
                    </a:gridCol>
                    <a:gridCol w="2854186">
                      <a:extLst>
                        <a:ext uri="{9D8B030D-6E8A-4147-A177-3AD203B41FA5}">
                          <a16:colId xmlns:a16="http://schemas.microsoft.com/office/drawing/2014/main" val="2312783136"/>
                        </a:ext>
                      </a:extLst>
                    </a:gridCol>
                    <a:gridCol w="3292379">
                      <a:extLst>
                        <a:ext uri="{9D8B030D-6E8A-4147-A177-3AD203B41FA5}">
                          <a16:colId xmlns:a16="http://schemas.microsoft.com/office/drawing/2014/main" val="3341763234"/>
                        </a:ext>
                      </a:extLst>
                    </a:gridCol>
                  </a:tblGrid>
                  <a:tr h="521804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/>
                            <a:t>         2018</a:t>
                          </a:r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/>
                            <a:t>        2019</a:t>
                          </a:r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/>
                            <a:t>           2020</a:t>
                          </a:r>
                          <a:endParaRPr lang="ko-KR" alt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91832040"/>
                      </a:ext>
                    </a:extLst>
                  </a:tr>
                  <a:tr h="87092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r>
                            <a:rPr lang="ko-KR" altLang="en-US" sz="1400"/>
                            <a:t>매출액증가율</a:t>
                          </a:r>
                          <a:endParaRPr lang="en-US" altLang="ko-KR" sz="140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/>
                        </a:p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20310445"/>
                      </a:ext>
                    </a:extLst>
                  </a:tr>
                  <a:tr h="104094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r>
                            <a:rPr lang="ko-KR" altLang="en-US" sz="1400"/>
                            <a:t>총자산증가율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48614" t="-136842" r="-115991" b="-1105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15926" t="-136842" r="-741" b="-11052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069165"/>
                      </a:ext>
                    </a:extLst>
                  </a:tr>
                  <a:tr h="1141040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endParaRPr lang="en-US" altLang="ko-KR" sz="1400"/>
                        </a:p>
                        <a:p>
                          <a:pPr latinLnBrk="1"/>
                          <a:r>
                            <a:rPr lang="ko-KR" altLang="en-US" sz="1400"/>
                            <a:t>순이익증가율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58770" t="-216578" r="-230752" b="-1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148614" t="-216578" r="-115991" b="-10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215926" t="-216578" r="-741" b="-10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804881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0DD17CD-B37E-437E-A9E1-CB2CE1B3E2FF}"/>
                  </a:ext>
                </a:extLst>
              </p:cNvPr>
              <p:cNvSpPr txBox="1"/>
              <p:nvPr/>
            </p:nvSpPr>
            <p:spPr>
              <a:xfrm>
                <a:off x="2621446" y="2611956"/>
                <a:ext cx="2258669" cy="6483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40,445,066−30,103,434</m:t>
                        </m:r>
                      </m:num>
                      <m:den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30,103,434</m:t>
                        </m:r>
                      </m:den>
                    </m:f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n-US" altLang="ko-KR" sz="1100" dirty="0"/>
                  <a:t>100</a:t>
                </a:r>
              </a:p>
              <a:p>
                <a:r>
                  <a:rPr lang="en-US" altLang="ko-KR" sz="1100" dirty="0"/>
                  <a:t>=</a:t>
                </a:r>
                <a:r>
                  <a:rPr lang="en-US" altLang="ko-KR" sz="1800" dirty="0"/>
                  <a:t> </a:t>
                </a:r>
                <a:r>
                  <a:rPr lang="en-US" altLang="ko-KR" sz="1400" dirty="0"/>
                  <a:t>34.35%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0DD17CD-B37E-437E-A9E1-CB2CE1B3E2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1446" y="2611956"/>
                <a:ext cx="2258669" cy="648319"/>
              </a:xfrm>
              <a:prstGeom prst="rect">
                <a:avLst/>
              </a:prstGeom>
              <a:blipFill>
                <a:blip r:embed="rId3"/>
                <a:stretch>
                  <a:fillRect b="-65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47140D4-F360-498A-AF1C-6870198548ED}"/>
                  </a:ext>
                </a:extLst>
              </p:cNvPr>
              <p:cNvSpPr txBox="1"/>
              <p:nvPr/>
            </p:nvSpPr>
            <p:spPr>
              <a:xfrm>
                <a:off x="5411856" y="2629799"/>
                <a:ext cx="2874894" cy="6483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26,990,733−40,445,066</m:t>
                        </m:r>
                      </m:num>
                      <m:den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40,445,066</m:t>
                        </m:r>
                      </m:den>
                    </m:f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n-US" altLang="ko-KR" sz="1100"/>
                  <a:t>100</a:t>
                </a:r>
              </a:p>
              <a:p>
                <a:r>
                  <a:rPr lang="en-US" altLang="ko-KR" sz="1100"/>
                  <a:t>=</a:t>
                </a:r>
                <a:r>
                  <a:rPr lang="en-US" altLang="ko-KR" sz="1800"/>
                  <a:t> </a:t>
                </a:r>
                <a:r>
                  <a:rPr lang="en-US" altLang="ko-KR" sz="1400"/>
                  <a:t>-33.27%</a:t>
                </a:r>
                <a:endParaRPr lang="ko-KR" altLang="en-US" sz="140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47140D4-F360-498A-AF1C-6870198548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1856" y="2629799"/>
                <a:ext cx="2874894" cy="648319"/>
              </a:xfrm>
              <a:prstGeom prst="rect">
                <a:avLst/>
              </a:prstGeom>
              <a:blipFill>
                <a:blip r:embed="rId4"/>
                <a:stretch>
                  <a:fillRect b="-65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BBD7849-3BC2-4680-A402-F033E619CC4A}"/>
                  </a:ext>
                </a:extLst>
              </p:cNvPr>
              <p:cNvSpPr txBox="1"/>
              <p:nvPr/>
            </p:nvSpPr>
            <p:spPr>
              <a:xfrm>
                <a:off x="8441220" y="2614585"/>
                <a:ext cx="2447511" cy="6456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23,934,193−26,990,733</m:t>
                        </m:r>
                      </m:num>
                      <m:den>
                        <m:r>
                          <a:rPr lang="en-US" altLang="ko-KR" sz="1200" b="0" i="1" smtClean="0">
                            <a:latin typeface="Cambria Math" panose="02040503050406030204" pitchFamily="18" charset="0"/>
                          </a:rPr>
                          <m:t>26,990,733</m:t>
                        </m:r>
                      </m:den>
                    </m:f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n-US" altLang="ko-KR" sz="1100" dirty="0"/>
                  <a:t>100</a:t>
                </a:r>
              </a:p>
              <a:p>
                <a:r>
                  <a:rPr lang="en-US" altLang="ko-KR" sz="1100" dirty="0"/>
                  <a:t>=</a:t>
                </a:r>
                <a:r>
                  <a:rPr lang="en-US" altLang="ko-KR" sz="1800" dirty="0"/>
                  <a:t> </a:t>
                </a:r>
                <a:r>
                  <a:rPr lang="en-US" altLang="ko-KR" sz="1400" dirty="0"/>
                  <a:t>-11.32%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BBD7849-3BC2-4680-A402-F033E619CC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41220" y="2614585"/>
                <a:ext cx="2447511" cy="645690"/>
              </a:xfrm>
              <a:prstGeom prst="rect">
                <a:avLst/>
              </a:prstGeom>
              <a:blipFill>
                <a:blip r:embed="rId5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7CFDCE7-C266-4BAA-89F4-72719C5C3611}"/>
                  </a:ext>
                </a:extLst>
              </p:cNvPr>
              <p:cNvSpPr txBox="1"/>
              <p:nvPr/>
            </p:nvSpPr>
            <p:spPr>
              <a:xfrm>
                <a:off x="2422663" y="3501856"/>
                <a:ext cx="2835137" cy="41767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63,658,335−,45,424,464</m:t>
                        </m:r>
                      </m:num>
                      <m:den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45,413,464</m:t>
                        </m:r>
                      </m:den>
                    </m:f>
                    <m:r>
                      <a:rPr lang="en-US" altLang="ko-KR" sz="1400" b="0" i="1" smtClean="0">
                        <a:latin typeface="Cambria Math" panose="02040503050406030204" pitchFamily="18" charset="0"/>
                      </a:rPr>
                      <m:t>∗</m:t>
                    </m:r>
                  </m:oMath>
                </a14:m>
                <a:r>
                  <a:rPr lang="en-US" altLang="ko-KR" sz="1200" dirty="0"/>
                  <a:t>100</a:t>
                </a:r>
                <a:r>
                  <a:rPr lang="en-US" altLang="ko-KR" sz="1800" dirty="0"/>
                  <a:t>= </a:t>
                </a:r>
                <a:r>
                  <a:rPr lang="en-US" altLang="ko-KR" sz="1400" dirty="0"/>
                  <a:t>40.18%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7CFDCE7-C266-4BAA-89F4-72719C5C36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2663" y="3501856"/>
                <a:ext cx="2835137" cy="417678"/>
              </a:xfrm>
              <a:prstGeom prst="rect">
                <a:avLst/>
              </a:prstGeom>
              <a:blipFill>
                <a:blip r:embed="rId6"/>
                <a:stretch>
                  <a:fillRect t="-8696" b="-8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898583D8-A610-4D5C-BC32-7D72BD61B807}"/>
              </a:ext>
            </a:extLst>
          </p:cNvPr>
          <p:cNvSpPr txBox="1"/>
          <p:nvPr/>
        </p:nvSpPr>
        <p:spPr>
          <a:xfrm>
            <a:off x="44725" y="0"/>
            <a:ext cx="16399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22533B-6AA3-4F58-8E61-D00742EEDE3F}"/>
              </a:ext>
            </a:extLst>
          </p:cNvPr>
          <p:cNvSpPr txBox="1"/>
          <p:nvPr/>
        </p:nvSpPr>
        <p:spPr>
          <a:xfrm>
            <a:off x="5084548" y="377687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02.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성장성분석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D800C23-B9F7-4F34-86D0-35007F97E352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9FB79F-FC74-42EE-BBCA-9BEA8B2A6FF5}"/>
              </a:ext>
            </a:extLst>
          </p:cNvPr>
          <p:cNvSpPr txBox="1"/>
          <p:nvPr/>
        </p:nvSpPr>
        <p:spPr>
          <a:xfrm>
            <a:off x="5084547" y="1023324"/>
            <a:ext cx="3550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기업의 성장성을 측정하는 지표</a:t>
            </a:r>
          </a:p>
        </p:txBody>
      </p:sp>
    </p:spTree>
    <p:extLst>
      <p:ext uri="{BB962C8B-B14F-4D97-AF65-F5344CB8AC3E}">
        <p14:creationId xmlns:p14="http://schemas.microsoft.com/office/powerpoint/2010/main" val="342595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7CB45D-C23F-4965-AA8E-95EF0CC839B5}"/>
              </a:ext>
            </a:extLst>
          </p:cNvPr>
          <p:cNvSpPr txBox="1"/>
          <p:nvPr/>
        </p:nvSpPr>
        <p:spPr>
          <a:xfrm>
            <a:off x="44725" y="0"/>
            <a:ext cx="16399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1B955E2-04FE-4866-AE9C-80EAE62DE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850" y="1167123"/>
            <a:ext cx="11038299" cy="422321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91A40481-AD73-4AE9-8D7E-5194A4BF9F14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464ED14-70EA-439C-9434-821CC1D8DCB6}"/>
              </a:ext>
            </a:extLst>
          </p:cNvPr>
          <p:cNvSpPr/>
          <p:nvPr/>
        </p:nvSpPr>
        <p:spPr>
          <a:xfrm>
            <a:off x="5236947" y="5300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BC3983-F23B-42D2-92EF-56D04AF94E48}"/>
              </a:ext>
            </a:extLst>
          </p:cNvPr>
          <p:cNvSpPr txBox="1"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02.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성장성분석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2D4607-2DC4-4847-850B-B6184A918E66}"/>
              </a:ext>
            </a:extLst>
          </p:cNvPr>
          <p:cNvSpPr txBox="1"/>
          <p:nvPr/>
        </p:nvSpPr>
        <p:spPr>
          <a:xfrm>
            <a:off x="1238491" y="5649688"/>
            <a:ext cx="90514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-2019</a:t>
            </a:r>
            <a:r>
              <a:rPr lang="ko-KR" altLang="en-US" sz="1600" dirty="0"/>
              <a:t>년에는 </a:t>
            </a:r>
            <a:r>
              <a:rPr lang="en-US" altLang="ko-KR" sz="1600" dirty="0"/>
              <a:t>2018</a:t>
            </a:r>
            <a:r>
              <a:rPr lang="ko-KR" altLang="en-US" sz="1600" dirty="0"/>
              <a:t>년도에 비해 매출액이 감소하여 시장점유율이 작아 졌지만</a:t>
            </a:r>
            <a:r>
              <a:rPr lang="en-US" altLang="ko-KR" sz="1600" dirty="0"/>
              <a:t> 2020</a:t>
            </a:r>
            <a:r>
              <a:rPr lang="ko-KR" altLang="en-US" sz="1600" dirty="0"/>
              <a:t>년에는 </a:t>
            </a:r>
            <a:r>
              <a:rPr lang="en-US" altLang="ko-KR" sz="1600" dirty="0"/>
              <a:t>2019</a:t>
            </a:r>
            <a:r>
              <a:rPr lang="ko-KR" altLang="en-US" sz="1600" dirty="0"/>
              <a:t>년도에 비해 약</a:t>
            </a:r>
            <a:r>
              <a:rPr lang="en-US" altLang="ko-KR" sz="1600" dirty="0"/>
              <a:t>22% </a:t>
            </a:r>
            <a:r>
              <a:rPr lang="ko-KR" altLang="en-US" sz="1600" dirty="0"/>
              <a:t>매출액이 증가하여 시장점유율이 커져 외형적으로 신장세를 보일 것으로 예상</a:t>
            </a:r>
            <a:endParaRPr lang="en-US" altLang="ko-KR" sz="1600" dirty="0"/>
          </a:p>
          <a:p>
            <a:r>
              <a:rPr lang="en-US" altLang="ko-KR" sz="1600" dirty="0"/>
              <a:t>-2019</a:t>
            </a:r>
            <a:r>
              <a:rPr lang="ko-KR" altLang="en-US" sz="1600" dirty="0"/>
              <a:t>년 총자산 증가율은 전년도에 비해 크게 감소하였다가 </a:t>
            </a:r>
            <a:r>
              <a:rPr lang="en-US" altLang="ko-KR" sz="1600" dirty="0"/>
              <a:t>2020</a:t>
            </a:r>
            <a:r>
              <a:rPr lang="ko-KR" altLang="en-US" sz="1600" dirty="0"/>
              <a:t>년에는 전년도 대비</a:t>
            </a:r>
            <a:r>
              <a:rPr lang="en-US" altLang="ko-KR" sz="1600" dirty="0"/>
              <a:t>5%</a:t>
            </a:r>
            <a:r>
              <a:rPr lang="ko-KR" altLang="en-US" sz="1600" dirty="0"/>
              <a:t>증가 하지만 매출액 증가율보다 총자산증가율이 크기 때문에 과대 자산투자를 한 것으로 볼 수 있음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87949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표 6">
                <a:extLst>
                  <a:ext uri="{FF2B5EF4-FFF2-40B4-BE49-F238E27FC236}">
                    <a16:creationId xmlns:a16="http://schemas.microsoft.com/office/drawing/2014/main" id="{90E14894-7F6A-40F5-85EB-2E74023F5F4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9022193"/>
                  </p:ext>
                </p:extLst>
              </p:nvPr>
            </p:nvGraphicFramePr>
            <p:xfrm>
              <a:off x="759063" y="1627157"/>
              <a:ext cx="10673873" cy="4693039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463201">
                      <a:extLst>
                        <a:ext uri="{9D8B030D-6E8A-4147-A177-3AD203B41FA5}">
                          <a16:colId xmlns:a16="http://schemas.microsoft.com/office/drawing/2014/main" val="2043475476"/>
                        </a:ext>
                      </a:extLst>
                    </a:gridCol>
                    <a:gridCol w="2706481">
                      <a:extLst>
                        <a:ext uri="{9D8B030D-6E8A-4147-A177-3AD203B41FA5}">
                          <a16:colId xmlns:a16="http://schemas.microsoft.com/office/drawing/2014/main" val="1524180343"/>
                        </a:ext>
                      </a:extLst>
                    </a:gridCol>
                    <a:gridCol w="2835722">
                      <a:extLst>
                        <a:ext uri="{9D8B030D-6E8A-4147-A177-3AD203B41FA5}">
                          <a16:colId xmlns:a16="http://schemas.microsoft.com/office/drawing/2014/main" val="1025784982"/>
                        </a:ext>
                      </a:extLst>
                    </a:gridCol>
                    <a:gridCol w="2668469">
                      <a:extLst>
                        <a:ext uri="{9D8B030D-6E8A-4147-A177-3AD203B41FA5}">
                          <a16:colId xmlns:a16="http://schemas.microsoft.com/office/drawing/2014/main" val="2485580394"/>
                        </a:ext>
                      </a:extLst>
                    </a:gridCol>
                  </a:tblGrid>
                  <a:tr h="553885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  2018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  2019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  2020</a:t>
                          </a:r>
                          <a:endParaRPr lang="ko-KR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64260022"/>
                      </a:ext>
                    </a:extLst>
                  </a:tr>
                  <a:tr h="1105928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매출채권회전율</a:t>
                          </a:r>
                          <a:endParaRPr lang="en-US" altLang="ko-KR" sz="1400" dirty="0"/>
                        </a:p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매출채권회수기간</a:t>
                          </a:r>
                          <a:endParaRPr lang="en-US" altLang="ko-KR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40,445,066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(5,552,795+6,319,994)/2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6.81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400" dirty="0"/>
                            <a:t>0.147</a:t>
                          </a:r>
                          <a:r>
                            <a:rPr lang="ko-KR" altLang="en-US" sz="1400" dirty="0"/>
                            <a:t>년</a:t>
                          </a:r>
                          <a:r>
                            <a:rPr lang="en-US" altLang="ko-KR" sz="1400" dirty="0"/>
                            <a:t>*365</a:t>
                          </a:r>
                          <a:r>
                            <a:rPr lang="en-US" altLang="ko-KR" sz="1600" dirty="0"/>
                            <a:t>= 54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8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26,990,733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(6,319,994+4,261,674)/2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5.10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400" dirty="0"/>
                            <a:t>0.196*365</a:t>
                          </a:r>
                          <a:r>
                            <a:rPr lang="en-US" altLang="ko-KR" sz="1600" dirty="0"/>
                            <a:t>= 72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23,934,193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(4,261,674+5,475,806)/2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800" dirty="0"/>
                            <a:t>= 4.92</a:t>
                          </a:r>
                          <a:r>
                            <a:rPr lang="ko-KR" altLang="en-US" sz="1800" dirty="0"/>
                            <a:t>회</a:t>
                          </a:r>
                          <a:endParaRPr lang="en-US" altLang="ko-KR" sz="1800" dirty="0"/>
                        </a:p>
                        <a:p>
                          <a:pPr latinLnBrk="1"/>
                          <a:r>
                            <a:rPr lang="en-US" altLang="ko-KR" sz="1200" dirty="0"/>
                            <a:t>0.2*365</a:t>
                          </a:r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74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187240757"/>
                      </a:ext>
                    </a:extLst>
                  </a:tr>
                  <a:tr h="936334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재고자산회전율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6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40,445,066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(2,640,439+4,422,733)/2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</a:t>
                          </a:r>
                          <a:r>
                            <a:rPr lang="en-US" altLang="ko-KR" sz="1400" dirty="0"/>
                            <a:t>11.45</a:t>
                          </a:r>
                          <a:r>
                            <a:rPr lang="ko-KR" altLang="en-US" sz="1400" dirty="0"/>
                            <a:t>회</a:t>
                          </a:r>
                          <a:endParaRPr lang="en-US" altLang="ko-KR" sz="1400" dirty="0"/>
                        </a:p>
                        <a:p>
                          <a:pPr latinLnBrk="1"/>
                          <a:r>
                            <a:rPr lang="en-US" altLang="ko-KR" sz="1400" dirty="0"/>
                            <a:t>0.087*365= </a:t>
                          </a:r>
                          <a:r>
                            <a:rPr lang="en-US" altLang="ko-KR" sz="1600" dirty="0"/>
                            <a:t>31.88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6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26,990,733</m:t>
                                  </m:r>
                                </m:num>
                                <m:den>
                                  <m:r>
                                    <a:rPr lang="en-US" altLang="ko-KR" sz="1600" b="0" i="1" smtClean="0">
                                      <a:latin typeface="Cambria Math" panose="02040503050406030204" pitchFamily="18" charset="0"/>
                                    </a:rPr>
                                    <m:t>(4,422,733+5,295,835)/2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5.56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400" dirty="0"/>
                            <a:t>0.18*365</a:t>
                          </a:r>
                          <a:r>
                            <a:rPr lang="en-US" altLang="ko-KR" sz="1600" dirty="0"/>
                            <a:t>= 65.7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800" i="0" dirty="0">
                            <a:latin typeface="+mn-lt"/>
                          </a:endParaRPr>
                        </a:p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1200" b="0" i="1" smtClean="0">
                                        <a:latin typeface="Cambria Math" panose="02040503050406030204" pitchFamily="18" charset="0"/>
                                      </a:rPr>
                                      <m:t>23,934,193</m:t>
                                    </m:r>
                                  </m:num>
                                  <m:den>
                                    <m:r>
                                      <a:rPr lang="en-US" altLang="ko-KR" sz="1200" b="0" i="1" smtClean="0">
                                        <a:latin typeface="Cambria Math" panose="02040503050406030204" pitchFamily="18" charset="0"/>
                                      </a:rPr>
                                      <m:t>(5,295,834+6,150,544)/2</m:t>
                                    </m:r>
                                  </m:den>
                                </m:f>
                                <m:r>
                                  <a:rPr lang="en-US" altLang="ko-KR" sz="1200" b="0" i="0" smtClean="0">
                                    <a:latin typeface="Cambria Math" panose="02040503050406030204" pitchFamily="18" charset="0"/>
                                  </a:rPr>
                                  <m:t>=4.18</m:t>
                                </m:r>
                                <m:r>
                                  <a:rPr lang="ko-KR" altLang="en-US" sz="1200" b="0" i="1" smtClean="0">
                                    <a:latin typeface="Cambria Math" panose="02040503050406030204" pitchFamily="18" charset="0"/>
                                  </a:rPr>
                                  <m:t>회</m:t>
                                </m:r>
                              </m:oMath>
                            </m:oMathPara>
                          </a14:m>
                          <a:endParaRPr lang="en-US" altLang="ko-KR" sz="1200" dirty="0"/>
                        </a:p>
                        <a:p>
                          <a:pPr latinLnBrk="1"/>
                          <a:r>
                            <a:rPr lang="en-US" altLang="ko-KR" sz="1400" dirty="0"/>
                            <a:t>0.239*365=87.3</a:t>
                          </a:r>
                          <a:r>
                            <a:rPr lang="ko-KR" altLang="en-US" sz="1400" dirty="0"/>
                            <a:t>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040201765"/>
                      </a:ext>
                    </a:extLst>
                  </a:tr>
                  <a:tr h="1036521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유형자산회전율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40,445,066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(24,062,601+39,949,940)/2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1.37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400" dirty="0"/>
                            <a:t>0.72*365</a:t>
                          </a:r>
                          <a:r>
                            <a:rPr lang="en-US" altLang="ko-KR" sz="1600" dirty="0"/>
                            <a:t>=266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26,990,733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(34,952,617+39,949,940)/2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0.72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400" dirty="0"/>
                            <a:t>1.38*365</a:t>
                          </a:r>
                          <a:r>
                            <a:rPr lang="en-US" altLang="ko-KR" sz="1600" dirty="0"/>
                            <a:t>=506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23,934,193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(39,949,940+40,712,211)/2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0.59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600" dirty="0"/>
                            <a:t>1.69*365=618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69502220"/>
                      </a:ext>
                    </a:extLst>
                  </a:tr>
                  <a:tr h="1036521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총자산회전율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40,445,066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(45,413,364+63,658,335)/2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0.74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600" dirty="0"/>
                            <a:t>1.35*365=493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26,990,733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(63,658,335+64,789,494)/2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0.42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600" dirty="0"/>
                            <a:t>2.38*365=869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23,934,193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(64,789,494+69,267,173)/2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altLang="ko-KR" sz="1600" dirty="0"/>
                            <a:t>= 0.35</a:t>
                          </a:r>
                          <a:r>
                            <a:rPr lang="ko-KR" altLang="en-US" sz="1600" dirty="0"/>
                            <a:t>회</a:t>
                          </a:r>
                          <a:endParaRPr lang="en-US" altLang="ko-KR" sz="1600" dirty="0"/>
                        </a:p>
                        <a:p>
                          <a:pPr latinLnBrk="1"/>
                          <a:r>
                            <a:rPr lang="en-US" altLang="ko-KR" sz="1600" dirty="0"/>
                            <a:t>2.85*365=1042</a:t>
                          </a:r>
                          <a:r>
                            <a:rPr lang="ko-KR" altLang="en-US" sz="1600" dirty="0"/>
                            <a:t>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65854838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표 6">
                <a:extLst>
                  <a:ext uri="{FF2B5EF4-FFF2-40B4-BE49-F238E27FC236}">
                    <a16:creationId xmlns:a16="http://schemas.microsoft.com/office/drawing/2014/main" id="{90E14894-7F6A-40F5-85EB-2E74023F5F4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29022193"/>
                  </p:ext>
                </p:extLst>
              </p:nvPr>
            </p:nvGraphicFramePr>
            <p:xfrm>
              <a:off x="759063" y="1627157"/>
              <a:ext cx="10673873" cy="4693039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463201">
                      <a:extLst>
                        <a:ext uri="{9D8B030D-6E8A-4147-A177-3AD203B41FA5}">
                          <a16:colId xmlns:a16="http://schemas.microsoft.com/office/drawing/2014/main" val="2043475476"/>
                        </a:ext>
                      </a:extLst>
                    </a:gridCol>
                    <a:gridCol w="2706481">
                      <a:extLst>
                        <a:ext uri="{9D8B030D-6E8A-4147-A177-3AD203B41FA5}">
                          <a16:colId xmlns:a16="http://schemas.microsoft.com/office/drawing/2014/main" val="1524180343"/>
                        </a:ext>
                      </a:extLst>
                    </a:gridCol>
                    <a:gridCol w="2835722">
                      <a:extLst>
                        <a:ext uri="{9D8B030D-6E8A-4147-A177-3AD203B41FA5}">
                          <a16:colId xmlns:a16="http://schemas.microsoft.com/office/drawing/2014/main" val="1025784982"/>
                        </a:ext>
                      </a:extLst>
                    </a:gridCol>
                    <a:gridCol w="2668469">
                      <a:extLst>
                        <a:ext uri="{9D8B030D-6E8A-4147-A177-3AD203B41FA5}">
                          <a16:colId xmlns:a16="http://schemas.microsoft.com/office/drawing/2014/main" val="2485580394"/>
                        </a:ext>
                      </a:extLst>
                    </a:gridCol>
                  </a:tblGrid>
                  <a:tr h="553885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  2018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  2019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  2020</a:t>
                          </a:r>
                          <a:endParaRPr lang="ko-KR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64260022"/>
                      </a:ext>
                    </a:extLst>
                  </a:tr>
                  <a:tr h="1105928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매출채권회전율</a:t>
                          </a:r>
                          <a:endParaRPr lang="en-US" altLang="ko-KR" sz="1400" dirty="0"/>
                        </a:p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매출채권회수기간</a:t>
                          </a:r>
                          <a:endParaRPr lang="en-US" altLang="ko-KR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91011" t="-52747" r="-203820" b="-2747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182796" t="-52747" r="-95054" b="-2747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300228" t="-52747" r="-913" b="-2747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187240757"/>
                      </a:ext>
                    </a:extLst>
                  </a:tr>
                  <a:tr h="960184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재고자산회전율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91011" t="-177070" r="-203820" b="-218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182796" t="-177070" r="-95054" b="-2184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300228" t="-177070" r="-913" b="-2184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40201765"/>
                      </a:ext>
                    </a:extLst>
                  </a:tr>
                  <a:tr h="1036521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유형자산회전율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91011" t="-254386" r="-203820" b="-1005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182796" t="-254386" r="-95054" b="-1005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300228" t="-254386" r="-913" b="-10058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69502220"/>
                      </a:ext>
                    </a:extLst>
                  </a:tr>
                  <a:tr h="1036521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dirty="0"/>
                        </a:p>
                        <a:p>
                          <a:pPr latinLnBrk="1"/>
                          <a:r>
                            <a:rPr lang="ko-KR" altLang="en-US" sz="1400" dirty="0"/>
                            <a:t>총자산회전율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91011" t="-356471" r="-203820" b="-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182796" t="-356471" r="-95054" b="-117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3"/>
                          <a:stretch>
                            <a:fillRect l="-300228" t="-356471" r="-913" b="-117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5854838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FD69BD4E-E98F-407C-9468-3EF0AC42C156}"/>
              </a:ext>
            </a:extLst>
          </p:cNvPr>
          <p:cNvSpPr txBox="1"/>
          <p:nvPr/>
        </p:nvSpPr>
        <p:spPr>
          <a:xfrm>
            <a:off x="0" y="12026"/>
            <a:ext cx="15480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0F65ACB-6A41-4419-A869-58ACC27E2D00}"/>
              </a:ext>
            </a:extLst>
          </p:cNvPr>
          <p:cNvSpPr txBox="1"/>
          <p:nvPr/>
        </p:nvSpPr>
        <p:spPr>
          <a:xfrm>
            <a:off x="5084548" y="377687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03.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활동성분석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FCD813B-038E-439D-9F6C-3C39527FE362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C5D3498-A7FB-4DF7-B113-D8D8DB1F51DB}"/>
              </a:ext>
            </a:extLst>
          </p:cNvPr>
          <p:cNvSpPr txBox="1"/>
          <p:nvPr/>
        </p:nvSpPr>
        <p:spPr>
          <a:xfrm>
            <a:off x="5084546" y="868100"/>
            <a:ext cx="5506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기업의 자산을 얼마나 효율적으로 매출을 실현하는지 측정</a:t>
            </a:r>
          </a:p>
        </p:txBody>
      </p:sp>
    </p:spTree>
    <p:extLst>
      <p:ext uri="{BB962C8B-B14F-4D97-AF65-F5344CB8AC3E}">
        <p14:creationId xmlns:p14="http://schemas.microsoft.com/office/powerpoint/2010/main" val="25674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E1518D-18BB-4BC6-8352-4293D01068CF}"/>
              </a:ext>
            </a:extLst>
          </p:cNvPr>
          <p:cNvSpPr txBox="1"/>
          <p:nvPr/>
        </p:nvSpPr>
        <p:spPr>
          <a:xfrm>
            <a:off x="0" y="12026"/>
            <a:ext cx="15480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62AF5FA-E045-4AAF-B821-AE349DFDD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439" y="990787"/>
            <a:ext cx="10241308" cy="3835856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9BE21D8F-D159-46BC-983A-39BDBFE4E0B0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3BDC5E-3603-42AD-9ADA-39B849E2B989}"/>
              </a:ext>
            </a:extLst>
          </p:cNvPr>
          <p:cNvSpPr txBox="1"/>
          <p:nvPr/>
        </p:nvSpPr>
        <p:spPr>
          <a:xfrm>
            <a:off x="5084547" y="377686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03.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활동성분석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8460FE-8AC3-4BB4-8182-9CA21AC3A41B}"/>
              </a:ext>
            </a:extLst>
          </p:cNvPr>
          <p:cNvSpPr txBox="1"/>
          <p:nvPr/>
        </p:nvSpPr>
        <p:spPr>
          <a:xfrm>
            <a:off x="1548019" y="4990050"/>
            <a:ext cx="81948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-</a:t>
            </a:r>
            <a:r>
              <a:rPr lang="ko-KR" altLang="en-US" dirty="0"/>
              <a:t>전년도 대비 매출채권회전율 감소로 매출채권회수기간이 길어져 기업은 자금압박을 받게 되며 재고자산에 비해 매출액이 많아 재고자산회전율이 낮게 나타나 전년도에 비해 재고자산이 판매활동에 효율적으로 이용되지 않고 있음</a:t>
            </a:r>
            <a:endParaRPr lang="en-US" altLang="ko-KR" dirty="0"/>
          </a:p>
          <a:p>
            <a:r>
              <a:rPr lang="en-US" altLang="ko-KR" dirty="0"/>
              <a:t>-</a:t>
            </a:r>
            <a:r>
              <a:rPr lang="ko-KR" altLang="en-US" dirty="0"/>
              <a:t>유형자산에 비해 매출액이 적어 전년도보다 유형자산을 효율적으로 이용되지 않을 것으로 예상</a:t>
            </a:r>
            <a:endParaRPr lang="en-US" altLang="ko-KR" dirty="0"/>
          </a:p>
          <a:p>
            <a:r>
              <a:rPr lang="en-US" altLang="ko-KR" dirty="0"/>
              <a:t>-</a:t>
            </a:r>
            <a:r>
              <a:rPr lang="ko-KR" altLang="en-US" dirty="0"/>
              <a:t>기업 전체 자산의 이용효율성은 총괄적으로 전년도 대비 효율성이 낮음</a:t>
            </a:r>
          </a:p>
        </p:txBody>
      </p:sp>
    </p:spTree>
    <p:extLst>
      <p:ext uri="{BB962C8B-B14F-4D97-AF65-F5344CB8AC3E}">
        <p14:creationId xmlns:p14="http://schemas.microsoft.com/office/powerpoint/2010/main" val="21484001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표 2">
                <a:extLst>
                  <a:ext uri="{FF2B5EF4-FFF2-40B4-BE49-F238E27FC236}">
                    <a16:creationId xmlns:a16="http://schemas.microsoft.com/office/drawing/2014/main" id="{A8018331-678D-42EB-A6D8-6D8B721DB61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0565057"/>
                  </p:ext>
                </p:extLst>
              </p:nvPr>
            </p:nvGraphicFramePr>
            <p:xfrm>
              <a:off x="1322456" y="1617058"/>
              <a:ext cx="9547088" cy="4234069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361098">
                      <a:extLst>
                        <a:ext uri="{9D8B030D-6E8A-4147-A177-3AD203B41FA5}">
                          <a16:colId xmlns:a16="http://schemas.microsoft.com/office/drawing/2014/main" val="140125052"/>
                        </a:ext>
                      </a:extLst>
                    </a:gridCol>
                    <a:gridCol w="2412446">
                      <a:extLst>
                        <a:ext uri="{9D8B030D-6E8A-4147-A177-3AD203B41FA5}">
                          <a16:colId xmlns:a16="http://schemas.microsoft.com/office/drawing/2014/main" val="692122684"/>
                        </a:ext>
                      </a:extLst>
                    </a:gridCol>
                    <a:gridCol w="2386772">
                      <a:extLst>
                        <a:ext uri="{9D8B030D-6E8A-4147-A177-3AD203B41FA5}">
                          <a16:colId xmlns:a16="http://schemas.microsoft.com/office/drawing/2014/main" val="3462144251"/>
                        </a:ext>
                      </a:extLst>
                    </a:gridCol>
                    <a:gridCol w="2386772">
                      <a:extLst>
                        <a:ext uri="{9D8B030D-6E8A-4147-A177-3AD203B41FA5}">
                          <a16:colId xmlns:a16="http://schemas.microsoft.com/office/drawing/2014/main" val="3415225675"/>
                        </a:ext>
                      </a:extLst>
                    </a:gridCol>
                  </a:tblGrid>
                  <a:tr h="487018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2018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2019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2020 </a:t>
                          </a:r>
                          <a:endParaRPr lang="ko-KR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78299401"/>
                      </a:ext>
                    </a:extLst>
                  </a:tr>
                  <a:tr h="1192695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유동비율</a:t>
                          </a:r>
                          <a:endParaRPr lang="en-US" altLang="ko-KR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19,894,146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13,031,852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  <a:r>
                            <a:rPr lang="en-US" altLang="ko-KR" sz="1600" dirty="0"/>
                            <a:t>= 152.65%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14,457,602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7,874,033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183.6%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17,036,210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8,851,618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192.46%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94198707"/>
                      </a:ext>
                    </a:extLst>
                  </a:tr>
                  <a:tr h="133184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당좌비율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19,894,146−4,422,733−782,069</m:t>
                                  </m:r>
                                </m:num>
                                <m:den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13,031,852</m:t>
                                  </m:r>
                                </m:den>
                              </m:f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=112.72% </a:t>
                          </a:r>
                        </a:p>
                        <a:p>
                          <a:pPr latinLnBrk="1"/>
                          <a:endParaRPr lang="ko-KR" altLang="en-US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14,457,602−5,295,835−905,380</m:t>
                                  </m:r>
                                </m:num>
                                <m:den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7,874,033</m:t>
                                  </m:r>
                                </m:den>
                              </m:f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 104.86%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17,036,210−6,150,544−653,972</m:t>
                                  </m:r>
                                </m:num>
                                <m:den>
                                  <m:r>
                                    <a:rPr lang="en-US" altLang="ko-KR" sz="1200" b="0" i="1" smtClean="0">
                                      <a:latin typeface="Cambria Math" panose="02040503050406030204" pitchFamily="18" charset="0"/>
                                    </a:rPr>
                                    <m:t>8,851,618</m:t>
                                  </m:r>
                                </m:den>
                              </m:f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2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 115.59%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392693082"/>
                      </a:ext>
                    </a:extLst>
                  </a:tr>
                  <a:tr h="122251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 err="1"/>
                            <a:t>순운전자본구성비율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400" i="1" dirty="0">
                            <a:latin typeface="Cambria Math" panose="02040503050406030204" pitchFamily="18" charset="0"/>
                          </a:endParaRPr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19,894,146−13,031,852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63,658,335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 10.78%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14,457,602−7,874,033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64,789,494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10.16%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17,036,210−8,851,618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69,267,173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  <a:r>
                            <a:rPr lang="en-US" altLang="ko-KR" sz="1800" dirty="0"/>
                            <a:t>= </a:t>
                          </a:r>
                          <a:r>
                            <a:rPr lang="en-US" altLang="ko-KR" sz="1600" dirty="0"/>
                            <a:t>11.82%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6713517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표 2">
                <a:extLst>
                  <a:ext uri="{FF2B5EF4-FFF2-40B4-BE49-F238E27FC236}">
                    <a16:creationId xmlns:a16="http://schemas.microsoft.com/office/drawing/2014/main" id="{A8018331-678D-42EB-A6D8-6D8B721DB61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0565057"/>
                  </p:ext>
                </p:extLst>
              </p:nvPr>
            </p:nvGraphicFramePr>
            <p:xfrm>
              <a:off x="1322456" y="1617058"/>
              <a:ext cx="9547088" cy="4234069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361098">
                      <a:extLst>
                        <a:ext uri="{9D8B030D-6E8A-4147-A177-3AD203B41FA5}">
                          <a16:colId xmlns:a16="http://schemas.microsoft.com/office/drawing/2014/main" val="140125052"/>
                        </a:ext>
                      </a:extLst>
                    </a:gridCol>
                    <a:gridCol w="2412446">
                      <a:extLst>
                        <a:ext uri="{9D8B030D-6E8A-4147-A177-3AD203B41FA5}">
                          <a16:colId xmlns:a16="http://schemas.microsoft.com/office/drawing/2014/main" val="692122684"/>
                        </a:ext>
                      </a:extLst>
                    </a:gridCol>
                    <a:gridCol w="2386772">
                      <a:extLst>
                        <a:ext uri="{9D8B030D-6E8A-4147-A177-3AD203B41FA5}">
                          <a16:colId xmlns:a16="http://schemas.microsoft.com/office/drawing/2014/main" val="3462144251"/>
                        </a:ext>
                      </a:extLst>
                    </a:gridCol>
                    <a:gridCol w="2386772">
                      <a:extLst>
                        <a:ext uri="{9D8B030D-6E8A-4147-A177-3AD203B41FA5}">
                          <a16:colId xmlns:a16="http://schemas.microsoft.com/office/drawing/2014/main" val="3415225675"/>
                        </a:ext>
                      </a:extLst>
                    </a:gridCol>
                  </a:tblGrid>
                  <a:tr h="487018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2018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2019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2020 </a:t>
                          </a:r>
                          <a:endParaRPr lang="ko-KR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78299401"/>
                      </a:ext>
                    </a:extLst>
                  </a:tr>
                  <a:tr h="1192695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유동비율</a:t>
                          </a:r>
                          <a:endParaRPr lang="en-US" altLang="ko-KR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98232" t="-43367" r="-198990" b="-2147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255" t="-43367" r="-101020" b="-21479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0255" t="-43367" r="-1020" b="-21479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94198707"/>
                      </a:ext>
                    </a:extLst>
                  </a:tr>
                  <a:tr h="133184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당좌비율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98232" t="-128899" r="-198990" b="-931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255" t="-128899" r="-101020" b="-931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0255" t="-128899" r="-1020" b="-9311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92693082"/>
                      </a:ext>
                    </a:extLst>
                  </a:tr>
                  <a:tr h="1222513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 err="1"/>
                            <a:t>순운전자본구성비율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98232" t="-248259" r="-198990" b="-9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255" t="-248259" r="-101020" b="-9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0255" t="-248259" r="-1020" b="-99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6713517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BBB00851-FF3A-417E-9D7F-C39DF6AA9677}"/>
              </a:ext>
            </a:extLst>
          </p:cNvPr>
          <p:cNvSpPr txBox="1"/>
          <p:nvPr/>
        </p:nvSpPr>
        <p:spPr>
          <a:xfrm>
            <a:off x="-1656" y="0"/>
            <a:ext cx="15024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9CA013-61D4-4ABA-9115-93DF0F7EC6DF}"/>
              </a:ext>
            </a:extLst>
          </p:cNvPr>
          <p:cNvSpPr txBox="1"/>
          <p:nvPr/>
        </p:nvSpPr>
        <p:spPr>
          <a:xfrm>
            <a:off x="5084548" y="377687"/>
            <a:ext cx="1796137" cy="377687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04.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유동성분석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942833B-A525-406C-80E6-760149D02FDA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76F128-C976-4792-8551-06AADAF8E8ED}"/>
              </a:ext>
            </a:extLst>
          </p:cNvPr>
          <p:cNvSpPr txBox="1"/>
          <p:nvPr/>
        </p:nvSpPr>
        <p:spPr>
          <a:xfrm>
            <a:off x="4968801" y="844915"/>
            <a:ext cx="2890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기업의 단기채무지급능력을 측정</a:t>
            </a:r>
          </a:p>
        </p:txBody>
      </p:sp>
    </p:spTree>
    <p:extLst>
      <p:ext uri="{BB962C8B-B14F-4D97-AF65-F5344CB8AC3E}">
        <p14:creationId xmlns:p14="http://schemas.microsoft.com/office/powerpoint/2010/main" val="30035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67948E7-9387-4C36-90B6-3D6701AAC190}"/>
              </a:ext>
            </a:extLst>
          </p:cNvPr>
          <p:cNvSpPr txBox="1"/>
          <p:nvPr/>
        </p:nvSpPr>
        <p:spPr>
          <a:xfrm>
            <a:off x="0" y="0"/>
            <a:ext cx="13840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표 7">
                <a:extLst>
                  <a:ext uri="{FF2B5EF4-FFF2-40B4-BE49-F238E27FC236}">
                    <a16:creationId xmlns:a16="http://schemas.microsoft.com/office/drawing/2014/main" id="{6F88FE45-E2C8-4537-94A8-2DA6438644F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7947400"/>
                  </p:ext>
                </p:extLst>
              </p:nvPr>
            </p:nvGraphicFramePr>
            <p:xfrm>
              <a:off x="1562928" y="1898372"/>
              <a:ext cx="9071943" cy="4452732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267986">
                      <a:extLst>
                        <a:ext uri="{9D8B030D-6E8A-4147-A177-3AD203B41FA5}">
                          <a16:colId xmlns:a16="http://schemas.microsoft.com/office/drawing/2014/main" val="1063022717"/>
                        </a:ext>
                      </a:extLst>
                    </a:gridCol>
                    <a:gridCol w="2267986">
                      <a:extLst>
                        <a:ext uri="{9D8B030D-6E8A-4147-A177-3AD203B41FA5}">
                          <a16:colId xmlns:a16="http://schemas.microsoft.com/office/drawing/2014/main" val="2278442879"/>
                        </a:ext>
                      </a:extLst>
                    </a:gridCol>
                    <a:gridCol w="2277833">
                      <a:extLst>
                        <a:ext uri="{9D8B030D-6E8A-4147-A177-3AD203B41FA5}">
                          <a16:colId xmlns:a16="http://schemas.microsoft.com/office/drawing/2014/main" val="3022775147"/>
                        </a:ext>
                      </a:extLst>
                    </a:gridCol>
                    <a:gridCol w="2258138">
                      <a:extLst>
                        <a:ext uri="{9D8B030D-6E8A-4147-A177-3AD203B41FA5}">
                          <a16:colId xmlns:a16="http://schemas.microsoft.com/office/drawing/2014/main" val="3008880784"/>
                        </a:ext>
                      </a:extLst>
                    </a:gridCol>
                  </a:tblGrid>
                  <a:tr h="537383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2018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2019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2020</a:t>
                          </a:r>
                          <a:endParaRPr lang="ko-KR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2418771"/>
                      </a:ext>
                    </a:extLst>
                  </a:tr>
                  <a:tr h="985965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부채비율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altLang="ko-KR" sz="1400" i="1" dirty="0">
                            <a:latin typeface="Cambria Math" panose="02040503050406030204" pitchFamily="18" charset="0"/>
                          </a:endParaRPr>
                        </a:p>
                        <a:p>
                          <a:pPr marL="0" marR="0" lvl="0" indent="0" algn="l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16,806,004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48,852,331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  <a:r>
                            <a:rPr lang="en-US" altLang="ko-KR" sz="1600" dirty="0"/>
                            <a:t>=35.87%</a:t>
                          </a:r>
                          <a:endParaRPr lang="ko-KR" altLang="en-US" sz="1600" kern="1200" spc="-150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+mn-lt"/>
                            <a:ea typeface="KoPub돋움체 Light" panose="02020603020101020101" pitchFamily="18" charset="-127"/>
                            <a:cs typeface="+mn-cs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16,846,299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47,943,195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600" dirty="0"/>
                            <a:t>100=35.14%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18,768,114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50,499,059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600" dirty="0"/>
                            <a:t>100=37.16%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57525395"/>
                      </a:ext>
                    </a:extLst>
                  </a:tr>
                  <a:tr h="960859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자기자본비율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46,852,331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63,658,335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100= </a:t>
                          </a:r>
                          <a:r>
                            <a:rPr lang="en-US" altLang="ko-KR" sz="1600" dirty="0"/>
                            <a:t>73.59%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47,943,195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64,789,494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  <a:r>
                            <a:rPr lang="en-US" altLang="ko-KR" sz="2000" dirty="0"/>
                            <a:t>=</a:t>
                          </a:r>
                          <a:r>
                            <a:rPr lang="en-US" altLang="ko-KR" sz="1600" dirty="0"/>
                            <a:t>73.99%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50,499,059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69,267,173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  <a:r>
                            <a:rPr lang="en-US" altLang="ko-KR" sz="1600" dirty="0"/>
                            <a:t>=72.9%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58972243"/>
                      </a:ext>
                    </a:extLst>
                  </a:tr>
                  <a:tr h="1007666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 err="1"/>
                            <a:t>비유동비율</a:t>
                          </a:r>
                          <a:endParaRPr lang="en-US" altLang="ko-KR" sz="1600" dirty="0"/>
                        </a:p>
                        <a:p>
                          <a:pPr latinLnBrk="1"/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43,764,189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46,852,331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  <a:r>
                            <a:rPr lang="en-US" altLang="ko-KR" sz="1600" dirty="0"/>
                            <a:t>=93.4%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50,331,892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47,943,195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2000" dirty="0"/>
                            <a:t>=</a:t>
                          </a:r>
                          <a:r>
                            <a:rPr lang="en-US" altLang="ko-KR" sz="1600" dirty="0"/>
                            <a:t>104.98%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52,230,963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50,499,059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=103.43%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28996736"/>
                      </a:ext>
                    </a:extLst>
                  </a:tr>
                  <a:tr h="960859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 err="1"/>
                            <a:t>비유동장기적합률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43,764,189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46,852,331+3,774,152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 </a:t>
                          </a:r>
                          <a:r>
                            <a:rPr lang="en-US" altLang="ko-KR" sz="1600" dirty="0"/>
                            <a:t>=86.44%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50,331,892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47,943,195+8,972,266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 88.43%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dirty="0"/>
                        </a:p>
                        <a:p>
                          <a:pPr latinLnBrk="1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altLang="ko-KR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19,894,146</m:t>
                                  </m:r>
                                </m:num>
                                <m:den>
                                  <m:r>
                                    <a:rPr lang="en-US" altLang="ko-KR" sz="1400" b="0" i="1" smtClean="0">
                                      <a:latin typeface="Cambria Math" panose="02040503050406030204" pitchFamily="18" charset="0"/>
                                    </a:rPr>
                                    <m:t>50,499,059+9,916,496</m:t>
                                  </m:r>
                                </m:den>
                              </m:f>
                              <m:r>
                                <a:rPr lang="en-US" altLang="ko-KR" sz="1400" b="0" i="1" smtClean="0">
                                  <a:latin typeface="Cambria Math" panose="02040503050406030204" pitchFamily="18" charset="0"/>
                                </a:rPr>
                                <m:t>∗</m:t>
                              </m:r>
                            </m:oMath>
                          </a14:m>
                          <a:r>
                            <a:rPr lang="en-US" altLang="ko-KR" sz="1400" dirty="0"/>
                            <a:t>100</a:t>
                          </a:r>
                        </a:p>
                        <a:p>
                          <a:pPr latinLnBrk="1"/>
                          <a:r>
                            <a:rPr lang="en-US" altLang="ko-KR" sz="1600" dirty="0"/>
                            <a:t>= 86.45%</a:t>
                          </a:r>
                          <a:endParaRPr lang="ko-KR" altLang="en-US" sz="16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56171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표 7">
                <a:extLst>
                  <a:ext uri="{FF2B5EF4-FFF2-40B4-BE49-F238E27FC236}">
                    <a16:creationId xmlns:a16="http://schemas.microsoft.com/office/drawing/2014/main" id="{6F88FE45-E2C8-4537-94A8-2DA6438644F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37947400"/>
                  </p:ext>
                </p:extLst>
              </p:nvPr>
            </p:nvGraphicFramePr>
            <p:xfrm>
              <a:off x="1562928" y="1898372"/>
              <a:ext cx="9071943" cy="4452732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2267986">
                      <a:extLst>
                        <a:ext uri="{9D8B030D-6E8A-4147-A177-3AD203B41FA5}">
                          <a16:colId xmlns:a16="http://schemas.microsoft.com/office/drawing/2014/main" val="1063022717"/>
                        </a:ext>
                      </a:extLst>
                    </a:gridCol>
                    <a:gridCol w="2267986">
                      <a:extLst>
                        <a:ext uri="{9D8B030D-6E8A-4147-A177-3AD203B41FA5}">
                          <a16:colId xmlns:a16="http://schemas.microsoft.com/office/drawing/2014/main" val="2278442879"/>
                        </a:ext>
                      </a:extLst>
                    </a:gridCol>
                    <a:gridCol w="2277833">
                      <a:extLst>
                        <a:ext uri="{9D8B030D-6E8A-4147-A177-3AD203B41FA5}">
                          <a16:colId xmlns:a16="http://schemas.microsoft.com/office/drawing/2014/main" val="3022775147"/>
                        </a:ext>
                      </a:extLst>
                    </a:gridCol>
                    <a:gridCol w="2258138">
                      <a:extLst>
                        <a:ext uri="{9D8B030D-6E8A-4147-A177-3AD203B41FA5}">
                          <a16:colId xmlns:a16="http://schemas.microsoft.com/office/drawing/2014/main" val="3008880784"/>
                        </a:ext>
                      </a:extLst>
                    </a:gridCol>
                  </a:tblGrid>
                  <a:tr h="537383">
                    <a:tc>
                      <a:txBody>
                        <a:bodyPr/>
                        <a:lstStyle/>
                        <a:p>
                          <a:pPr latinLnBrk="1"/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2018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 2019</a:t>
                          </a:r>
                          <a:endParaRPr lang="ko-KR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latinLnBrk="1"/>
                          <a:r>
                            <a:rPr lang="en-US" altLang="ko-KR" dirty="0"/>
                            <a:t>       2020</a:t>
                          </a:r>
                          <a:endParaRPr lang="ko-KR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72418771"/>
                      </a:ext>
                    </a:extLst>
                  </a:tr>
                  <a:tr h="985965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부채비율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57407" r="-200536" b="-3018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000" t="-57407" r="-100536" b="-3018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1617" t="-57407" r="-1078" b="-30185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57525395"/>
                      </a:ext>
                    </a:extLst>
                  </a:tr>
                  <a:tr h="960859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/>
                            <a:t>자기자본비율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161392" r="-200536" b="-2094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000" t="-161392" r="-100536" b="-20949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1617" t="-161392" r="-1078" b="-20949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58972243"/>
                      </a:ext>
                    </a:extLst>
                  </a:tr>
                  <a:tr h="1007666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 err="1"/>
                            <a:t>비유동비율</a:t>
                          </a:r>
                          <a:endParaRPr lang="en-US" altLang="ko-KR" sz="1600" dirty="0"/>
                        </a:p>
                        <a:p>
                          <a:pPr latinLnBrk="1"/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250303" r="-200536" b="-1006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000" t="-250303" r="-100536" b="-1006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1617" t="-250303" r="-1078" b="-1006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28996736"/>
                      </a:ext>
                    </a:extLst>
                  </a:tr>
                  <a:tr h="960859">
                    <a:tc>
                      <a:txBody>
                        <a:bodyPr/>
                        <a:lstStyle/>
                        <a:p>
                          <a:pPr latinLnBrk="1"/>
                          <a:endParaRPr lang="en-US" altLang="ko-KR" sz="1600" dirty="0"/>
                        </a:p>
                        <a:p>
                          <a:pPr latinLnBrk="1"/>
                          <a:r>
                            <a:rPr lang="ko-KR" altLang="en-US" sz="1600" dirty="0" err="1"/>
                            <a:t>비유동장기적합률</a:t>
                          </a:r>
                          <a:endParaRPr lang="ko-KR" altLang="en-US" sz="16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100000" t="-365823" r="-200536" b="-50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200000" t="-365823" r="-100536" b="-50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>
                        <a:blipFill>
                          <a:blip r:embed="rId2"/>
                          <a:stretch>
                            <a:fillRect l="-301617" t="-365823" r="-1078" b="-506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561711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65AEAE43-CF00-4E8D-9E09-A3A520A0E3C4}"/>
              </a:ext>
            </a:extLst>
          </p:cNvPr>
          <p:cNvSpPr txBox="1"/>
          <p:nvPr/>
        </p:nvSpPr>
        <p:spPr>
          <a:xfrm>
            <a:off x="5084548" y="377687"/>
            <a:ext cx="2033882" cy="369332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05.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레버리지 분석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C164B01-6AC2-41E5-9DE8-F82197CB2F40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628249-E53C-44ED-9487-F56288A98874}"/>
              </a:ext>
            </a:extLst>
          </p:cNvPr>
          <p:cNvSpPr txBox="1"/>
          <p:nvPr/>
        </p:nvSpPr>
        <p:spPr>
          <a:xfrm>
            <a:off x="5084547" y="927220"/>
            <a:ext cx="326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기업의 장기채무지급능력을 측정</a:t>
            </a:r>
          </a:p>
        </p:txBody>
      </p:sp>
    </p:spTree>
    <p:extLst>
      <p:ext uri="{BB962C8B-B14F-4D97-AF65-F5344CB8AC3E}">
        <p14:creationId xmlns:p14="http://schemas.microsoft.com/office/powerpoint/2010/main" val="253958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1A6241D-7FA8-4A9F-91C7-AEA3B7CE042A}"/>
              </a:ext>
            </a:extLst>
          </p:cNvPr>
          <p:cNvSpPr txBox="1"/>
          <p:nvPr/>
        </p:nvSpPr>
        <p:spPr>
          <a:xfrm>
            <a:off x="0" y="0"/>
            <a:ext cx="13840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02. </a:t>
            </a:r>
            <a:r>
              <a:rPr lang="ko-KR" altLang="en-US" sz="1800" spc="-150" dirty="0">
                <a:solidFill>
                  <a:schemeClr val="bg1">
                    <a:lumMod val="50000"/>
                  </a:schemeClr>
                </a:solidFill>
                <a:latin typeface="+mj-lt"/>
                <a:ea typeface="KoPub돋움체 Light" panose="02020603020101020101" pitchFamily="18" charset="-127"/>
              </a:rPr>
              <a:t>재무분석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E62DA19-9163-40EF-9336-2D6D71684C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762" y="1102596"/>
            <a:ext cx="8164476" cy="34184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D7560E-12EE-40C6-BACE-0D95859B55F8}"/>
              </a:ext>
            </a:extLst>
          </p:cNvPr>
          <p:cNvSpPr txBox="1"/>
          <p:nvPr/>
        </p:nvSpPr>
        <p:spPr>
          <a:xfrm>
            <a:off x="5084548" y="377687"/>
            <a:ext cx="1952860" cy="369332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tx2">
                    <a:lumMod val="75000"/>
                  </a:schemeClr>
                </a:solidFill>
              </a:rPr>
              <a:t>05.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레버리지 분석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199635B-CDA8-44C8-8398-1B37EEEC4D65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4B3DED-CB5B-451B-8BD7-17D2B9EE6A5C}"/>
              </a:ext>
            </a:extLst>
          </p:cNvPr>
          <p:cNvSpPr txBox="1"/>
          <p:nvPr/>
        </p:nvSpPr>
        <p:spPr>
          <a:xfrm>
            <a:off x="2309149" y="4551114"/>
            <a:ext cx="778806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-</a:t>
            </a:r>
            <a:r>
              <a:rPr lang="ko-KR" altLang="en-US" sz="1600" dirty="0"/>
              <a:t>유동비율이 </a:t>
            </a:r>
            <a:r>
              <a:rPr lang="en-US" altLang="ko-KR" sz="1600" dirty="0"/>
              <a:t>100%</a:t>
            </a:r>
            <a:r>
              <a:rPr lang="ko-KR" altLang="en-US" sz="1600" dirty="0"/>
              <a:t>이상으로 안정적으로 유동성이 확보 된다</a:t>
            </a:r>
            <a:endParaRPr lang="en-US" altLang="ko-KR" sz="1600" dirty="0"/>
          </a:p>
          <a:p>
            <a:r>
              <a:rPr lang="ko-KR" altLang="en-US" sz="1600" dirty="0" err="1"/>
              <a:t>순운전자본구성비율은</a:t>
            </a:r>
            <a:r>
              <a:rPr lang="ko-KR" altLang="en-US" sz="1600" dirty="0"/>
              <a:t> 순운전자본이 점점 증가함으로써 </a:t>
            </a:r>
            <a:r>
              <a:rPr lang="en-US" altLang="ko-KR" sz="1600" dirty="0"/>
              <a:t>--</a:t>
            </a:r>
            <a:r>
              <a:rPr lang="ko-KR" altLang="en-US" sz="1600" dirty="0"/>
              <a:t>기업의 파산과 부실이 비율이 낮아지고 있음</a:t>
            </a:r>
            <a:endParaRPr lang="en-US" altLang="ko-KR" sz="1600" dirty="0"/>
          </a:p>
          <a:p>
            <a:r>
              <a:rPr lang="en-US" altLang="ko-KR" sz="1600" dirty="0"/>
              <a:t>-</a:t>
            </a:r>
            <a:r>
              <a:rPr lang="ko-KR" altLang="en-US" sz="1600" dirty="0"/>
              <a:t>부채비율은 </a:t>
            </a:r>
            <a:r>
              <a:rPr lang="en-US" altLang="ko-KR" sz="1600" dirty="0"/>
              <a:t>100%</a:t>
            </a:r>
            <a:r>
              <a:rPr lang="ko-KR" altLang="en-US" sz="1600" dirty="0"/>
              <a:t>이하이므로 비교적 안정적이며 장기적으로 성장가능성이 높다</a:t>
            </a:r>
            <a:endParaRPr lang="en-US" altLang="ko-KR" sz="1600" dirty="0"/>
          </a:p>
          <a:p>
            <a:r>
              <a:rPr lang="en-US" altLang="ko-KR" sz="1600" dirty="0"/>
              <a:t>-</a:t>
            </a:r>
            <a:r>
              <a:rPr lang="ko-KR" altLang="en-US" sz="1600" dirty="0"/>
              <a:t>자기자본비율은 </a:t>
            </a:r>
            <a:r>
              <a:rPr lang="en-US" altLang="ko-KR" sz="1600" dirty="0"/>
              <a:t>50%</a:t>
            </a:r>
            <a:r>
              <a:rPr lang="ko-KR" altLang="en-US" sz="1600" dirty="0"/>
              <a:t>이상이므로 양호한 편이다</a:t>
            </a:r>
            <a:endParaRPr lang="en-US" altLang="ko-KR" sz="1600" dirty="0"/>
          </a:p>
          <a:p>
            <a:r>
              <a:rPr lang="en-US" altLang="ko-KR" sz="1600" dirty="0"/>
              <a:t>-</a:t>
            </a:r>
            <a:r>
              <a:rPr lang="ko-KR" altLang="en-US" sz="1600" dirty="0" err="1"/>
              <a:t>비유동비율은</a:t>
            </a:r>
            <a:r>
              <a:rPr lang="ko-KR" altLang="en-US" sz="1600" dirty="0"/>
              <a:t> </a:t>
            </a:r>
            <a:r>
              <a:rPr lang="en-US" altLang="ko-KR" sz="1600" dirty="0"/>
              <a:t>100% </a:t>
            </a:r>
            <a:r>
              <a:rPr lang="ko-KR" altLang="en-US" sz="1600" dirty="0"/>
              <a:t>이하면 양호한 편으로 </a:t>
            </a:r>
            <a:r>
              <a:rPr lang="en-US" altLang="ko-KR" sz="1600" dirty="0"/>
              <a:t>2018</a:t>
            </a:r>
            <a:r>
              <a:rPr lang="ko-KR" altLang="en-US" sz="1600" dirty="0"/>
              <a:t>년에는 </a:t>
            </a:r>
            <a:r>
              <a:rPr lang="en-US" altLang="ko-KR" sz="1600" dirty="0"/>
              <a:t>100% </a:t>
            </a:r>
            <a:r>
              <a:rPr lang="ko-KR" altLang="en-US" sz="1600" dirty="0"/>
              <a:t>이하였으나 </a:t>
            </a:r>
            <a:r>
              <a:rPr lang="en-US" altLang="ko-KR" sz="1600" dirty="0"/>
              <a:t>2019</a:t>
            </a:r>
            <a:r>
              <a:rPr lang="ko-KR" altLang="en-US" sz="1600" dirty="0"/>
              <a:t>년과 </a:t>
            </a:r>
            <a:r>
              <a:rPr lang="en-US" altLang="ko-KR" sz="1600" dirty="0"/>
              <a:t>2020</a:t>
            </a:r>
            <a:r>
              <a:rPr lang="ko-KR" altLang="en-US" sz="1600" dirty="0"/>
              <a:t>년은 </a:t>
            </a:r>
            <a:r>
              <a:rPr lang="en-US" altLang="ko-KR" sz="1600" dirty="0"/>
              <a:t>100%</a:t>
            </a:r>
            <a:r>
              <a:rPr lang="ko-KR" altLang="en-US" sz="1600" dirty="0"/>
              <a:t>이상으로 </a:t>
            </a:r>
            <a:r>
              <a:rPr lang="ko-KR" altLang="en-US" sz="1600" dirty="0" err="1"/>
              <a:t>자기자본뿐만</a:t>
            </a:r>
            <a:r>
              <a:rPr lang="ko-KR" altLang="en-US" sz="1600" dirty="0"/>
              <a:t> 아니라 타인자본에서도 조달하고 있음을 알 수 있다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240113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53B5E5-DB64-4618-9CB0-9DE019AAAA5C}"/>
              </a:ext>
            </a:extLst>
          </p:cNvPr>
          <p:cNvSpPr txBox="1"/>
          <p:nvPr/>
        </p:nvSpPr>
        <p:spPr>
          <a:xfrm>
            <a:off x="-1656" y="0"/>
            <a:ext cx="15124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rtl="0" eaLnBrk="1" latinLnBrk="1" hangingPunct="1"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1200" spc="-150" dirty="0">
                <a:solidFill>
                  <a:srgbClr val="7F7F7F"/>
                </a:solidFill>
                <a:effectLst/>
                <a:latin typeface="맑은 고딕" panose="020B0503020000020004" pitchFamily="50" charset="-127"/>
                <a:ea typeface="KoPub돋움체 Light" panose="02020603020101020101"/>
                <a:cs typeface="+mn-cs"/>
              </a:rPr>
              <a:t>02. </a:t>
            </a:r>
            <a:r>
              <a:rPr lang="ko-KR" altLang="ko-KR" sz="1800" kern="1200" spc="-150" dirty="0">
                <a:solidFill>
                  <a:srgbClr val="7F7F7F"/>
                </a:solidFill>
                <a:effectLst/>
                <a:latin typeface="맑은 고딕" panose="020B0503020000020004" pitchFamily="50" charset="-127"/>
                <a:ea typeface="KoPub돋움체 Light" panose="02020603020101020101"/>
                <a:cs typeface="+mn-cs"/>
              </a:rPr>
              <a:t>재무분석</a:t>
            </a:r>
            <a:endParaRPr lang="ko-KR" altLang="ko-KR" dirty="0">
              <a:effectLst/>
            </a:endParaRPr>
          </a:p>
        </p:txBody>
      </p:sp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9975B1E1-79D6-41B6-9F11-2A00E02384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928436"/>
              </p:ext>
            </p:extLst>
          </p:nvPr>
        </p:nvGraphicFramePr>
        <p:xfrm>
          <a:off x="1510748" y="2152192"/>
          <a:ext cx="8676860" cy="187869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69215">
                  <a:extLst>
                    <a:ext uri="{9D8B030D-6E8A-4147-A177-3AD203B41FA5}">
                      <a16:colId xmlns:a16="http://schemas.microsoft.com/office/drawing/2014/main" val="3195086959"/>
                    </a:ext>
                  </a:extLst>
                </a:gridCol>
                <a:gridCol w="2169215">
                  <a:extLst>
                    <a:ext uri="{9D8B030D-6E8A-4147-A177-3AD203B41FA5}">
                      <a16:colId xmlns:a16="http://schemas.microsoft.com/office/drawing/2014/main" val="1806690296"/>
                    </a:ext>
                  </a:extLst>
                </a:gridCol>
                <a:gridCol w="2169215">
                  <a:extLst>
                    <a:ext uri="{9D8B030D-6E8A-4147-A177-3AD203B41FA5}">
                      <a16:colId xmlns:a16="http://schemas.microsoft.com/office/drawing/2014/main" val="237054617"/>
                    </a:ext>
                  </a:extLst>
                </a:gridCol>
                <a:gridCol w="2169215">
                  <a:extLst>
                    <a:ext uri="{9D8B030D-6E8A-4147-A177-3AD203B41FA5}">
                      <a16:colId xmlns:a16="http://schemas.microsoft.com/office/drawing/2014/main" val="2457719663"/>
                    </a:ext>
                  </a:extLst>
                </a:gridCol>
              </a:tblGrid>
              <a:tr h="59853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2018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2019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2020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268787"/>
                  </a:ext>
                </a:extLst>
              </a:tr>
              <a:tr h="59853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주가수익비율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(PER)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2.83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34.03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19.63(</a:t>
                      </a:r>
                      <a:r>
                        <a:rPr lang="ko-KR" altLang="en-US" dirty="0"/>
                        <a:t>예측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7544249"/>
                  </a:ext>
                </a:extLst>
              </a:tr>
              <a:tr h="59853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주가장부가비율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(PBR)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0.88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   1.34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      1.35 (</a:t>
                      </a:r>
                      <a:r>
                        <a:rPr lang="ko-KR" altLang="en-US" dirty="0"/>
                        <a:t>예측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99064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4B75822-2999-41D7-B06E-51DDA5EE910D}"/>
              </a:ext>
            </a:extLst>
          </p:cNvPr>
          <p:cNvSpPr txBox="1"/>
          <p:nvPr/>
        </p:nvSpPr>
        <p:spPr>
          <a:xfrm>
            <a:off x="5084548" y="377687"/>
            <a:ext cx="1906561" cy="369332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tx2">
                    <a:lumMod val="75000"/>
                  </a:schemeClr>
                </a:solidFill>
              </a:rPr>
              <a:t>06.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시장가치분석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AF7C2DB-B769-4484-A8E1-D0832CDD88E4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435012-8D9E-41F4-8DF9-929FA27ACE7B}"/>
              </a:ext>
            </a:extLst>
          </p:cNvPr>
          <p:cNvSpPr txBox="1"/>
          <p:nvPr/>
        </p:nvSpPr>
        <p:spPr>
          <a:xfrm>
            <a:off x="2387644" y="4549676"/>
            <a:ext cx="76360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-</a:t>
            </a:r>
            <a:r>
              <a:rPr lang="ko-KR" altLang="en-US" dirty="0"/>
              <a:t>주가수익비율을 보면 </a:t>
            </a:r>
            <a:r>
              <a:rPr lang="en-US" altLang="ko-KR" dirty="0"/>
              <a:t>2018</a:t>
            </a:r>
            <a:r>
              <a:rPr lang="ko-KR" altLang="en-US" dirty="0"/>
              <a:t>년에 이익에 비해 주가가 상대적으로 낮아 저평가 되어 주가수익비율이 낮았고 </a:t>
            </a:r>
            <a:r>
              <a:rPr lang="en-US" altLang="ko-KR" dirty="0"/>
              <a:t>2019</a:t>
            </a:r>
            <a:r>
              <a:rPr lang="ko-KR" altLang="en-US" dirty="0"/>
              <a:t>년에는 이익에 비해 주가가 상대적으로 높아 기업가치에 비해 </a:t>
            </a:r>
            <a:r>
              <a:rPr lang="ko-KR" altLang="en-US" dirty="0" err="1"/>
              <a:t>고평가</a:t>
            </a:r>
            <a:r>
              <a:rPr lang="ko-KR" altLang="en-US" dirty="0"/>
              <a:t> 되었음</a:t>
            </a:r>
            <a:endParaRPr lang="en-US" altLang="ko-KR" dirty="0"/>
          </a:p>
          <a:p>
            <a:r>
              <a:rPr lang="en-US" altLang="ko-KR" dirty="0"/>
              <a:t>-2019</a:t>
            </a:r>
            <a:r>
              <a:rPr lang="ko-KR" altLang="en-US" dirty="0"/>
              <a:t>년보다 낮은 주가수익비율이 나타날 것으로 예상되나 주가장부가비율과 같이 비교해 보았을 때 주가장부가비율이 높아지는 추세로 기업의 미래에 대해 기대해 볼 수 있음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7943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D3F2A90-3B36-48D8-AEF9-40A4B497E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800" y="1044093"/>
            <a:ext cx="9861630" cy="23849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892B5F-925B-448E-9A81-2B37F075A41A}"/>
              </a:ext>
            </a:extLst>
          </p:cNvPr>
          <p:cNvSpPr txBox="1"/>
          <p:nvPr/>
        </p:nvSpPr>
        <p:spPr>
          <a:xfrm>
            <a:off x="7712619" y="2433577"/>
            <a:ext cx="184423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solidFill>
                  <a:srgbClr val="FF0000"/>
                </a:solidFill>
              </a:rPr>
              <a:t>2018,08</a:t>
            </a:r>
            <a:r>
              <a:rPr lang="ko-KR" altLang="en-US" sz="1050" dirty="0">
                <a:solidFill>
                  <a:srgbClr val="FF0000"/>
                </a:solidFill>
              </a:rPr>
              <a:t>이후 주가 하락으로 </a:t>
            </a:r>
            <a:r>
              <a:rPr lang="en-US" altLang="ko-KR" sz="1050" dirty="0">
                <a:solidFill>
                  <a:srgbClr val="FF0000"/>
                </a:solidFill>
              </a:rPr>
              <a:t>PER</a:t>
            </a:r>
            <a:r>
              <a:rPr lang="ko-KR" altLang="en-US" sz="1050" dirty="0">
                <a:solidFill>
                  <a:srgbClr val="FF0000"/>
                </a:solidFill>
              </a:rPr>
              <a:t>감소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F2896A-BB97-4ED4-8F3E-9E0F95C39374}"/>
              </a:ext>
            </a:extLst>
          </p:cNvPr>
          <p:cNvSpPr txBox="1"/>
          <p:nvPr/>
        </p:nvSpPr>
        <p:spPr>
          <a:xfrm>
            <a:off x="-1656" y="0"/>
            <a:ext cx="15124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rtl="0" eaLnBrk="1" latinLnBrk="1" hangingPunct="1">
              <a:spcBef>
                <a:spcPts val="0"/>
              </a:spcBef>
              <a:spcAft>
                <a:spcPts val="0"/>
              </a:spcAft>
            </a:pPr>
            <a:r>
              <a:rPr lang="en-US" altLang="ko-KR" sz="1800" kern="1200" spc="-150" dirty="0">
                <a:solidFill>
                  <a:srgbClr val="7F7F7F"/>
                </a:solidFill>
                <a:effectLst/>
                <a:latin typeface="맑은 고딕" panose="020B0503020000020004" pitchFamily="50" charset="-127"/>
                <a:ea typeface="KoPub돋움체 Light" panose="02020603020101020101"/>
                <a:cs typeface="+mn-cs"/>
              </a:rPr>
              <a:t>02. </a:t>
            </a:r>
            <a:r>
              <a:rPr lang="ko-KR" altLang="ko-KR" sz="1800" kern="1200" spc="-150" dirty="0">
                <a:solidFill>
                  <a:srgbClr val="7F7F7F"/>
                </a:solidFill>
                <a:effectLst/>
                <a:latin typeface="맑은 고딕" panose="020B0503020000020004" pitchFamily="50" charset="-127"/>
                <a:ea typeface="KoPub돋움체 Light" panose="02020603020101020101"/>
                <a:cs typeface="+mn-cs"/>
              </a:rPr>
              <a:t>재무분석</a:t>
            </a:r>
            <a:endParaRPr lang="ko-KR" altLang="ko-KR" dirty="0"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79D89C-92CC-4442-AD89-94B00A884311}"/>
              </a:ext>
            </a:extLst>
          </p:cNvPr>
          <p:cNvSpPr txBox="1"/>
          <p:nvPr/>
        </p:nvSpPr>
        <p:spPr>
          <a:xfrm>
            <a:off x="5084548" y="377687"/>
            <a:ext cx="1906561" cy="369332"/>
          </a:xfrm>
          <a:prstGeom prst="rect">
            <a:avLst/>
          </a:prstGeom>
          <a:noFill/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en-US" altLang="ko-KR">
                <a:solidFill>
                  <a:schemeClr val="tx2">
                    <a:lumMod val="75000"/>
                  </a:schemeClr>
                </a:solidFill>
              </a:rPr>
              <a:t>06.</a:t>
            </a:r>
            <a:r>
              <a:rPr lang="ko-KR" altLang="en-US" dirty="0">
                <a:solidFill>
                  <a:schemeClr val="tx2">
                    <a:lumMod val="75000"/>
                  </a:schemeClr>
                </a:solidFill>
              </a:rPr>
              <a:t>시장가치분석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C219E18-99E7-4E81-8B29-90A1D03FF31B}"/>
              </a:ext>
            </a:extLst>
          </p:cNvPr>
          <p:cNvSpPr/>
          <p:nvPr/>
        </p:nvSpPr>
        <p:spPr>
          <a:xfrm>
            <a:off x="5084547" y="377687"/>
            <a:ext cx="1796137" cy="37768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2390E694-72D6-4184-A667-EF8D1DC18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85" y="3848474"/>
            <a:ext cx="9861629" cy="289600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EDC789-FE04-4FE9-BE23-5E90DE1FA34D}"/>
              </a:ext>
            </a:extLst>
          </p:cNvPr>
          <p:cNvSpPr txBox="1"/>
          <p:nvPr/>
        </p:nvSpPr>
        <p:spPr>
          <a:xfrm>
            <a:off x="8171727" y="4930815"/>
            <a:ext cx="197927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solidFill>
                  <a:srgbClr val="FF0000"/>
                </a:solidFill>
              </a:rPr>
              <a:t>2019.12 </a:t>
            </a:r>
            <a:r>
              <a:rPr lang="ko-KR" altLang="en-US" sz="1050" dirty="0">
                <a:solidFill>
                  <a:srgbClr val="FF0000"/>
                </a:solidFill>
              </a:rPr>
              <a:t>최고가 달성</a:t>
            </a:r>
          </a:p>
        </p:txBody>
      </p:sp>
    </p:spTree>
    <p:extLst>
      <p:ext uri="{BB962C8B-B14F-4D97-AF65-F5344CB8AC3E}">
        <p14:creationId xmlns:p14="http://schemas.microsoft.com/office/powerpoint/2010/main" val="48447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8B38B00C-3ABB-476A-979C-41EE2576DDD2}"/>
              </a:ext>
            </a:extLst>
          </p:cNvPr>
          <p:cNvGrpSpPr/>
          <p:nvPr/>
        </p:nvGrpSpPr>
        <p:grpSpPr>
          <a:xfrm>
            <a:off x="0" y="237585"/>
            <a:ext cx="12192000" cy="810898"/>
            <a:chOff x="0" y="566059"/>
            <a:chExt cx="12192000" cy="810898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F317CFB4-2919-4580-AA26-B56B3CC9F438}"/>
                </a:ext>
              </a:extLst>
            </p:cNvPr>
            <p:cNvSpPr/>
            <p:nvPr/>
          </p:nvSpPr>
          <p:spPr>
            <a:xfrm>
              <a:off x="0" y="566059"/>
              <a:ext cx="12192000" cy="810898"/>
            </a:xfrm>
            <a:prstGeom prst="rect">
              <a:avLst/>
            </a:prstGeom>
            <a:solidFill>
              <a:srgbClr val="F68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id="{F5BD502D-5CEE-4E7F-AECB-562397765761}"/>
                </a:ext>
              </a:extLst>
            </p:cNvPr>
            <p:cNvSpPr/>
            <p:nvPr/>
          </p:nvSpPr>
          <p:spPr>
            <a:xfrm>
              <a:off x="8501204" y="566059"/>
              <a:ext cx="3690796" cy="809629"/>
            </a:xfrm>
            <a:prstGeom prst="triangle">
              <a:avLst>
                <a:gd name="adj" fmla="val 100000"/>
              </a:avLst>
            </a:prstGeom>
            <a:solidFill>
              <a:srgbClr val="F15A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>
            <a:extLst>
              <a:ext uri="{FF2B5EF4-FFF2-40B4-BE49-F238E27FC236}">
                <a16:creationId xmlns:a16="http://schemas.microsoft.com/office/drawing/2014/main" id="{684C9DD1-62C5-4944-9D25-8CB5779A44D0}"/>
              </a:ext>
            </a:extLst>
          </p:cNvPr>
          <p:cNvSpPr/>
          <p:nvPr/>
        </p:nvSpPr>
        <p:spPr>
          <a:xfrm>
            <a:off x="0" y="6442233"/>
            <a:ext cx="12192000" cy="3563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56AC-2018-4FA1-B21F-9D35CDCF2A0A}"/>
              </a:ext>
            </a:extLst>
          </p:cNvPr>
          <p:cNvSpPr txBox="1"/>
          <p:nvPr/>
        </p:nvSpPr>
        <p:spPr>
          <a:xfrm>
            <a:off x="202840" y="400753"/>
            <a:ext cx="17620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spc="-150" dirty="0">
                <a:solidFill>
                  <a:srgbClr val="F8F8F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재무 분석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A0AF84C-1948-4226-AA33-012DC9C12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940" y="1548423"/>
            <a:ext cx="5141604" cy="2930299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11520A45-2817-49B7-B4BD-781ECA8F3EDD}"/>
              </a:ext>
            </a:extLst>
          </p:cNvPr>
          <p:cNvSpPr/>
          <p:nvPr/>
        </p:nvSpPr>
        <p:spPr>
          <a:xfrm>
            <a:off x="2414897" y="1317149"/>
            <a:ext cx="908384" cy="231729"/>
          </a:xfrm>
          <a:prstGeom prst="rect">
            <a:avLst/>
          </a:prstGeom>
          <a:solidFill>
            <a:srgbClr val="F6812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25452AE3-A067-4214-92FF-259E04A60415}"/>
              </a:ext>
            </a:extLst>
          </p:cNvPr>
          <p:cNvCxnSpPr>
            <a:cxnSpLocks/>
          </p:cNvCxnSpPr>
          <p:nvPr/>
        </p:nvCxnSpPr>
        <p:spPr>
          <a:xfrm>
            <a:off x="2404689" y="1548880"/>
            <a:ext cx="910164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DF188B72-3955-44C3-9AD5-15DF5F1700F0}"/>
              </a:ext>
            </a:extLst>
          </p:cNvPr>
          <p:cNvSpPr txBox="1"/>
          <p:nvPr/>
        </p:nvSpPr>
        <p:spPr>
          <a:xfrm>
            <a:off x="2503824" y="1279757"/>
            <a:ext cx="7305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15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연간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6B960D5-32A1-4A37-801F-2CB1352199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024" y="1545575"/>
            <a:ext cx="5228798" cy="2930299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6F6BCA71-BC5B-41AC-93EC-82536FCFD697}"/>
              </a:ext>
            </a:extLst>
          </p:cNvPr>
          <p:cNvSpPr/>
          <p:nvPr/>
        </p:nvSpPr>
        <p:spPr>
          <a:xfrm>
            <a:off x="7902793" y="1309751"/>
            <a:ext cx="908384" cy="231729"/>
          </a:xfrm>
          <a:prstGeom prst="rect">
            <a:avLst/>
          </a:prstGeom>
          <a:solidFill>
            <a:srgbClr val="F68121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B00FFB31-E397-4D73-808E-E17E36D3D9ED}"/>
              </a:ext>
            </a:extLst>
          </p:cNvPr>
          <p:cNvCxnSpPr>
            <a:cxnSpLocks/>
          </p:cNvCxnSpPr>
          <p:nvPr/>
        </p:nvCxnSpPr>
        <p:spPr>
          <a:xfrm>
            <a:off x="7892585" y="1541482"/>
            <a:ext cx="910164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B8623500-7827-4AC1-AE8E-E1F7770542D6}"/>
              </a:ext>
            </a:extLst>
          </p:cNvPr>
          <p:cNvSpPr txBox="1"/>
          <p:nvPr/>
        </p:nvSpPr>
        <p:spPr>
          <a:xfrm>
            <a:off x="7991720" y="1272359"/>
            <a:ext cx="7305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-15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분기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C74C6E-3431-4C65-96A5-E978488A62A0}"/>
              </a:ext>
            </a:extLst>
          </p:cNvPr>
          <p:cNvSpPr txBox="1"/>
          <p:nvPr/>
        </p:nvSpPr>
        <p:spPr>
          <a:xfrm>
            <a:off x="495090" y="4707148"/>
            <a:ext cx="116318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SK</a:t>
            </a:r>
            <a:r>
              <a:rPr lang="ko-KR" altLang="en-US" sz="1600" dirty="0"/>
              <a:t>하이닉스는 부채비율이 꾸준히 감소하여 </a:t>
            </a:r>
            <a:r>
              <a:rPr lang="en-US" altLang="ko-KR" sz="1600" dirty="0"/>
              <a:t>2020</a:t>
            </a:r>
            <a:r>
              <a:rPr lang="ko-KR" altLang="en-US" sz="1600" dirty="0"/>
              <a:t>년 현재 </a:t>
            </a:r>
            <a:r>
              <a:rPr lang="en-US" altLang="ko-KR" sz="1600" dirty="0"/>
              <a:t>37.17%</a:t>
            </a:r>
            <a:r>
              <a:rPr lang="ko-KR" altLang="en-US" sz="1600" dirty="0"/>
              <a:t>로 매우 안정적인 수치라고 할 수 있습니다</a:t>
            </a:r>
            <a:endParaRPr lang="en-US" altLang="ko-KR" sz="1600" dirty="0"/>
          </a:p>
          <a:p>
            <a:r>
              <a:rPr lang="ko-KR" altLang="en-US" sz="1600" dirty="0"/>
              <a:t>자산은 꾸준히 증가하였으나 그에 대한 부채 비율은 감소했기에 회사가 꾸준히 부채를 줄이고 이익잉여금으로 </a:t>
            </a:r>
            <a:endParaRPr lang="en-US" altLang="ko-KR" sz="1600" dirty="0"/>
          </a:p>
          <a:p>
            <a:r>
              <a:rPr lang="ko-KR" altLang="en-US" sz="1600" dirty="0"/>
              <a:t>자산을 늘려 왔음을 의미합니다</a:t>
            </a:r>
            <a:r>
              <a:rPr lang="en-US" altLang="ko-KR" sz="1600" dirty="0"/>
              <a:t>. </a:t>
            </a:r>
            <a:r>
              <a:rPr lang="ko-KR" altLang="en-US" sz="1600" dirty="0"/>
              <a:t>차트를 통해서도 부채비율이 일정한 기울기로 감소하여 회사가 재무적으로 </a:t>
            </a:r>
            <a:endParaRPr lang="en-US" altLang="ko-KR" sz="1600" dirty="0"/>
          </a:p>
          <a:p>
            <a:r>
              <a:rPr lang="ko-KR" altLang="en-US" sz="1600" dirty="0"/>
              <a:t>안정화 될 것으로 예상됩니다</a:t>
            </a:r>
            <a:r>
              <a:rPr lang="en-US" altLang="ko-KR" sz="1600" dirty="0"/>
              <a:t>.</a:t>
            </a:r>
          </a:p>
        </p:txBody>
      </p:sp>
      <p:sp>
        <p:nvSpPr>
          <p:cNvPr id="16" name="원형: 비어 있음 15">
            <a:extLst>
              <a:ext uri="{FF2B5EF4-FFF2-40B4-BE49-F238E27FC236}">
                <a16:creationId xmlns:a16="http://schemas.microsoft.com/office/drawing/2014/main" id="{542BEE7F-C0CA-4515-B6E5-921D3132A53C}"/>
              </a:ext>
            </a:extLst>
          </p:cNvPr>
          <p:cNvSpPr/>
          <p:nvPr/>
        </p:nvSpPr>
        <p:spPr>
          <a:xfrm rot="1164800">
            <a:off x="1812712" y="3078117"/>
            <a:ext cx="1019785" cy="338551"/>
          </a:xfrm>
          <a:prstGeom prst="donut">
            <a:avLst>
              <a:gd name="adj" fmla="val 17632"/>
            </a:avLst>
          </a:prstGeom>
          <a:solidFill>
            <a:srgbClr val="00B050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23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AF805FD-F38D-45AD-A68E-7DF8AF973860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53587651-DF39-4986-8D80-E2E69823B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1FE82E21-B737-450B-BCEC-BF5DACBA17BE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0" y="2416788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D2D3E0FE-4992-41D7-9A14-08609548810D}"/>
              </a:ext>
            </a:extLst>
          </p:cNvPr>
          <p:cNvSpPr txBox="1"/>
          <p:nvPr/>
        </p:nvSpPr>
        <p:spPr>
          <a:xfrm>
            <a:off x="5705928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2141801D-AA3D-4052-9EDE-376E047891A7}"/>
              </a:ext>
            </a:extLst>
          </p:cNvPr>
          <p:cNvSpPr/>
          <p:nvPr/>
        </p:nvSpPr>
        <p:spPr>
          <a:xfrm>
            <a:off x="4989000" y="3013019"/>
            <a:ext cx="2214000" cy="3705019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E8C34A0-A360-425E-B497-78B9C4B3C92A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EAD5686-C8F0-4891-8A8D-4B9AE1758F89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B18E8E-691D-4EFF-8B4B-A5231EFB5B66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0347E7B1-BECD-46AB-A1A4-8386A528233A}"/>
              </a:ext>
            </a:extLst>
          </p:cNvPr>
          <p:cNvSpPr/>
          <p:nvPr/>
        </p:nvSpPr>
        <p:spPr>
          <a:xfrm>
            <a:off x="1351065" y="3013020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ABDE9FC-1E0B-4490-9F5D-04E8D1901E58}"/>
              </a:ext>
            </a:extLst>
          </p:cNvPr>
          <p:cNvSpPr/>
          <p:nvPr/>
        </p:nvSpPr>
        <p:spPr>
          <a:xfrm>
            <a:off x="1487698" y="3181218"/>
            <a:ext cx="504800" cy="550037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DBFF603-C2D2-4A18-A85B-725086C80027}"/>
              </a:ext>
            </a:extLst>
          </p:cNvPr>
          <p:cNvSpPr txBox="1"/>
          <p:nvPr/>
        </p:nvSpPr>
        <p:spPr>
          <a:xfrm>
            <a:off x="1487698" y="3181217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B9F5A879-A704-4E05-9925-7300DB5DC6CA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E0C0C55-A0A2-4555-B450-BCD3CA58BF39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057F76D-2B5F-4148-8ADE-85101025833D}"/>
              </a:ext>
            </a:extLst>
          </p:cNvPr>
          <p:cNvSpPr txBox="1"/>
          <p:nvPr/>
        </p:nvSpPr>
        <p:spPr>
          <a:xfrm>
            <a:off x="5708513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417FB40-847C-4F01-B61C-81104C60535F}"/>
              </a:ext>
            </a:extLst>
          </p:cNvPr>
          <p:cNvSpPr txBox="1"/>
          <p:nvPr/>
        </p:nvSpPr>
        <p:spPr>
          <a:xfrm>
            <a:off x="5125344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재무제표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1486E1C-291A-47B5-A596-5CCFB5BBA705}"/>
              </a:ext>
            </a:extLst>
          </p:cNvPr>
          <p:cNvSpPr txBox="1"/>
          <p:nvPr/>
        </p:nvSpPr>
        <p:spPr>
          <a:xfrm>
            <a:off x="5125344" y="5295733"/>
            <a:ext cx="1685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평가에 따른 재무분석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7EFCB6-A594-4E31-A11E-EF39DC85DB06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25495C8-D127-4252-90D5-ADA60550EF07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BA700D4-854E-46CE-8B5C-55BE20071010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사업영역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E08E0B-83B1-43B9-B5C8-8D7AE0429171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ea typeface="KoPub돋움체 Medium" panose="02020603020101020101" pitchFamily="18" charset="-127"/>
              </a:rPr>
              <a:t>목 차</a:t>
            </a: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72738B6E-F47C-43D7-A81B-0268ABCA64E1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" name="슬라이드 확대/축소 3">
                <a:extLst>
                  <a:ext uri="{FF2B5EF4-FFF2-40B4-BE49-F238E27FC236}">
                    <a16:creationId xmlns:a16="http://schemas.microsoft.com/office/drawing/2014/main" id="{97AA8D8D-139F-4F80-9B60-50610F403065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546837" y="4568508"/>
              <a:ext cx="1098326" cy="617809"/>
            </p:xfrm>
            <a:graphic>
              <a:graphicData uri="http://schemas.microsoft.com/office/powerpoint/2016/slidezoom">
                <pslz:sldZm>
                  <pslz:sldZmObj sldId="294" cId="3195327550">
                    <pslz:zmPr id="{A498230B-FE04-4620-87B2-A323F559E9FA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98326" cy="617809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" name="슬라이드 확대/축소 3">
                <a:hlinkClick r:id="" action="ppaction://noaction"/>
                <a:extLst>
                  <a:ext uri="{FF2B5EF4-FFF2-40B4-BE49-F238E27FC236}">
                    <a16:creationId xmlns:a16="http://schemas.microsoft.com/office/drawing/2014/main" id="{97AA8D8D-139F-4F80-9B60-50610F4030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46837" y="4568508"/>
                <a:ext cx="1098326" cy="617809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6" name="슬라이드 확대/축소 5">
                <a:extLst>
                  <a:ext uri="{FF2B5EF4-FFF2-40B4-BE49-F238E27FC236}">
                    <a16:creationId xmlns:a16="http://schemas.microsoft.com/office/drawing/2014/main" id="{79398DBC-7E9E-4404-B6F5-70DB625926B5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5546837" y="5911519"/>
              <a:ext cx="1098326" cy="617808"/>
            </p:xfrm>
            <a:graphic>
              <a:graphicData uri="http://schemas.microsoft.com/office/powerpoint/2016/slidezoom">
                <pslz:sldZm>
                  <pslz:sldZmObj sldId="297" cId="1051488155">
                    <pslz:zmPr id="{54EBE396-4D89-4AF0-A830-BD67AA2EA94E}" returnToParent="0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098326" cy="61780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6" name="슬라이드 확대/축소 5">
                <a:hlinkClick r:id="" action="ppaction://noaction"/>
                <a:extLst>
                  <a:ext uri="{FF2B5EF4-FFF2-40B4-BE49-F238E27FC236}">
                    <a16:creationId xmlns:a16="http://schemas.microsoft.com/office/drawing/2014/main" id="{79398DBC-7E9E-4404-B6F5-70DB625926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546837" y="5911519"/>
                <a:ext cx="1098326" cy="61780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5645654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A03CB906-8AA4-4060-81C8-FB4F9A416838}"/>
              </a:ext>
            </a:extLst>
          </p:cNvPr>
          <p:cNvGrpSpPr/>
          <p:nvPr/>
        </p:nvGrpSpPr>
        <p:grpSpPr>
          <a:xfrm>
            <a:off x="2125636" y="-4609"/>
            <a:ext cx="10066363" cy="2430365"/>
            <a:chOff x="2125636" y="-4609"/>
            <a:chExt cx="10066363" cy="2430365"/>
          </a:xfrm>
        </p:grpSpPr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347E4032-B299-407A-B577-8F2956688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33926" y="-1"/>
              <a:ext cx="8358073" cy="2425740"/>
            </a:xfrm>
            <a:prstGeom prst="rect">
              <a:avLst/>
            </a:prstGeom>
          </p:spPr>
        </p:pic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E33BB18F-12ED-4C46-B06B-BC25FBF2D9EA}"/>
                </a:ext>
              </a:extLst>
            </p:cNvPr>
            <p:cNvSpPr/>
            <p:nvPr/>
          </p:nvSpPr>
          <p:spPr>
            <a:xfrm rot="10800000">
              <a:off x="2125636" y="-4609"/>
              <a:ext cx="5708563" cy="2430365"/>
            </a:xfrm>
            <a:prstGeom prst="rect">
              <a:avLst/>
            </a:prstGeom>
            <a:gradFill flip="none" rotWithShape="1">
              <a:gsLst>
                <a:gs pos="74843">
                  <a:schemeClr val="bg1"/>
                </a:gs>
                <a:gs pos="65300">
                  <a:schemeClr val="bg1"/>
                </a:gs>
                <a:gs pos="0">
                  <a:srgbClr val="2D2D2D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2629F0C-89AA-4173-843B-5678B4F0AF2B}"/>
              </a:ext>
            </a:extLst>
          </p:cNvPr>
          <p:cNvGrpSpPr/>
          <p:nvPr/>
        </p:nvGrpSpPr>
        <p:grpSpPr>
          <a:xfrm>
            <a:off x="-1" y="2385931"/>
            <a:ext cx="12192000" cy="4441212"/>
            <a:chOff x="0" y="2416789"/>
            <a:chExt cx="12192000" cy="4441212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477ACD3-BF69-4820-ACAB-6A7440AACABF}"/>
                </a:ext>
              </a:extLst>
            </p:cNvPr>
            <p:cNvSpPr/>
            <p:nvPr/>
          </p:nvSpPr>
          <p:spPr>
            <a:xfrm>
              <a:off x="640662" y="2416789"/>
              <a:ext cx="11551338" cy="44412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A001424-FD01-41A9-B8DF-A3463C62910B}"/>
                </a:ext>
              </a:extLst>
            </p:cNvPr>
            <p:cNvSpPr/>
            <p:nvPr/>
          </p:nvSpPr>
          <p:spPr>
            <a:xfrm>
              <a:off x="0" y="3013023"/>
              <a:ext cx="640662" cy="384497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이등변 삼각형 18">
              <a:extLst>
                <a:ext uri="{FF2B5EF4-FFF2-40B4-BE49-F238E27FC236}">
                  <a16:creationId xmlns:a16="http://schemas.microsoft.com/office/drawing/2014/main" id="{2B3ED03D-3638-4AAB-B558-17D529DDDAA3}"/>
                </a:ext>
              </a:extLst>
            </p:cNvPr>
            <p:cNvSpPr/>
            <p:nvPr/>
          </p:nvSpPr>
          <p:spPr>
            <a:xfrm>
              <a:off x="0" y="2416790"/>
              <a:ext cx="640662" cy="596234"/>
            </a:xfrm>
            <a:prstGeom prst="triangle">
              <a:avLst>
                <a:gd name="adj" fmla="val 100000"/>
              </a:avLst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D2D3E0FE-4992-41D7-9A14-08609548810D}"/>
              </a:ext>
            </a:extLst>
          </p:cNvPr>
          <p:cNvSpPr txBox="1"/>
          <p:nvPr/>
        </p:nvSpPr>
        <p:spPr>
          <a:xfrm>
            <a:off x="5705928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2141801D-AA3D-4052-9EDE-376E047891A7}"/>
              </a:ext>
            </a:extLst>
          </p:cNvPr>
          <p:cNvSpPr/>
          <p:nvPr/>
        </p:nvSpPr>
        <p:spPr>
          <a:xfrm>
            <a:off x="4989000" y="3013019"/>
            <a:ext cx="2214000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5E8C34A0-A360-425E-B497-78B9C4B3C92A}"/>
              </a:ext>
            </a:extLst>
          </p:cNvPr>
          <p:cNvSpPr/>
          <p:nvPr/>
        </p:nvSpPr>
        <p:spPr>
          <a:xfrm>
            <a:off x="8628633" y="3013019"/>
            <a:ext cx="2212302" cy="3705019"/>
          </a:xfrm>
          <a:prstGeom prst="rect">
            <a:avLst/>
          </a:prstGeom>
          <a:solidFill>
            <a:srgbClr val="D99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8EAD5686-C8F0-4891-8A8D-4B9AE1758F89}"/>
              </a:ext>
            </a:extLst>
          </p:cNvPr>
          <p:cNvSpPr/>
          <p:nvPr/>
        </p:nvSpPr>
        <p:spPr>
          <a:xfrm>
            <a:off x="8763103" y="3181217"/>
            <a:ext cx="504784" cy="550037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B18E8E-691D-4EFF-8B4B-A5231EFB5B66}"/>
              </a:ext>
            </a:extLst>
          </p:cNvPr>
          <p:cNvSpPr txBox="1"/>
          <p:nvPr/>
        </p:nvSpPr>
        <p:spPr>
          <a:xfrm>
            <a:off x="8830989" y="3190473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3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0347E7B1-BECD-46AB-A1A4-8386A528233A}"/>
              </a:ext>
            </a:extLst>
          </p:cNvPr>
          <p:cNvSpPr/>
          <p:nvPr/>
        </p:nvSpPr>
        <p:spPr>
          <a:xfrm>
            <a:off x="1351065" y="3013020"/>
            <a:ext cx="2212302" cy="3705019"/>
          </a:xfrm>
          <a:prstGeom prst="rect">
            <a:avLst/>
          </a:prstGeom>
          <a:solidFill>
            <a:srgbClr val="BEBD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2ABDE9FC-1E0B-4490-9F5D-04E8D1901E58}"/>
              </a:ext>
            </a:extLst>
          </p:cNvPr>
          <p:cNvSpPr/>
          <p:nvPr/>
        </p:nvSpPr>
        <p:spPr>
          <a:xfrm>
            <a:off x="1487698" y="3181218"/>
            <a:ext cx="504800" cy="550037"/>
          </a:xfrm>
          <a:prstGeom prst="rect">
            <a:avLst/>
          </a:prstGeom>
          <a:solidFill>
            <a:srgbClr val="1977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DBFF603-C2D2-4A18-A85B-725086C80027}"/>
              </a:ext>
            </a:extLst>
          </p:cNvPr>
          <p:cNvSpPr txBox="1"/>
          <p:nvPr/>
        </p:nvSpPr>
        <p:spPr>
          <a:xfrm>
            <a:off x="1487698" y="3181217"/>
            <a:ext cx="504800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1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B9F5A879-A704-4E05-9925-7300DB5DC6CA}"/>
              </a:ext>
            </a:extLst>
          </p:cNvPr>
          <p:cNvSpPr/>
          <p:nvPr/>
        </p:nvSpPr>
        <p:spPr>
          <a:xfrm>
            <a:off x="5125344" y="3181218"/>
            <a:ext cx="504801" cy="550037"/>
          </a:xfrm>
          <a:prstGeom prst="rect">
            <a:avLst/>
          </a:prstGeom>
          <a:solidFill>
            <a:srgbClr val="409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E0C0C55-A0A2-4555-B450-BCD3CA58BF39}"/>
              </a:ext>
            </a:extLst>
          </p:cNvPr>
          <p:cNvSpPr txBox="1"/>
          <p:nvPr/>
        </p:nvSpPr>
        <p:spPr>
          <a:xfrm>
            <a:off x="5193239" y="3190472"/>
            <a:ext cx="369012" cy="4770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500">
                <a:ln>
                  <a:solidFill>
                    <a:srgbClr val="F8F8F8">
                      <a:alpha val="31000"/>
                    </a:srgbClr>
                  </a:solidFill>
                </a:ln>
                <a:solidFill>
                  <a:srgbClr val="F8F8F8"/>
                </a:solidFill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2</a:t>
            </a:r>
            <a:endParaRPr lang="ko-KR" altLang="en-US" sz="2500">
              <a:ln>
                <a:solidFill>
                  <a:srgbClr val="F8F8F8">
                    <a:alpha val="31000"/>
                  </a:srgbClr>
                </a:solidFill>
              </a:ln>
              <a:solidFill>
                <a:srgbClr val="F8F8F8"/>
              </a:solidFill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057F76D-2B5F-4148-8ADE-85101025833D}"/>
              </a:ext>
            </a:extLst>
          </p:cNvPr>
          <p:cNvSpPr txBox="1"/>
          <p:nvPr/>
        </p:nvSpPr>
        <p:spPr>
          <a:xfrm>
            <a:off x="5708513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재무분석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7EFCB6-A594-4E31-A11E-EF39DC85DB06}"/>
              </a:ext>
            </a:extLst>
          </p:cNvPr>
          <p:cNvSpPr txBox="1"/>
          <p:nvPr/>
        </p:nvSpPr>
        <p:spPr>
          <a:xfrm>
            <a:off x="2070551" y="3269591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기업개요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25495C8-D127-4252-90D5-ADA60550EF07}"/>
              </a:ext>
            </a:extLst>
          </p:cNvPr>
          <p:cNvSpPr txBox="1"/>
          <p:nvPr/>
        </p:nvSpPr>
        <p:spPr>
          <a:xfrm>
            <a:off x="1452437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기업정보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BA700D4-854E-46CE-8B5C-55BE20071010}"/>
              </a:ext>
            </a:extLst>
          </p:cNvPr>
          <p:cNvSpPr txBox="1"/>
          <p:nvPr/>
        </p:nvSpPr>
        <p:spPr>
          <a:xfrm>
            <a:off x="1452437" y="543860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사업영역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3AFE59-D1B9-4CB0-81F2-46DC0B470830}"/>
              </a:ext>
            </a:extLst>
          </p:cNvPr>
          <p:cNvSpPr txBox="1"/>
          <p:nvPr/>
        </p:nvSpPr>
        <p:spPr>
          <a:xfrm>
            <a:off x="9340604" y="3269589"/>
            <a:ext cx="136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spc="-100">
                <a:ln>
                  <a:solidFill>
                    <a:srgbClr val="FAFAFA">
                      <a:alpha val="30000"/>
                    </a:srgbClr>
                  </a:solidFill>
                </a:ln>
                <a:solidFill>
                  <a:srgbClr val="FAFAFA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투자성과</a:t>
            </a:r>
            <a:endParaRPr kumimoji="0" lang="ko-KR" altLang="en-US" sz="2400" b="0" i="0" u="none" strike="noStrike" kern="1200" cap="none" spc="-100" normalizeH="0" noProof="0">
              <a:ln>
                <a:solidFill>
                  <a:srgbClr val="FAFAFA">
                    <a:alpha val="30000"/>
                  </a:srgbClr>
                </a:solidFill>
              </a:ln>
              <a:solidFill>
                <a:srgbClr val="FAFAFA"/>
              </a:solidFill>
              <a:effectLst/>
              <a:uLnTx/>
              <a:uFillTx/>
              <a:latin typeface="Noto Sans CJK KR Bold" panose="020B0800000000000000" pitchFamily="34" charset="-127"/>
              <a:ea typeface="Noto Sans CJK KR Bold" panose="020B0800000000000000" pitchFamily="34" charset="-127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A3F7A57-0B7A-4784-8152-33B0714655E2}"/>
              </a:ext>
            </a:extLst>
          </p:cNvPr>
          <p:cNvSpPr txBox="1"/>
          <p:nvPr/>
        </p:nvSpPr>
        <p:spPr>
          <a:xfrm>
            <a:off x="8760020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 dirty="0" err="1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투자성</a:t>
            </a:r>
            <a:endParaRPr lang="ko-KR" altLang="en-US" spc="-150" dirty="0">
              <a:solidFill>
                <a:schemeClr val="bg1"/>
              </a:solidFill>
              <a:ea typeface="KoPub돋움체 Light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9504AB-9812-451E-B0BF-6A042AF01B8A}"/>
              </a:ext>
            </a:extLst>
          </p:cNvPr>
          <p:cNvSpPr txBox="1"/>
          <p:nvPr/>
        </p:nvSpPr>
        <p:spPr>
          <a:xfrm>
            <a:off x="1351065" y="683974"/>
            <a:ext cx="10919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150">
                <a:solidFill>
                  <a:schemeClr val="tx1">
                    <a:lumMod val="85000"/>
                    <a:lumOff val="15000"/>
                  </a:schemeClr>
                </a:solidFill>
                <a:ea typeface="KoPub돋움체 Medium" panose="02020603020101020101" pitchFamily="18" charset="-127"/>
              </a:rPr>
              <a:t>목 차</a:t>
            </a:r>
          </a:p>
        </p:txBody>
      </p: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2831CCFE-93BD-4F20-AEF1-1216199832AA}"/>
              </a:ext>
            </a:extLst>
          </p:cNvPr>
          <p:cNvCxnSpPr>
            <a:cxnSpLocks/>
          </p:cNvCxnSpPr>
          <p:nvPr/>
        </p:nvCxnSpPr>
        <p:spPr>
          <a:xfrm>
            <a:off x="1429091" y="1268749"/>
            <a:ext cx="1590148" cy="0"/>
          </a:xfrm>
          <a:prstGeom prst="line">
            <a:avLst/>
          </a:prstGeom>
          <a:ln w="28575">
            <a:solidFill>
              <a:srgbClr val="F15A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4E6AB99F-05A3-403D-BCF3-12FC66D587EB}"/>
              </a:ext>
            </a:extLst>
          </p:cNvPr>
          <p:cNvSpPr txBox="1"/>
          <p:nvPr/>
        </p:nvSpPr>
        <p:spPr>
          <a:xfrm>
            <a:off x="5125344" y="4159178"/>
            <a:ext cx="144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  <a:cs typeface="Arial" panose="020B0604020202020204" pitchFamily="34" charset="0"/>
              </a:rPr>
              <a:t>재무제표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0BE7484-A483-485B-932F-6794B57D02C6}"/>
              </a:ext>
            </a:extLst>
          </p:cNvPr>
          <p:cNvSpPr txBox="1"/>
          <p:nvPr/>
        </p:nvSpPr>
        <p:spPr>
          <a:xfrm>
            <a:off x="5125344" y="5295733"/>
            <a:ext cx="1685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ko-KR" altLang="en-US" spc="-150">
                <a:solidFill>
                  <a:schemeClr val="bg1"/>
                </a:solidFill>
                <a:ea typeface="KoPub돋움체 Light" panose="02020603020101020101" pitchFamily="18" charset="-127"/>
              </a:rPr>
              <a:t>평가에 따른 재무분석</a:t>
            </a:r>
          </a:p>
        </p:txBody>
      </p:sp>
      <mc:AlternateContent xmlns:mc="http://schemas.openxmlformats.org/markup-compatibility/2006">
        <mc:Choice xmlns:pslz="http://schemas.microsoft.com/office/powerpoint/2016/slidezoom" xmlns="" Requires="pslz">
          <p:graphicFrame>
            <p:nvGraphicFramePr>
              <p:cNvPr id="4" name="슬라이드 확대/축소 3">
                <a:extLst>
                  <a:ext uri="{FF2B5EF4-FFF2-40B4-BE49-F238E27FC236}">
                    <a16:creationId xmlns:a16="http://schemas.microsoft.com/office/drawing/2014/main" id="{DBC5A4AD-95E9-46AC-BDF9-F0755505BF1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03752296"/>
                  </p:ext>
                </p:extLst>
              </p:nvPr>
            </p:nvGraphicFramePr>
            <p:xfrm>
              <a:off x="9249033" y="4631419"/>
              <a:ext cx="971502" cy="546470"/>
            </p:xfrm>
            <a:graphic>
              <a:graphicData uri="http://schemas.microsoft.com/office/powerpoint/2016/slidezoom">
                <pslz:sldZm>
                  <pslz:sldZmObj sldId="293" cId="1551442719">
                    <pslz:zmPr id="{D63191CC-097E-4012-9451-DE03DA9CC87C}" returnToParent="0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971502" cy="54647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4" name="슬라이드 확대/축소 3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DBC5A4AD-95E9-46AC-BDF9-F0755505BF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49033" y="4631419"/>
                <a:ext cx="971502" cy="54647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570827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BA08FE59-BA68-4EB4-8BFC-72171AC43F72}"/>
              </a:ext>
            </a:extLst>
          </p:cNvPr>
          <p:cNvSpPr/>
          <p:nvPr/>
        </p:nvSpPr>
        <p:spPr>
          <a:xfrm>
            <a:off x="0" y="28575"/>
            <a:ext cx="12192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99A62296-2451-4E33-A6B7-C128DA3541A3}"/>
              </a:ext>
            </a:extLst>
          </p:cNvPr>
          <p:cNvGrpSpPr/>
          <p:nvPr/>
        </p:nvGrpSpPr>
        <p:grpSpPr>
          <a:xfrm>
            <a:off x="0" y="338100"/>
            <a:ext cx="12192000" cy="810898"/>
            <a:chOff x="0" y="566059"/>
            <a:chExt cx="12192000" cy="810898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6DC1A5FB-C705-40C6-9390-1B5BF5950BC8}"/>
                </a:ext>
              </a:extLst>
            </p:cNvPr>
            <p:cNvSpPr/>
            <p:nvPr/>
          </p:nvSpPr>
          <p:spPr>
            <a:xfrm>
              <a:off x="0" y="566059"/>
              <a:ext cx="12192000" cy="810898"/>
            </a:xfrm>
            <a:prstGeom prst="rect">
              <a:avLst/>
            </a:prstGeom>
            <a:solidFill>
              <a:srgbClr val="F68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이등변 삼각형 4">
              <a:extLst>
                <a:ext uri="{FF2B5EF4-FFF2-40B4-BE49-F238E27FC236}">
                  <a16:creationId xmlns:a16="http://schemas.microsoft.com/office/drawing/2014/main" id="{AA01370F-EAC7-44AA-BB00-9A347078E3A5}"/>
                </a:ext>
              </a:extLst>
            </p:cNvPr>
            <p:cNvSpPr/>
            <p:nvPr/>
          </p:nvSpPr>
          <p:spPr>
            <a:xfrm>
              <a:off x="8501204" y="566059"/>
              <a:ext cx="3690796" cy="809629"/>
            </a:xfrm>
            <a:prstGeom prst="triangle">
              <a:avLst>
                <a:gd name="adj" fmla="val 100000"/>
              </a:avLst>
            </a:prstGeom>
            <a:solidFill>
              <a:srgbClr val="F15A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id="{2E10D964-B645-4FC9-98F6-102307D976C1}"/>
              </a:ext>
            </a:extLst>
          </p:cNvPr>
          <p:cNvSpPr/>
          <p:nvPr/>
        </p:nvSpPr>
        <p:spPr>
          <a:xfrm>
            <a:off x="0" y="6501636"/>
            <a:ext cx="12192000" cy="3563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396331-85C9-4DDE-AF81-2B49B30F9FEE}"/>
              </a:ext>
            </a:extLst>
          </p:cNvPr>
          <p:cNvSpPr txBox="1"/>
          <p:nvPr/>
        </p:nvSpPr>
        <p:spPr>
          <a:xfrm>
            <a:off x="149573" y="356363"/>
            <a:ext cx="128112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b="1" spc="-150" dirty="0" err="1">
                <a:solidFill>
                  <a:srgbClr val="F8F8F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투자성</a:t>
            </a:r>
            <a:endParaRPr lang="ko-KR" altLang="en-US" sz="3000" b="1" spc="-150" dirty="0">
              <a:solidFill>
                <a:srgbClr val="F8F8F8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7A6E54BF-DDF6-441E-852F-CCBFFE569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94" y="1251290"/>
            <a:ext cx="6605912" cy="330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원형: 비어 있음 9">
            <a:extLst>
              <a:ext uri="{FF2B5EF4-FFF2-40B4-BE49-F238E27FC236}">
                <a16:creationId xmlns:a16="http://schemas.microsoft.com/office/drawing/2014/main" id="{AC35ABE6-2DFF-48F2-8DBC-DB63048331F0}"/>
              </a:ext>
            </a:extLst>
          </p:cNvPr>
          <p:cNvSpPr/>
          <p:nvPr/>
        </p:nvSpPr>
        <p:spPr>
          <a:xfrm>
            <a:off x="6096000" y="1523370"/>
            <a:ext cx="328474" cy="328474"/>
          </a:xfrm>
          <a:prstGeom prst="donut">
            <a:avLst>
              <a:gd name="adj" fmla="val 6268"/>
            </a:avLst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38100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C4AE2397-F8F3-47EA-847F-79718F114111}"/>
              </a:ext>
            </a:extLst>
          </p:cNvPr>
          <p:cNvCxnSpPr>
            <a:cxnSpLocks/>
            <a:stCxn id="10" idx="6"/>
          </p:cNvCxnSpPr>
          <p:nvPr/>
        </p:nvCxnSpPr>
        <p:spPr>
          <a:xfrm flipV="1">
            <a:off x="6424474" y="1523370"/>
            <a:ext cx="864093" cy="164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E5388E9-3532-4546-85F6-DFC730727AC2}"/>
              </a:ext>
            </a:extLst>
          </p:cNvPr>
          <p:cNvSpPr txBox="1"/>
          <p:nvPr/>
        </p:nvSpPr>
        <p:spPr>
          <a:xfrm>
            <a:off x="7173156" y="1230982"/>
            <a:ext cx="2024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i="1"/>
              <a:t>2020.11.24</a:t>
            </a:r>
          </a:p>
          <a:p>
            <a:r>
              <a:rPr lang="en-US" altLang="ko-KR" sz="1600" b="1" i="1"/>
              <a:t>102,000</a:t>
            </a:r>
          </a:p>
          <a:p>
            <a:r>
              <a:rPr lang="en-US" altLang="ko-KR" sz="1600" b="1" i="1"/>
              <a:t> -</a:t>
            </a:r>
            <a:r>
              <a:rPr lang="ko-KR" altLang="en-US" sz="1600" b="1" i="1"/>
              <a:t>최고 주당 가격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A1BAC-FC43-42FB-AE2E-F0AB810D2039}"/>
              </a:ext>
            </a:extLst>
          </p:cNvPr>
          <p:cNvSpPr txBox="1"/>
          <p:nvPr/>
        </p:nvSpPr>
        <p:spPr>
          <a:xfrm>
            <a:off x="318995" y="4554246"/>
            <a:ext cx="11554010" cy="1804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800" b="1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재무제표를 보면 확실히 연간기준으로 매출이 들쭉날쭉합니다</a:t>
            </a:r>
            <a:r>
              <a:rPr lang="en-US" altLang="ko-KR" sz="1800" b="1" kern="0" spc="0">
                <a:solidFill>
                  <a:srgbClr val="000000"/>
                </a:solidFill>
                <a:effectLst/>
                <a:ea typeface="함초롬바탕" panose="02030604000101010101" pitchFamily="18" charset="-127"/>
              </a:rPr>
              <a:t>. </a:t>
            </a:r>
            <a:r>
              <a:rPr lang="en-US" altLang="ko-KR" b="1" kern="0">
                <a:solidFill>
                  <a:srgbClr val="000000"/>
                </a:solidFill>
                <a:ea typeface="함초롬바탕" panose="02030604000101010101" pitchFamily="18" charset="-127"/>
              </a:rPr>
              <a:t>SK</a:t>
            </a:r>
            <a:r>
              <a:rPr lang="ko-KR" altLang="en-US" b="1" kern="0">
                <a:solidFill>
                  <a:srgbClr val="000000"/>
                </a:solidFill>
                <a:ea typeface="함초롬바탕" panose="02030604000101010101" pitchFamily="18" charset="-127"/>
              </a:rPr>
              <a:t>하이닉스만 보면 반도체 기업이기 때문에 반도체 상황에 따라 주가가 이동하게 되는데 반도체 시황이 좋지 않으면 주가가 더 큰 폭으로 빠집니다</a:t>
            </a:r>
            <a:r>
              <a:rPr lang="en-US" altLang="ko-KR" b="1" kern="0">
                <a:solidFill>
                  <a:srgbClr val="000000"/>
                </a:solidFill>
                <a:ea typeface="함초롬바탕" panose="02030604000101010101" pitchFamily="18" charset="-127"/>
              </a:rPr>
              <a:t>. </a:t>
            </a:r>
            <a:r>
              <a:rPr lang="ko-KR" altLang="en-US" b="1" kern="0">
                <a:solidFill>
                  <a:srgbClr val="000000"/>
                </a:solidFill>
                <a:ea typeface="함초롬바탕" panose="02030604000101010101" pitchFamily="18" charset="-127"/>
              </a:rPr>
              <a:t>반면에 시장이 좋으면 더 많이 오르게 되는데 뒤에 매월 일정한 수준의 영업 현금흐름이 생기는 회사인 </a:t>
            </a:r>
            <a:r>
              <a:rPr lang="en-US" altLang="ko-KR" b="1" kern="0">
                <a:solidFill>
                  <a:srgbClr val="000000"/>
                </a:solidFill>
                <a:ea typeface="함초롬바탕" panose="02030604000101010101" pitchFamily="18" charset="-127"/>
              </a:rPr>
              <a:t>SK</a:t>
            </a:r>
            <a:r>
              <a:rPr lang="ko-KR" altLang="en-US" b="1" kern="0">
                <a:solidFill>
                  <a:srgbClr val="000000"/>
                </a:solidFill>
                <a:ea typeface="함초롬바탕" panose="02030604000101010101" pitchFamily="18" charset="-127"/>
              </a:rPr>
              <a:t>텔레콤이 있기 때문에 버틸 수 있으며 그래프를 보면 코로나가 나타남에도 불구하고 주가가 상승세로 이루고 있습니다</a:t>
            </a:r>
            <a:r>
              <a:rPr lang="en-US" altLang="ko-KR" b="1" kern="0">
                <a:solidFill>
                  <a:srgbClr val="000000"/>
                </a:solidFill>
                <a:ea typeface="함초롬바탕" panose="02030604000101010101" pitchFamily="18" charset="-127"/>
              </a:rPr>
              <a:t>. </a:t>
            </a:r>
            <a:endParaRPr lang="en-US" altLang="ko-KR" sz="1800" b="1" kern="0" spc="0">
              <a:solidFill>
                <a:srgbClr val="000000"/>
              </a:solidFill>
              <a:effectLst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514427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3741C7D6-4F4E-4F10-96E0-F318BDC327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317" y="1714802"/>
            <a:ext cx="6368854" cy="278775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373270C-1DF4-4C17-AC2A-98EB5A760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6249" y="1290933"/>
            <a:ext cx="6551270" cy="3944213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D1AC204E-56A4-4CD3-BCCB-21BFB6EE151B}"/>
              </a:ext>
            </a:extLst>
          </p:cNvPr>
          <p:cNvGrpSpPr/>
          <p:nvPr/>
        </p:nvGrpSpPr>
        <p:grpSpPr>
          <a:xfrm>
            <a:off x="0" y="338100"/>
            <a:ext cx="12192000" cy="810898"/>
            <a:chOff x="0" y="566059"/>
            <a:chExt cx="12192000" cy="810898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E703BAD-5B6F-43BF-BA05-2360087AA716}"/>
                </a:ext>
              </a:extLst>
            </p:cNvPr>
            <p:cNvSpPr/>
            <p:nvPr/>
          </p:nvSpPr>
          <p:spPr>
            <a:xfrm>
              <a:off x="0" y="566059"/>
              <a:ext cx="12192000" cy="810898"/>
            </a:xfrm>
            <a:prstGeom prst="rect">
              <a:avLst/>
            </a:prstGeom>
            <a:solidFill>
              <a:srgbClr val="F681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이등변 삼각형 9">
              <a:extLst>
                <a:ext uri="{FF2B5EF4-FFF2-40B4-BE49-F238E27FC236}">
                  <a16:creationId xmlns:a16="http://schemas.microsoft.com/office/drawing/2014/main" id="{CC57A5EF-32F2-4795-826A-9AE3541B8014}"/>
                </a:ext>
              </a:extLst>
            </p:cNvPr>
            <p:cNvSpPr/>
            <p:nvPr/>
          </p:nvSpPr>
          <p:spPr>
            <a:xfrm>
              <a:off x="8501204" y="566059"/>
              <a:ext cx="3690796" cy="809629"/>
            </a:xfrm>
            <a:prstGeom prst="triangle">
              <a:avLst>
                <a:gd name="adj" fmla="val 100000"/>
              </a:avLst>
            </a:prstGeom>
            <a:solidFill>
              <a:srgbClr val="F15A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0ECF5D7-D2CB-4604-B011-26F8AABDA4EB}"/>
              </a:ext>
            </a:extLst>
          </p:cNvPr>
          <p:cNvSpPr txBox="1"/>
          <p:nvPr/>
        </p:nvSpPr>
        <p:spPr>
          <a:xfrm>
            <a:off x="1930" y="481304"/>
            <a:ext cx="6094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800" b="1" spc="-150" dirty="0" err="1">
                <a:solidFill>
                  <a:srgbClr val="F8F8F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투자성</a:t>
            </a:r>
            <a:endParaRPr lang="ko-KR" altLang="en-US" sz="2800" b="1" spc="-150" dirty="0">
              <a:solidFill>
                <a:srgbClr val="F8F8F8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2998ED-4AF8-41C6-AC54-0405C3F770BE}"/>
              </a:ext>
            </a:extLst>
          </p:cNvPr>
          <p:cNvSpPr txBox="1"/>
          <p:nvPr/>
        </p:nvSpPr>
        <p:spPr>
          <a:xfrm>
            <a:off x="2696901" y="5761974"/>
            <a:ext cx="6308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2020.10.23</a:t>
            </a:r>
            <a:r>
              <a:rPr lang="ko-KR" altLang="en-US" dirty="0"/>
              <a:t>매수일로부터 </a:t>
            </a:r>
            <a:r>
              <a:rPr lang="en-US" altLang="ko-KR" dirty="0"/>
              <a:t>2020.11.29</a:t>
            </a:r>
            <a:r>
              <a:rPr lang="ko-KR" altLang="en-US" dirty="0"/>
              <a:t>까지 주가가 상승하면서  총</a:t>
            </a:r>
            <a:r>
              <a:rPr lang="en-US" altLang="ko-KR" dirty="0"/>
              <a:t>117,000</a:t>
            </a:r>
            <a:r>
              <a:rPr lang="ko-KR" altLang="en-US" dirty="0"/>
              <a:t>원의 손익을 보았으며 앞으로 주가상승이 예상 됨</a:t>
            </a:r>
          </a:p>
        </p:txBody>
      </p:sp>
    </p:spTree>
    <p:extLst>
      <p:ext uri="{BB962C8B-B14F-4D97-AF65-F5344CB8AC3E}">
        <p14:creationId xmlns:p14="http://schemas.microsoft.com/office/powerpoint/2010/main" val="4029091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312458" y="2668708"/>
            <a:ext cx="5567083" cy="1210235"/>
          </a:xfrm>
          <a:prstGeom prst="rect">
            <a:avLst/>
          </a:prstGeom>
          <a:solidFill>
            <a:srgbClr val="F15A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667632" y="2851098"/>
            <a:ext cx="29386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spc="-150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감사합니다</a:t>
            </a:r>
            <a:r>
              <a:rPr lang="en-US" altLang="ko-KR" sz="4800" spc="-150" dirty="0">
                <a:solidFill>
                  <a:schemeClr val="bg1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.</a:t>
            </a:r>
            <a:endParaRPr lang="ko-KR" altLang="en-US" sz="4800" spc="-150" dirty="0">
              <a:solidFill>
                <a:schemeClr val="bg1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1776" y="2351621"/>
            <a:ext cx="1306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THANK YOU</a:t>
            </a:r>
            <a:endParaRPr lang="ko-KR" altLang="en-US" spc="-150" dirty="0">
              <a:solidFill>
                <a:schemeClr val="tx1">
                  <a:lumMod val="85000"/>
                  <a:lumOff val="15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6" name="평행 사변형 5"/>
          <p:cNvSpPr/>
          <p:nvPr/>
        </p:nvSpPr>
        <p:spPr>
          <a:xfrm flipV="1">
            <a:off x="3316961" y="3878943"/>
            <a:ext cx="5791201" cy="914400"/>
          </a:xfrm>
          <a:prstGeom prst="parallelogram">
            <a:avLst/>
          </a:prstGeom>
          <a:gradFill>
            <a:gsLst>
              <a:gs pos="0">
                <a:srgbClr val="F8F8F8"/>
              </a:gs>
              <a:gs pos="100000">
                <a:schemeClr val="bg2">
                  <a:lumMod val="9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08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60EF61A3C6A9044CAA75A353A131605E" ma:contentTypeVersion="2" ma:contentTypeDescription="새 문서를 만듭니다." ma:contentTypeScope="" ma:versionID="76a58341329771288303c4c01c8dc269">
  <xsd:schema xmlns:xsd="http://www.w3.org/2001/XMLSchema" xmlns:xs="http://www.w3.org/2001/XMLSchema" xmlns:p="http://schemas.microsoft.com/office/2006/metadata/properties" xmlns:ns3="b680d75f-2912-4a6e-88cc-ebf006075f27" targetNamespace="http://schemas.microsoft.com/office/2006/metadata/properties" ma:root="true" ma:fieldsID="c3f7835ecf550131d1605055864cace7" ns3:_="">
    <xsd:import namespace="b680d75f-2912-4a6e-88cc-ebf006075f2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80d75f-2912-4a6e-88cc-ebf006075f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7CEB340-719C-448F-8023-53105FB4D7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017299-F1CA-4B6B-926A-7CD258A50042}">
  <ds:schemaRefs>
    <ds:schemaRef ds:uri="b680d75f-2912-4a6e-88cc-ebf006075f2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9E6F414-CAC4-43A0-9D9C-429C4E37758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680d75f-2912-4a6e-88cc-ebf006075f27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1287</Words>
  <Application>Microsoft Office PowerPoint</Application>
  <PresentationFormat>와이드스크린</PresentationFormat>
  <Paragraphs>451</Paragraphs>
  <Slides>33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2" baseType="lpstr">
      <vt:lpstr>Noto Sans CJK KR Medium</vt:lpstr>
      <vt:lpstr>맑은 고딕</vt:lpstr>
      <vt:lpstr>함초롬바탕</vt:lpstr>
      <vt:lpstr>Arial</vt:lpstr>
      <vt:lpstr>KoPub돋움체 Light</vt:lpstr>
      <vt:lpstr>Cambria Math</vt:lpstr>
      <vt:lpstr>Noto Sans CJK KR Bold</vt:lpstr>
      <vt:lpstr>KoPub돋움체 Medium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정혜영</dc:creator>
  <cp:lastModifiedBy>test</cp:lastModifiedBy>
  <cp:revision>1</cp:revision>
  <dcterms:created xsi:type="dcterms:W3CDTF">2016-12-26T04:25:46Z</dcterms:created>
  <dcterms:modified xsi:type="dcterms:W3CDTF">2021-11-17T05:05:45Z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0x01010060EF61A3C6A9044CAA75A353A131605E</vt:lpwstr>
  </property>
</Properties>
</file>