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1.xml" ContentType="application/vnd.openxmlformats-officedocument.presentationml.notesSlide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76" r:id="rId4"/>
    <p:sldId id="259" r:id="rId5"/>
    <p:sldId id="260" r:id="rId6"/>
    <p:sldId id="262" r:id="rId7"/>
    <p:sldId id="277" r:id="rId8"/>
    <p:sldId id="263" r:id="rId9"/>
    <p:sldId id="272" r:id="rId10"/>
    <p:sldId id="264" r:id="rId11"/>
    <p:sldId id="273" r:id="rId12"/>
    <p:sldId id="265" r:id="rId13"/>
    <p:sldId id="266" r:id="rId14"/>
    <p:sldId id="274" r:id="rId15"/>
    <p:sldId id="267" r:id="rId16"/>
    <p:sldId id="268" r:id="rId17"/>
    <p:sldId id="269" r:id="rId18"/>
    <p:sldId id="278" r:id="rId19"/>
    <p:sldId id="271" r:id="rId20"/>
    <p:sldId id="275" r:id="rId2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9DD41"/>
    <a:srgbClr val="08CA3B"/>
    <a:srgbClr val="009242"/>
    <a:srgbClr val="8284EA"/>
    <a:srgbClr val="08D23D"/>
    <a:srgbClr val="07C138"/>
    <a:srgbClr val="00DA63"/>
    <a:srgbClr val="AFDC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ROA</c:v>
                </c:pt>
              </c:strCache>
            </c:strRef>
          </c:tx>
          <c:marker>
            <c:symbol val="none"/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14.1</c:v>
                </c:pt>
                <c:pt idx="1">
                  <c:v>10.7</c:v>
                </c:pt>
                <c:pt idx="2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C7C2-45D0-AA38-910E3BF6ABF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ROE</c:v>
                </c:pt>
              </c:strCache>
            </c:strRef>
          </c:tx>
          <c:marker>
            <c:symbol val="none"/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26.2</c:v>
                </c:pt>
                <c:pt idx="1">
                  <c:v>18.5</c:v>
                </c:pt>
                <c:pt idx="2">
                  <c:v>8.57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C7C2-45D0-AA38-910E3BF6ABF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ROS</c:v>
                </c:pt>
              </c:strCache>
            </c:strRef>
          </c:tx>
          <c:marker>
            <c:symbol val="none"/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18.899999999999999</c:v>
                </c:pt>
                <c:pt idx="1">
                  <c:v>16.5</c:v>
                </c:pt>
                <c:pt idx="2">
                  <c:v>12.38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C7C2-45D0-AA38-910E3BF6ABF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2202752"/>
        <c:axId val="102208640"/>
      </c:lineChart>
      <c:catAx>
        <c:axId val="1022027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ko-KR"/>
          </a:p>
        </c:txPr>
        <c:crossAx val="102208640"/>
        <c:crosses val="autoZero"/>
        <c:auto val="1"/>
        <c:lblAlgn val="ctr"/>
        <c:lblOffset val="100"/>
        <c:noMultiLvlLbl val="0"/>
      </c:catAx>
      <c:valAx>
        <c:axId val="1022086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+mj-lt"/>
              </a:defRPr>
            </a:pPr>
            <a:endParaRPr lang="ko-KR"/>
          </a:p>
        </c:txPr>
        <c:crossAx val="10220275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매출액증가율</c:v>
                </c:pt>
              </c:strCache>
            </c:strRef>
          </c:tx>
          <c:marker>
            <c:symbol val="none"/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23</c:v>
                </c:pt>
                <c:pt idx="1">
                  <c:v>16</c:v>
                </c:pt>
                <c:pt idx="2">
                  <c:v>19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총자산증가율</c:v>
                </c:pt>
              </c:strCache>
            </c:strRef>
          </c:tx>
          <c:marker>
            <c:symbol val="none"/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45</c:v>
                </c:pt>
                <c:pt idx="1">
                  <c:v>25</c:v>
                </c:pt>
                <c:pt idx="2">
                  <c:v>23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순이익증가율</c:v>
                </c:pt>
              </c:strCache>
            </c:strRef>
          </c:tx>
          <c:marker>
            <c:symbol val="none"/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45</c:v>
                </c:pt>
                <c:pt idx="1">
                  <c:v>3</c:v>
                </c:pt>
                <c:pt idx="2">
                  <c:v>-15.74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1314944"/>
        <c:axId val="101316480"/>
      </c:lineChart>
      <c:catAx>
        <c:axId val="10131494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01316480"/>
        <c:crosses val="autoZero"/>
        <c:auto val="1"/>
        <c:lblAlgn val="ctr"/>
        <c:lblOffset val="100"/>
        <c:noMultiLvlLbl val="0"/>
      </c:catAx>
      <c:valAx>
        <c:axId val="1013164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1314944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000" b="1"/>
          </a:pPr>
          <a:endParaRPr lang="ko-KR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매출채권회전율</c:v>
                </c:pt>
              </c:strCache>
            </c:strRef>
          </c:tx>
          <c:marker>
            <c:symbol val="none"/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8.93</c:v>
                </c:pt>
                <c:pt idx="1">
                  <c:v>8.42</c:v>
                </c:pt>
                <c:pt idx="2">
                  <c:v>8.7100000000000009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4B78-4019-8606-D427325AA88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재고자산회전율</c:v>
                </c:pt>
              </c:strCache>
            </c:strRef>
          </c:tx>
          <c:marker>
            <c:symbol val="none"/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2.0299999999999998</c:v>
                </c:pt>
                <c:pt idx="1">
                  <c:v>2.0099999999999998</c:v>
                </c:pt>
                <c:pt idx="2">
                  <c:v>1.04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4B78-4019-8606-D427325AA880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유형자산회전율</c:v>
                </c:pt>
              </c:strCache>
            </c:strRef>
          </c:tx>
          <c:marker>
            <c:symbol val="none"/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3.7600000000000002</c:v>
                </c:pt>
                <c:pt idx="1">
                  <c:v>4</c:v>
                </c:pt>
                <c:pt idx="2">
                  <c:v>1.03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4B78-4019-8606-D427325AA880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총자산회전율</c:v>
                </c:pt>
              </c:strCache>
            </c:strRef>
          </c:tx>
          <c:marker>
            <c:symbol val="none"/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0.8</c:v>
                </c:pt>
                <c:pt idx="1">
                  <c:v>0.70000000000000018</c:v>
                </c:pt>
                <c:pt idx="2">
                  <c:v>0.4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4B78-4019-8606-D427325AA8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7671296"/>
        <c:axId val="127698432"/>
      </c:lineChart>
      <c:catAx>
        <c:axId val="1276712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ko-KR"/>
          </a:p>
        </c:txPr>
        <c:crossAx val="127698432"/>
        <c:crosses val="autoZero"/>
        <c:auto val="1"/>
        <c:lblAlgn val="ctr"/>
        <c:lblOffset val="100"/>
        <c:noMultiLvlLbl val="0"/>
      </c:catAx>
      <c:valAx>
        <c:axId val="1276984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+mj-lt"/>
              </a:defRPr>
            </a:pPr>
            <a:endParaRPr lang="ko-KR"/>
          </a:p>
        </c:txPr>
        <c:crossAx val="127671296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1100"/>
          </a:pPr>
          <a:endParaRPr lang="ko-KR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E00F9C-9FC9-4412-A172-D40BF4D73B89}" type="datetimeFigureOut">
              <a:rPr lang="ko-KR" altLang="en-US" smtClean="0"/>
              <a:pPr/>
              <a:t>2018-12-27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FD1EB5-95CC-4584-B284-4E7DDF8FBAC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646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FD1EB5-95CC-4584-B284-4E7DDF8FBACB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E80FA-988C-4A7C-AF99-F98E2CB77334}" type="datetimeFigureOut">
              <a:rPr lang="ko-KR" altLang="en-US" smtClean="0"/>
              <a:pPr/>
              <a:t>2018-12-27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0B73-0C16-4FFB-8E80-F552F4172D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E80FA-988C-4A7C-AF99-F98E2CB77334}" type="datetimeFigureOut">
              <a:rPr lang="ko-KR" altLang="en-US" smtClean="0"/>
              <a:pPr/>
              <a:t>2018-12-27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0B73-0C16-4FFB-8E80-F552F4172D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E80FA-988C-4A7C-AF99-F98E2CB77334}" type="datetimeFigureOut">
              <a:rPr lang="ko-KR" altLang="en-US" smtClean="0"/>
              <a:pPr/>
              <a:t>2018-12-27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0B73-0C16-4FFB-8E80-F552F4172D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E80FA-988C-4A7C-AF99-F98E2CB77334}" type="datetimeFigureOut">
              <a:rPr lang="ko-KR" altLang="en-US" smtClean="0"/>
              <a:pPr/>
              <a:t>2018-12-27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0B73-0C16-4FFB-8E80-F552F4172D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E80FA-988C-4A7C-AF99-F98E2CB77334}" type="datetimeFigureOut">
              <a:rPr lang="ko-KR" altLang="en-US" smtClean="0"/>
              <a:pPr/>
              <a:t>2018-12-27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0B73-0C16-4FFB-8E80-F552F4172D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E80FA-988C-4A7C-AF99-F98E2CB77334}" type="datetimeFigureOut">
              <a:rPr lang="ko-KR" altLang="en-US" smtClean="0"/>
              <a:pPr/>
              <a:t>2018-12-27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0B73-0C16-4FFB-8E80-F552F4172D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E80FA-988C-4A7C-AF99-F98E2CB77334}" type="datetimeFigureOut">
              <a:rPr lang="ko-KR" altLang="en-US" smtClean="0"/>
              <a:pPr/>
              <a:t>2018-12-27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0B73-0C16-4FFB-8E80-F552F4172D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E80FA-988C-4A7C-AF99-F98E2CB77334}" type="datetimeFigureOut">
              <a:rPr lang="ko-KR" altLang="en-US" smtClean="0"/>
              <a:pPr/>
              <a:t>2018-12-27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0B73-0C16-4FFB-8E80-F552F4172D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E80FA-988C-4A7C-AF99-F98E2CB77334}" type="datetimeFigureOut">
              <a:rPr lang="ko-KR" altLang="en-US" smtClean="0"/>
              <a:pPr/>
              <a:t>2018-12-27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0B73-0C16-4FFB-8E80-F552F4172D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E80FA-988C-4A7C-AF99-F98E2CB77334}" type="datetimeFigureOut">
              <a:rPr lang="ko-KR" altLang="en-US" smtClean="0"/>
              <a:pPr/>
              <a:t>2018-12-27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0B73-0C16-4FFB-8E80-F552F4172D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E80FA-988C-4A7C-AF99-F98E2CB77334}" type="datetimeFigureOut">
              <a:rPr lang="ko-KR" altLang="en-US" smtClean="0"/>
              <a:pPr/>
              <a:t>2018-12-27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0B73-0C16-4FFB-8E80-F552F4172D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E80FA-988C-4A7C-AF99-F98E2CB77334}" type="datetimeFigureOut">
              <a:rPr lang="ko-KR" altLang="en-US" smtClean="0"/>
              <a:pPr/>
              <a:t>2018-12-27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B0B73-0C16-4FFB-8E80-F552F4172D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214414" y="2571744"/>
            <a:ext cx="5243522" cy="1012823"/>
          </a:xfrm>
          <a:noFill/>
          <a:ln cap="rnd">
            <a:noFill/>
          </a:ln>
        </p:spPr>
        <p:txBody>
          <a:bodyPr>
            <a:normAutofit/>
          </a:bodyPr>
          <a:lstStyle/>
          <a:p>
            <a:r>
              <a:rPr lang="ko-KR" altLang="en-US" sz="2800" dirty="0" smtClean="0">
                <a:latin typeface="HY견고딕" pitchFamily="18" charset="-127"/>
                <a:ea typeface="HY견고딕" pitchFamily="18" charset="-127"/>
              </a:rPr>
              <a:t>          기업 재무분석</a:t>
            </a:r>
            <a:endParaRPr lang="ko-KR" altLang="en-US" sz="28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357950" y="5286388"/>
            <a:ext cx="2614586" cy="857256"/>
          </a:xfrm>
        </p:spPr>
        <p:txBody>
          <a:bodyPr>
            <a:normAutofit/>
          </a:bodyPr>
          <a:lstStyle/>
          <a:p>
            <a:pPr algn="r"/>
            <a:r>
              <a:rPr lang="en-US" altLang="ko-KR" sz="2000" b="1" dirty="0" smtClean="0">
                <a:solidFill>
                  <a:schemeClr val="tx1"/>
                </a:solidFill>
              </a:rPr>
              <a:t>201510889 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김지훈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pPr algn="r"/>
            <a:r>
              <a:rPr lang="en-US" altLang="ko-KR" sz="2000" b="1" dirty="0">
                <a:solidFill>
                  <a:schemeClr val="tx1"/>
                </a:solidFill>
              </a:rPr>
              <a:t> 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 201510899 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오   현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pPr algn="r"/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8072462" cy="428604"/>
          </a:xfrm>
          <a:prstGeom prst="rect">
            <a:avLst/>
          </a:prstGeom>
          <a:solidFill>
            <a:srgbClr val="08CA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029" y="2714620"/>
            <a:ext cx="730575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직사각형 8"/>
          <p:cNvSpPr/>
          <p:nvPr/>
        </p:nvSpPr>
        <p:spPr>
          <a:xfrm>
            <a:off x="1000100" y="6429396"/>
            <a:ext cx="8143900" cy="428604"/>
          </a:xfrm>
          <a:prstGeom prst="rect">
            <a:avLst/>
          </a:prstGeom>
          <a:solidFill>
            <a:srgbClr val="08CA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2" name="그룹 11"/>
          <p:cNvGrpSpPr/>
          <p:nvPr/>
        </p:nvGrpSpPr>
        <p:grpSpPr>
          <a:xfrm>
            <a:off x="1785918" y="2714620"/>
            <a:ext cx="6357982" cy="714380"/>
            <a:chOff x="1071538" y="1857364"/>
            <a:chExt cx="6357982" cy="714380"/>
          </a:xfrm>
        </p:grpSpPr>
        <p:grpSp>
          <p:nvGrpSpPr>
            <p:cNvPr id="13" name="그룹 32"/>
            <p:cNvGrpSpPr/>
            <p:nvPr/>
          </p:nvGrpSpPr>
          <p:grpSpPr>
            <a:xfrm>
              <a:off x="1071538" y="1857364"/>
              <a:ext cx="6357982" cy="714380"/>
              <a:chOff x="785786" y="1928802"/>
              <a:chExt cx="6357982" cy="714380"/>
            </a:xfrm>
          </p:grpSpPr>
          <p:sp>
            <p:nvSpPr>
              <p:cNvPr id="15" name="직사각형 14"/>
              <p:cNvSpPr/>
              <p:nvPr/>
            </p:nvSpPr>
            <p:spPr>
              <a:xfrm>
                <a:off x="785786" y="1928802"/>
                <a:ext cx="6357982" cy="714380"/>
              </a:xfrm>
              <a:prstGeom prst="rect">
                <a:avLst/>
              </a:prstGeom>
              <a:noFill/>
              <a:ln>
                <a:solidFill>
                  <a:srgbClr val="08CA3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" name="직사각형 15"/>
              <p:cNvSpPr/>
              <p:nvPr/>
            </p:nvSpPr>
            <p:spPr>
              <a:xfrm>
                <a:off x="6500826" y="1928802"/>
                <a:ext cx="642942" cy="714380"/>
              </a:xfrm>
              <a:prstGeom prst="rect">
                <a:avLst/>
              </a:prstGeom>
              <a:solidFill>
                <a:srgbClr val="08CA3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17" name="그룹 30"/>
              <p:cNvGrpSpPr/>
              <p:nvPr/>
            </p:nvGrpSpPr>
            <p:grpSpPr>
              <a:xfrm>
                <a:off x="6715140" y="2143116"/>
                <a:ext cx="214314" cy="357190"/>
                <a:chOff x="6715140" y="2071678"/>
                <a:chExt cx="214314" cy="357190"/>
              </a:xfrm>
            </p:grpSpPr>
            <p:sp>
              <p:nvSpPr>
                <p:cNvPr id="19" name="타원 18"/>
                <p:cNvSpPr/>
                <p:nvPr/>
              </p:nvSpPr>
              <p:spPr>
                <a:xfrm>
                  <a:off x="6715140" y="2071678"/>
                  <a:ext cx="214314" cy="214314"/>
                </a:xfrm>
                <a:prstGeom prst="ellipse">
                  <a:avLst/>
                </a:pr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cxnSp>
              <p:nvCxnSpPr>
                <p:cNvPr id="20" name="직선 연결선 19"/>
                <p:cNvCxnSpPr/>
                <p:nvPr/>
              </p:nvCxnSpPr>
              <p:spPr>
                <a:xfrm rot="16200000" flipH="1">
                  <a:off x="6822297" y="2321711"/>
                  <a:ext cx="142876" cy="71438"/>
                </a:xfrm>
                <a:prstGeom prst="line">
                  <a:avLst/>
                </a:prstGeom>
                <a:ln w="2222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8" name="순서도: 병합 17"/>
              <p:cNvSpPr/>
              <p:nvPr/>
            </p:nvSpPr>
            <p:spPr>
              <a:xfrm>
                <a:off x="6000760" y="2214554"/>
                <a:ext cx="214314" cy="142876"/>
              </a:xfrm>
              <a:prstGeom prst="flowChartMerge">
                <a:avLst/>
              </a:prstGeom>
              <a:solidFill>
                <a:srgbClr val="08CA3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857884" y="2071678"/>
              <a:ext cx="371475" cy="219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NAVER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4286248" y="3929066"/>
            <a:ext cx="4657725" cy="2809876"/>
          </a:xfrm>
          <a:prstGeom prst="rect">
            <a:avLst/>
          </a:prstGeom>
          <a:noFill/>
        </p:spPr>
      </p:pic>
      <p:sp>
        <p:nvSpPr>
          <p:cNvPr id="4" name="직사각형 3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solidFill>
            <a:srgbClr val="08CA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1438" y="474629"/>
            <a:ext cx="19287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latin typeface="+mj-ea"/>
                <a:ea typeface="+mj-ea"/>
              </a:rPr>
              <a:t> Contents</a:t>
            </a:r>
          </a:p>
          <a:p>
            <a:endParaRPr lang="ko-KR" altLang="en-US" sz="28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57422" y="1142984"/>
            <a:ext cx="51435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rgbClr val="00B050"/>
                </a:solidFill>
              </a:rPr>
              <a:t>✓</a:t>
            </a:r>
            <a:r>
              <a:rPr lang="en-US" altLang="ko-KR" sz="2000" b="1" dirty="0" smtClean="0">
                <a:latin typeface="+mn-ea"/>
              </a:rPr>
              <a:t> </a:t>
            </a:r>
            <a:r>
              <a:rPr lang="ko-KR" altLang="en-US" sz="2000" b="1" dirty="0" smtClean="0">
                <a:latin typeface="+mn-ea"/>
              </a:rPr>
              <a:t>기업소개</a:t>
            </a:r>
            <a:endParaRPr lang="en-US" altLang="ko-KR" sz="2000" b="1" dirty="0" smtClean="0">
              <a:latin typeface="+mn-ea"/>
            </a:endParaRPr>
          </a:p>
          <a:p>
            <a:endParaRPr lang="en-US" altLang="ko-KR" sz="2000" b="1" dirty="0" smtClean="0">
              <a:latin typeface="+mn-ea"/>
            </a:endParaRPr>
          </a:p>
          <a:p>
            <a:endParaRPr lang="en-US" altLang="ko-KR" sz="2000" b="1" dirty="0" smtClean="0">
              <a:latin typeface="+mn-ea"/>
            </a:endParaRPr>
          </a:p>
          <a:p>
            <a:r>
              <a:rPr lang="ko-KR" altLang="en-US" sz="2000" dirty="0">
                <a:solidFill>
                  <a:srgbClr val="00B050"/>
                </a:solidFill>
              </a:rPr>
              <a:t>✓</a:t>
            </a:r>
            <a:r>
              <a:rPr lang="ko-KR" altLang="en-US" sz="2000" dirty="0" smtClean="0">
                <a:latin typeface="+mj-ea"/>
              </a:rPr>
              <a:t> </a:t>
            </a:r>
            <a:r>
              <a:rPr lang="ko-KR" altLang="en-US" sz="2000" b="1" dirty="0" smtClean="0">
                <a:latin typeface="+mn-ea"/>
              </a:rPr>
              <a:t>재무비율분석</a:t>
            </a:r>
            <a:endParaRPr lang="en-US" altLang="ko-KR" sz="2000" b="1" dirty="0" smtClean="0">
              <a:latin typeface="+mn-ea"/>
            </a:endParaRPr>
          </a:p>
          <a:p>
            <a:endParaRPr lang="en-US" altLang="ko-KR" sz="2000" b="1" dirty="0" smtClean="0">
              <a:latin typeface="+mn-ea"/>
            </a:endParaRPr>
          </a:p>
          <a:p>
            <a:endParaRPr lang="en-US" altLang="ko-KR" sz="2000" b="1" dirty="0" smtClean="0">
              <a:latin typeface="+mn-ea"/>
            </a:endParaRPr>
          </a:p>
          <a:p>
            <a:r>
              <a:rPr lang="ko-KR" altLang="en-US" sz="2000" dirty="0">
                <a:solidFill>
                  <a:srgbClr val="00B050"/>
                </a:solidFill>
              </a:rPr>
              <a:t>✓</a:t>
            </a:r>
            <a:r>
              <a:rPr lang="ko-KR" altLang="en-US" sz="2000" dirty="0" smtClean="0">
                <a:latin typeface="+mj-ea"/>
              </a:rPr>
              <a:t> </a:t>
            </a:r>
            <a:r>
              <a:rPr lang="ko-KR" altLang="en-US" sz="2000" b="1" dirty="0" smtClean="0">
                <a:latin typeface="+mn-ea"/>
              </a:rPr>
              <a:t>기업에대한 평가</a:t>
            </a:r>
            <a:endParaRPr lang="en-US" altLang="ko-KR" sz="2000" b="1" dirty="0" smtClean="0"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CA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86050" y="2928934"/>
            <a:ext cx="3857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ko-KR" altLang="en-US" sz="4800" b="1" dirty="0" smtClean="0">
                <a:solidFill>
                  <a:schemeClr val="bg1"/>
                </a:solidFill>
                <a:latin typeface="+mj-ea"/>
                <a:ea typeface="+mj-ea"/>
              </a:rPr>
              <a:t>기업소개</a:t>
            </a:r>
            <a:endParaRPr lang="ko-KR" altLang="en-US" sz="48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solidFill>
            <a:srgbClr val="08CA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1406" y="467005"/>
            <a:ext cx="1928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ko-KR" altLang="en-US" sz="2400" b="1" dirty="0" smtClean="0">
                <a:solidFill>
                  <a:schemeClr val="bg1"/>
                </a:solidFill>
                <a:latin typeface="+mj-ea"/>
                <a:ea typeface="+mj-ea"/>
              </a:rPr>
              <a:t>기업소개</a:t>
            </a:r>
            <a:endParaRPr lang="ko-KR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2428860" y="1285860"/>
            <a:ext cx="6072230" cy="3124920"/>
            <a:chOff x="2428860" y="1071546"/>
            <a:chExt cx="6072230" cy="3124920"/>
          </a:xfrm>
        </p:grpSpPr>
        <p:sp>
          <p:nvSpPr>
            <p:cNvPr id="8" name="TextBox 7"/>
            <p:cNvSpPr txBox="1"/>
            <p:nvPr/>
          </p:nvSpPr>
          <p:spPr>
            <a:xfrm>
              <a:off x="2428860" y="1071546"/>
              <a:ext cx="514353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Company profile</a:t>
              </a:r>
            </a:p>
            <a:p>
              <a:endParaRPr lang="en-US" altLang="ko-K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endParaRPr lang="en-US" altLang="ko-K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cxnSp>
          <p:nvCxnSpPr>
            <p:cNvPr id="10" name="직선 연결선 9"/>
            <p:cNvCxnSpPr/>
            <p:nvPr/>
          </p:nvCxnSpPr>
          <p:spPr>
            <a:xfrm>
              <a:off x="2500298" y="1641462"/>
              <a:ext cx="6000792" cy="1588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2500298" y="1857364"/>
              <a:ext cx="5929354" cy="23391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설립연도      </a:t>
              </a:r>
              <a:r>
                <a:rPr lang="en-US" altLang="ko-KR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1996</a:t>
              </a:r>
              <a:r>
                <a:rPr lang="ko-KR" altLang="en-US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년 </a:t>
              </a:r>
              <a:r>
                <a:rPr lang="en-US" altLang="ko-KR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6</a:t>
              </a:r>
              <a:r>
                <a:rPr lang="ko-KR" altLang="en-US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월  </a:t>
              </a:r>
              <a:r>
                <a:rPr lang="en-US" altLang="ko-KR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    </a:t>
              </a:r>
              <a:r>
                <a:rPr lang="ko-KR" altLang="en-US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 </a:t>
              </a:r>
              <a:endPara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endPara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r>
                <a:rPr lang="ko-KR" altLang="en-US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본사위치      경기도 성남시 분당구</a:t>
              </a:r>
              <a:endPara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endPara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r>
                <a:rPr lang="ko-KR" altLang="en-US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주요서비스   온라인 검색포털</a:t>
              </a:r>
              <a:r>
                <a:rPr lang="en-US" altLang="ko-KR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, </a:t>
              </a:r>
              <a:r>
                <a:rPr lang="ko-KR" altLang="en-US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모바일 메신저 플랫폼</a:t>
              </a:r>
              <a:endPara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endPara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r>
                <a:rPr lang="ko-KR" altLang="en-US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주요사업      온라인 광고 및 콘텐츠 사업</a:t>
              </a:r>
              <a:endPara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endPara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r>
                <a:rPr lang="ko-KR" altLang="en-US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매출액         </a:t>
              </a:r>
              <a:r>
                <a:rPr lang="en-US" altLang="ko-KR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4</a:t>
              </a:r>
              <a:r>
                <a:rPr lang="ko-KR" altLang="en-US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조 </a:t>
              </a:r>
              <a:r>
                <a:rPr lang="en-US" altLang="ko-KR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226</a:t>
              </a:r>
              <a:r>
                <a:rPr lang="ko-KR" altLang="en-US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억 원</a:t>
              </a:r>
              <a:r>
                <a:rPr lang="en-US" altLang="ko-KR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(2016</a:t>
              </a:r>
              <a:r>
                <a:rPr lang="ko-KR" altLang="en-US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년</a:t>
              </a:r>
              <a:r>
                <a:rPr lang="en-US" altLang="ko-KR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)</a:t>
              </a:r>
              <a:r>
                <a:rPr lang="ko-KR" altLang="en-US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    </a:t>
              </a:r>
              <a:endPara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428860" y="5000636"/>
            <a:ext cx="64294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네이버는 미래 기술을 누구나 손쉽게 사용할 수 있도록 </a:t>
            </a:r>
            <a:endParaRPr lang="en-US" altLang="ko-K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기술플랫폼으로서의 변화를 추구하며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b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수많은 개인 및 다양한 파트너들이 성공의 꽃을 피울 수 있도록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pPr algn="ctr"/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경쟁력을 키우며 다가올 미래를 준비하겠습니다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US" altLang="ko-K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solidFill>
            <a:srgbClr val="08CA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1406" y="467005"/>
            <a:ext cx="1928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ko-KR" altLang="en-US" sz="2400" b="1" dirty="0" smtClean="0">
                <a:solidFill>
                  <a:schemeClr val="bg1"/>
                </a:solidFill>
                <a:latin typeface="+mj-ea"/>
                <a:ea typeface="+mj-ea"/>
              </a:rPr>
              <a:t>기업소개</a:t>
            </a:r>
            <a:endParaRPr lang="ko-KR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33794" name="Picture 2" descr="기업윤리 추구 가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1901732"/>
            <a:ext cx="3955986" cy="374184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2428860" y="467005"/>
            <a:ext cx="321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400" dirty="0" smtClean="0">
                <a:solidFill>
                  <a:srgbClr val="00B050"/>
                </a:solidFill>
              </a:rPr>
              <a:t>✓ 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기업윤리</a:t>
            </a:r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/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규범</a:t>
            </a:r>
            <a:endParaRPr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solidFill>
            <a:srgbClr val="08CA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1406" y="467005"/>
            <a:ext cx="1928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ko-KR" altLang="en-US" sz="2400" b="1" dirty="0" smtClean="0">
                <a:solidFill>
                  <a:schemeClr val="bg1"/>
                </a:solidFill>
                <a:latin typeface="+mj-ea"/>
                <a:ea typeface="+mj-ea"/>
              </a:rPr>
              <a:t>기업소개</a:t>
            </a:r>
            <a:endParaRPr lang="ko-KR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8860" y="467005"/>
            <a:ext cx="321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400" dirty="0" smtClean="0">
                <a:solidFill>
                  <a:srgbClr val="00B050"/>
                </a:solidFill>
              </a:rPr>
              <a:t>✓ 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주요관계사</a:t>
            </a:r>
            <a:endParaRPr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pic>
        <p:nvPicPr>
          <p:cNvPr id="31746" name="Picture 2" descr="L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52717" y="1357298"/>
            <a:ext cx="676275" cy="238125"/>
          </a:xfrm>
          <a:prstGeom prst="rect">
            <a:avLst/>
          </a:prstGeom>
          <a:noFill/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5558" y="2285992"/>
            <a:ext cx="133350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49" name="Picture 5" descr="NB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43194" y="3362326"/>
            <a:ext cx="971550" cy="190500"/>
          </a:xfrm>
          <a:prstGeom prst="rect">
            <a:avLst/>
          </a:prstGeom>
          <a:noFill/>
        </p:spPr>
      </p:pic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52706" y="4429132"/>
            <a:ext cx="990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43174" y="5357826"/>
            <a:ext cx="114300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TextBox 17"/>
          <p:cNvSpPr txBox="1"/>
          <p:nvPr/>
        </p:nvSpPr>
        <p:spPr>
          <a:xfrm>
            <a:off x="2714612" y="1785926"/>
            <a:ext cx="55721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j-ea"/>
                <a:ea typeface="+mj-ea"/>
              </a:rPr>
              <a:t>메신저 서비스 제공</a:t>
            </a:r>
            <a:r>
              <a:rPr lang="en-US" altLang="ko-KR" sz="1200" dirty="0" smtClean="0">
                <a:latin typeface="+mj-ea"/>
                <a:ea typeface="+mj-ea"/>
              </a:rPr>
              <a:t>, </a:t>
            </a:r>
            <a:r>
              <a:rPr lang="ko-KR" altLang="en-US" sz="1200" dirty="0" smtClean="0"/>
              <a:t>사용자 </a:t>
            </a:r>
            <a:r>
              <a:rPr lang="en-US" altLang="ko-KR" sz="1200" dirty="0" smtClean="0"/>
              <a:t>5</a:t>
            </a:r>
            <a:r>
              <a:rPr lang="ko-KR" altLang="en-US" sz="1200" dirty="0" smtClean="0"/>
              <a:t>억 명이 함께 쓰는 명실상부한 글로벌 서비스</a:t>
            </a:r>
            <a:endParaRPr lang="en-US" altLang="ko-KR" sz="1200" dirty="0" smtClean="0">
              <a:latin typeface="+mj-ea"/>
              <a:ea typeface="+mj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14612" y="2786058"/>
            <a:ext cx="50006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j-ea"/>
                <a:ea typeface="+mj-ea"/>
              </a:rPr>
              <a:t>네이버의 기술연구조직</a:t>
            </a:r>
            <a:r>
              <a:rPr lang="en-US" altLang="ko-KR" sz="1200" dirty="0" smtClean="0">
                <a:latin typeface="+mj-ea"/>
                <a:ea typeface="+mj-ea"/>
              </a:rPr>
              <a:t>, </a:t>
            </a:r>
            <a:r>
              <a:rPr lang="ko-KR" altLang="en-US" sz="1200" dirty="0" smtClean="0">
                <a:latin typeface="+mj-ea"/>
                <a:ea typeface="+mj-ea"/>
              </a:rPr>
              <a:t>현재 자율주행</a:t>
            </a:r>
            <a:r>
              <a:rPr lang="en-US" altLang="ko-KR" sz="1200" dirty="0" smtClean="0">
                <a:latin typeface="+mj-ea"/>
                <a:ea typeface="+mj-ea"/>
              </a:rPr>
              <a:t>, ai </a:t>
            </a:r>
            <a:r>
              <a:rPr lang="ko-KR" altLang="en-US" sz="1200" dirty="0" smtClean="0">
                <a:latin typeface="+mj-ea"/>
                <a:ea typeface="+mj-ea"/>
              </a:rPr>
              <a:t>등 다양한 미래기술 연구</a:t>
            </a:r>
            <a:endParaRPr lang="en-US" altLang="ko-KR" sz="1200" dirty="0" smtClean="0">
              <a:latin typeface="+mj-ea"/>
              <a:ea typeface="+mj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14612" y="3786190"/>
            <a:ext cx="5857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네이버에서 </a:t>
            </a:r>
            <a:r>
              <a:rPr lang="en-US" sz="1200" dirty="0" smtClean="0"/>
              <a:t>IT </a:t>
            </a:r>
            <a:r>
              <a:rPr lang="ko-KR" altLang="en-US" sz="1200" dirty="0" smtClean="0"/>
              <a:t>전문 기업으로 분할되어 출범한 법인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네이바 계열사들의 </a:t>
            </a:r>
            <a:r>
              <a:rPr lang="en-US" altLang="ko-KR" sz="1200" dirty="0" smtClean="0"/>
              <a:t>IT </a:t>
            </a:r>
            <a:r>
              <a:rPr lang="ko-KR" altLang="en-US" sz="1200" dirty="0" smtClean="0"/>
              <a:t>인프라 전반을 지원</a:t>
            </a:r>
            <a:endParaRPr lang="en-US" altLang="ko-KR" sz="1200" dirty="0" smtClean="0">
              <a:latin typeface="+mj-ea"/>
              <a:ea typeface="+mj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714612" y="4929198"/>
            <a:ext cx="58579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캠프 모바일의 게릴라 프로젝트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동영상 커뮤니케이션 시장 확대에 주력</a:t>
            </a:r>
            <a:endParaRPr lang="en-US" altLang="ko-KR" sz="1200" dirty="0" smtClean="0">
              <a:latin typeface="+mj-ea"/>
              <a:ea typeface="+mj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14612" y="6072206"/>
            <a:ext cx="58579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j-ea"/>
                <a:ea typeface="+mj-ea"/>
              </a:rPr>
              <a:t>국내 대표 웹툰 플랫폼</a:t>
            </a:r>
            <a:endParaRPr lang="en-US" altLang="ko-KR" sz="1200" dirty="0" smtClean="0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DD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57422" y="2740879"/>
            <a:ext cx="44291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ko-KR" altLang="en-US" sz="4800" b="1" dirty="0" smtClean="0">
                <a:solidFill>
                  <a:schemeClr val="bg1"/>
                </a:solidFill>
                <a:latin typeface="+mj-ea"/>
                <a:ea typeface="+mj-ea"/>
              </a:rPr>
              <a:t>재무비율분석</a:t>
            </a:r>
            <a:endParaRPr lang="ko-KR" altLang="en-US" sz="48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solidFill>
            <a:srgbClr val="08CA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1406" y="467005"/>
            <a:ext cx="1928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ko-KR" altLang="en-US" sz="2400" b="1" dirty="0" smtClean="0">
                <a:solidFill>
                  <a:schemeClr val="bg1"/>
                </a:solidFill>
                <a:latin typeface="+mj-ea"/>
                <a:ea typeface="+mj-ea"/>
              </a:rPr>
              <a:t>재무분석</a:t>
            </a:r>
            <a:endParaRPr lang="ko-KR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8860" y="467005"/>
            <a:ext cx="6143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400" dirty="0" smtClean="0">
                <a:solidFill>
                  <a:srgbClr val="00B050"/>
                </a:solidFill>
              </a:rPr>
              <a:t>✓ 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수익성분석 </a:t>
            </a:r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–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이익창출능력 측정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00298" y="1214422"/>
            <a:ext cx="64294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총자산이익률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(ROA) :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총자산 투자로 얼마의 순이익을 내었는지를 보여주는 비율 </a:t>
            </a:r>
            <a:endParaRPr lang="en-US" altLang="ko-KR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marL="342900" indent="-342900"/>
            <a:endParaRPr lang="en-US" altLang="ko-KR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marL="342900" indent="-342900"/>
            <a:endParaRPr lang="en-US" altLang="ko-K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타원 7"/>
          <p:cNvSpPr/>
          <p:nvPr/>
        </p:nvSpPr>
        <p:spPr>
          <a:xfrm>
            <a:off x="2786050" y="1857364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14.1%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500562" y="1857364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10.7%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6215074" y="1857364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5%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00298" y="3000372"/>
            <a:ext cx="6643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자기자본순이익률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(ROE) :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주주의 투자액에 얼마의 순이익을 내었는지를 보여주는 비율</a:t>
            </a:r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marL="342900" indent="-342900"/>
            <a:endParaRPr lang="en-US" altLang="ko-K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786050" y="3571876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26.2%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500562" y="3571876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18.5%</a:t>
            </a:r>
            <a:endParaRPr lang="en-US" altLang="ko-KR" sz="1100" dirty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6215074" y="3571876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8.57%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71736" y="4643446"/>
            <a:ext cx="65722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매출액순이익률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(ROS) :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매출액 </a:t>
            </a:r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원당 얼마의 순이익을 남길 수 있는지를 나타내는 비율</a:t>
            </a:r>
            <a:endParaRPr lang="en-US" altLang="ko-K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857488" y="5214950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18.9%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572000" y="5214950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16.5%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6215074" y="5214950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12.38%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0" name="갈매기형 수장 19"/>
          <p:cNvSpPr/>
          <p:nvPr/>
        </p:nvSpPr>
        <p:spPr>
          <a:xfrm>
            <a:off x="4000496" y="2071678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1" name="갈매기형 수장 20"/>
          <p:cNvSpPr/>
          <p:nvPr/>
        </p:nvSpPr>
        <p:spPr>
          <a:xfrm>
            <a:off x="5715008" y="2071678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2" name="갈매기형 수장 21"/>
          <p:cNvSpPr/>
          <p:nvPr/>
        </p:nvSpPr>
        <p:spPr>
          <a:xfrm>
            <a:off x="4000496" y="3786190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3" name="갈매기형 수장 22"/>
          <p:cNvSpPr/>
          <p:nvPr/>
        </p:nvSpPr>
        <p:spPr>
          <a:xfrm>
            <a:off x="5715008" y="3786190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5" name="갈매기형 수장 24"/>
          <p:cNvSpPr/>
          <p:nvPr/>
        </p:nvSpPr>
        <p:spPr>
          <a:xfrm>
            <a:off x="4000496" y="5500702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6" name="갈매기형 수장 25"/>
          <p:cNvSpPr/>
          <p:nvPr/>
        </p:nvSpPr>
        <p:spPr>
          <a:xfrm>
            <a:off x="5715008" y="5500702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57488" y="2500306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2016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57488" y="4177405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2016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928926" y="5929330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2016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572000" y="2500306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2017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286512" y="2500306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2018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572000" y="4177405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2017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286512" y="4177405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572000" y="5929330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2017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86512" y="5929330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2018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solidFill>
            <a:srgbClr val="08CA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1406" y="467005"/>
            <a:ext cx="1928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ko-KR" altLang="en-US" sz="2400" b="1" dirty="0" smtClean="0">
                <a:solidFill>
                  <a:schemeClr val="bg1"/>
                </a:solidFill>
                <a:latin typeface="+mj-ea"/>
                <a:ea typeface="+mj-ea"/>
              </a:rPr>
              <a:t>재무분석</a:t>
            </a:r>
            <a:endParaRPr lang="ko-KR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8860" y="467005"/>
            <a:ext cx="6143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400" dirty="0" smtClean="0">
                <a:solidFill>
                  <a:srgbClr val="00B050"/>
                </a:solidFill>
              </a:rPr>
              <a:t>✓ 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수익성분석 평가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aphicFrame>
        <p:nvGraphicFramePr>
          <p:cNvPr id="39" name="차트 38"/>
          <p:cNvGraphicFramePr/>
          <p:nvPr/>
        </p:nvGraphicFramePr>
        <p:xfrm>
          <a:off x="2643174" y="128586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solidFill>
            <a:srgbClr val="08CA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1406" y="467005"/>
            <a:ext cx="1928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ko-KR" altLang="en-US" sz="2400" b="1" dirty="0" smtClean="0">
                <a:solidFill>
                  <a:schemeClr val="bg1"/>
                </a:solidFill>
                <a:latin typeface="+mj-ea"/>
                <a:ea typeface="+mj-ea"/>
              </a:rPr>
              <a:t>재무분석</a:t>
            </a:r>
            <a:endParaRPr lang="ko-KR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8860" y="467005"/>
            <a:ext cx="6429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400" dirty="0" smtClean="0">
                <a:solidFill>
                  <a:srgbClr val="00B050"/>
                </a:solidFill>
              </a:rPr>
              <a:t>✓ 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성장성분석 </a:t>
            </a:r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–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기업의 성장성 측정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56000" y="1214422"/>
            <a:ext cx="64294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매출액증가율 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전년 대비 매출액 증가율</a:t>
            </a:r>
            <a:endParaRPr lang="en-US" altLang="ko-KR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/>
            <a:endParaRPr lang="en-US" altLang="ko-KR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marL="342900" indent="-342900"/>
            <a:endParaRPr lang="en-US" altLang="ko-K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타원 7"/>
          <p:cNvSpPr/>
          <p:nvPr/>
        </p:nvSpPr>
        <p:spPr>
          <a:xfrm>
            <a:off x="2786050" y="1857364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23.6%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500562" y="1857364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16.3%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6215074" y="1857364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19.28%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56000" y="3000372"/>
            <a:ext cx="57307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총자산증가율 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기업외형의 성장 규모 측정</a:t>
            </a:r>
            <a:endParaRPr lang="en-US" altLang="ko-KR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786050" y="3571876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45.25%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500562" y="3571876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25.88%</a:t>
            </a:r>
            <a:endParaRPr lang="en-US" altLang="ko-KR" sz="1100" dirty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6215074" y="3571876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23.63%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56000" y="4643446"/>
            <a:ext cx="3801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순이익증가율 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전년 대비 이익 증가율</a:t>
            </a:r>
            <a:endParaRPr lang="en-US" altLang="ko-KR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857488" y="5214950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44.45%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572000" y="5214950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3.15%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6215074" y="5214950"/>
            <a:ext cx="1000132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-15.74%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0" name="갈매기형 수장 19"/>
          <p:cNvSpPr/>
          <p:nvPr/>
        </p:nvSpPr>
        <p:spPr>
          <a:xfrm>
            <a:off x="4000496" y="2071678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1" name="갈매기형 수장 20"/>
          <p:cNvSpPr/>
          <p:nvPr/>
        </p:nvSpPr>
        <p:spPr>
          <a:xfrm>
            <a:off x="5715008" y="2071678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2" name="갈매기형 수장 21"/>
          <p:cNvSpPr/>
          <p:nvPr/>
        </p:nvSpPr>
        <p:spPr>
          <a:xfrm>
            <a:off x="4000496" y="3786190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3" name="갈매기형 수장 22"/>
          <p:cNvSpPr/>
          <p:nvPr/>
        </p:nvSpPr>
        <p:spPr>
          <a:xfrm>
            <a:off x="5715008" y="3786190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5" name="갈매기형 수장 24"/>
          <p:cNvSpPr/>
          <p:nvPr/>
        </p:nvSpPr>
        <p:spPr>
          <a:xfrm>
            <a:off x="4000496" y="5500702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6" name="갈매기형 수장 25"/>
          <p:cNvSpPr/>
          <p:nvPr/>
        </p:nvSpPr>
        <p:spPr>
          <a:xfrm>
            <a:off x="5715008" y="5500702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57488" y="2500306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2016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57488" y="4177405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2016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928926" y="5929330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2016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572000" y="2500306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2017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286512" y="2500306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2018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572000" y="4177405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2017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286512" y="4177405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643438" y="5929330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2017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286512" y="5929330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2018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solidFill>
            <a:srgbClr val="08CA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1406" y="467005"/>
            <a:ext cx="1928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ko-KR" altLang="en-US" sz="2400" b="1" dirty="0" smtClean="0">
                <a:solidFill>
                  <a:schemeClr val="bg1"/>
                </a:solidFill>
                <a:latin typeface="+mj-ea"/>
                <a:ea typeface="+mj-ea"/>
              </a:rPr>
              <a:t>재무분석</a:t>
            </a:r>
            <a:endParaRPr lang="ko-KR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8860" y="467005"/>
            <a:ext cx="6143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400" dirty="0" smtClean="0">
                <a:solidFill>
                  <a:srgbClr val="00B050"/>
                </a:solidFill>
              </a:rPr>
              <a:t>✓ 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성장성분석 평가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aphicFrame>
        <p:nvGraphicFramePr>
          <p:cNvPr id="8" name="차트 7"/>
          <p:cNvGraphicFramePr/>
          <p:nvPr/>
        </p:nvGraphicFramePr>
        <p:xfrm>
          <a:off x="2357422" y="1428736"/>
          <a:ext cx="6096000" cy="3929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500430" y="5429264"/>
            <a:ext cx="464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2016          2017          2018</a:t>
            </a:r>
            <a:endParaRPr lang="ko-KR" altLang="en-US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solidFill>
            <a:srgbClr val="08CA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1406" y="467005"/>
            <a:ext cx="1928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ko-KR" altLang="en-US" sz="2400" b="1" dirty="0" smtClean="0">
                <a:solidFill>
                  <a:schemeClr val="bg1"/>
                </a:solidFill>
                <a:latin typeface="+mj-ea"/>
                <a:ea typeface="+mj-ea"/>
              </a:rPr>
              <a:t>재무분석</a:t>
            </a:r>
            <a:endParaRPr lang="ko-KR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8860" y="467005"/>
            <a:ext cx="6357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400" dirty="0" smtClean="0">
                <a:solidFill>
                  <a:srgbClr val="00B050"/>
                </a:solidFill>
              </a:rPr>
              <a:t>✓ 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활동성분석 </a:t>
            </a:r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–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자산활용 대비 효율적 매출 실현 측정</a:t>
            </a:r>
            <a:endParaRPr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56000" y="1214422"/>
            <a:ext cx="642942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매출채권회전율 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매출채권 한 단위를 투자하여 얼마의 매출을 올렸는지를 나타냄</a:t>
            </a:r>
            <a:endParaRPr lang="en-US" altLang="ko-KR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marL="342900" indent="-342900"/>
            <a:endParaRPr lang="en-US" altLang="ko-KR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타원 7"/>
          <p:cNvSpPr/>
          <p:nvPr/>
        </p:nvSpPr>
        <p:spPr>
          <a:xfrm>
            <a:off x="2786050" y="1857364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8.98%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500562" y="1857364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8.42%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6215074" y="1857364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8.71%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56000" y="3000372"/>
            <a:ext cx="63737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재고자산회전율 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재고자산 한 단위를 투자하여 얼마의 매출을 올렸는지를 나타냄</a:t>
            </a:r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</p:txBody>
      </p:sp>
      <p:sp>
        <p:nvSpPr>
          <p:cNvPr id="13" name="타원 12"/>
          <p:cNvSpPr/>
          <p:nvPr/>
        </p:nvSpPr>
        <p:spPr>
          <a:xfrm>
            <a:off x="2786050" y="3571876"/>
            <a:ext cx="1143008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311.19%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500562" y="3571876"/>
            <a:ext cx="1071570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201.01%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6215074" y="3571876"/>
            <a:ext cx="1071570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104.34%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56000" y="4643446"/>
            <a:ext cx="60165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유형자산회전율 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유형자산에 한 단위를 투자하여 얼마의 매출을 올렸는지를 나타냄</a:t>
            </a:r>
            <a:endParaRPr lang="en-US" altLang="ko-KR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857488" y="5214950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4.65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572000" y="5214950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4.0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6215074" y="5214950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1.03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0" name="갈매기형 수장 19"/>
          <p:cNvSpPr/>
          <p:nvPr/>
        </p:nvSpPr>
        <p:spPr>
          <a:xfrm>
            <a:off x="4000496" y="2071678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1" name="갈매기형 수장 20"/>
          <p:cNvSpPr/>
          <p:nvPr/>
        </p:nvSpPr>
        <p:spPr>
          <a:xfrm>
            <a:off x="5715008" y="2071678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2" name="갈매기형 수장 21"/>
          <p:cNvSpPr/>
          <p:nvPr/>
        </p:nvSpPr>
        <p:spPr>
          <a:xfrm>
            <a:off x="4000496" y="3786190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3" name="갈매기형 수장 22"/>
          <p:cNvSpPr/>
          <p:nvPr/>
        </p:nvSpPr>
        <p:spPr>
          <a:xfrm>
            <a:off x="5715008" y="3786190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5" name="갈매기형 수장 24"/>
          <p:cNvSpPr/>
          <p:nvPr/>
        </p:nvSpPr>
        <p:spPr>
          <a:xfrm>
            <a:off x="4000496" y="5500702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6" name="갈매기형 수장 25"/>
          <p:cNvSpPr/>
          <p:nvPr/>
        </p:nvSpPr>
        <p:spPr>
          <a:xfrm>
            <a:off x="5715008" y="5500702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57488" y="2500306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2016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857488" y="4177405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2016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928926" y="5929330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2016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572000" y="2500306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2017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286512" y="2500306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2018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572000" y="4177405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2017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286512" y="4177405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572000" y="5929330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2017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286512" y="5929330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2018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solidFill>
            <a:srgbClr val="08CA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1406" y="467005"/>
            <a:ext cx="1928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ko-KR" altLang="en-US" sz="2400" b="1" dirty="0" smtClean="0">
                <a:solidFill>
                  <a:schemeClr val="bg1"/>
                </a:solidFill>
                <a:latin typeface="+mj-ea"/>
                <a:ea typeface="+mj-ea"/>
              </a:rPr>
              <a:t>재무분석</a:t>
            </a:r>
            <a:endParaRPr lang="ko-KR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56000" y="1214422"/>
            <a:ext cx="64294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총자산회전율 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기업 전체 자산의 이용효율성을 총괄적으로 나타냄</a:t>
            </a:r>
            <a:endParaRPr lang="en-US" altLang="ko-KR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타원 7"/>
          <p:cNvSpPr/>
          <p:nvPr/>
        </p:nvSpPr>
        <p:spPr>
          <a:xfrm>
            <a:off x="2786050" y="1857364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0.8%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500562" y="1857364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0.7%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6215074" y="1857364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0.4%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0" name="갈매기형 수장 19"/>
          <p:cNvSpPr/>
          <p:nvPr/>
        </p:nvSpPr>
        <p:spPr>
          <a:xfrm>
            <a:off x="4000496" y="2071678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1" name="갈매기형 수장 20"/>
          <p:cNvSpPr/>
          <p:nvPr/>
        </p:nvSpPr>
        <p:spPr>
          <a:xfrm>
            <a:off x="5715008" y="2071678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57488" y="2500306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2016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572000" y="2500306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2017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286512" y="2500306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2018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428860" y="467005"/>
            <a:ext cx="6357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400" dirty="0" smtClean="0">
                <a:solidFill>
                  <a:srgbClr val="00B050"/>
                </a:solidFill>
              </a:rPr>
              <a:t>✓ 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활동성분석 </a:t>
            </a:r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–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자산활용 대비 효율적 매출 실현 측정</a:t>
            </a:r>
            <a:endParaRPr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solidFill>
            <a:srgbClr val="08CA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1406" y="467005"/>
            <a:ext cx="1928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ko-KR" altLang="en-US" sz="2400" b="1" dirty="0" smtClean="0">
                <a:solidFill>
                  <a:schemeClr val="bg1"/>
                </a:solidFill>
                <a:latin typeface="+mj-ea"/>
                <a:ea typeface="+mj-ea"/>
              </a:rPr>
              <a:t>재무분석</a:t>
            </a:r>
            <a:endParaRPr lang="ko-KR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8860" y="467005"/>
            <a:ext cx="6143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400" dirty="0" smtClean="0">
                <a:solidFill>
                  <a:srgbClr val="00B050"/>
                </a:solidFill>
              </a:rPr>
              <a:t>✓ 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활동성분석 평가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aphicFrame>
        <p:nvGraphicFramePr>
          <p:cNvPr id="7" name="차트 6"/>
          <p:cNvGraphicFramePr/>
          <p:nvPr/>
        </p:nvGraphicFramePr>
        <p:xfrm>
          <a:off x="2643174" y="1428736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solidFill>
            <a:srgbClr val="08CA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1406" y="467005"/>
            <a:ext cx="1928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ko-KR" altLang="en-US" sz="2400" b="1" dirty="0" smtClean="0">
                <a:solidFill>
                  <a:schemeClr val="bg1"/>
                </a:solidFill>
                <a:latin typeface="+mj-ea"/>
                <a:ea typeface="+mj-ea"/>
              </a:rPr>
              <a:t>재무분석</a:t>
            </a:r>
            <a:endParaRPr lang="ko-KR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8860" y="467005"/>
            <a:ext cx="6500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400" dirty="0" smtClean="0">
                <a:solidFill>
                  <a:srgbClr val="00B050"/>
                </a:solidFill>
              </a:rPr>
              <a:t>✓ 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유동성분석 </a:t>
            </a:r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–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단기채무지급능력 측정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56000" y="1214422"/>
            <a:ext cx="6429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유동비율 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유동부채를 상황하기에 충분한 유동자산을 보유하고 있는지를 측정</a:t>
            </a:r>
            <a:endParaRPr lang="en-US" altLang="ko-KR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marL="342900" indent="-342900"/>
            <a:endParaRPr lang="en-US" altLang="ko-K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타원 7"/>
          <p:cNvSpPr/>
          <p:nvPr/>
        </p:nvSpPr>
        <p:spPr>
          <a:xfrm>
            <a:off x="2786050" y="1857364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232.8%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500562" y="1857364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207.8%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6143636" y="1857364"/>
            <a:ext cx="1071570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198.03%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56000" y="3000372"/>
            <a:ext cx="60879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당좌비율 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당좌자산만을 가지고 유동부채의 상환능력을 측정</a:t>
            </a:r>
            <a:endParaRPr lang="en-US" altLang="ko-KR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786050" y="3571876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232.3%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500562" y="3571876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206.2%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6143636" y="3571876"/>
            <a:ext cx="1071570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195.66%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56000" y="4643446"/>
            <a:ext cx="658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순운전자본구성비율 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순운전자본이 총자본에서 얼마나 차지하고 있는지를 나타내는 비율</a:t>
            </a:r>
            <a:endParaRPr lang="en-US" altLang="ko-KR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857488" y="5214950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58.02%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572000" y="5214950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46.77%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6215074" y="5214950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47.77%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0" name="갈매기형 수장 19"/>
          <p:cNvSpPr/>
          <p:nvPr/>
        </p:nvSpPr>
        <p:spPr>
          <a:xfrm>
            <a:off x="4000496" y="2071678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1" name="갈매기형 수장 20"/>
          <p:cNvSpPr/>
          <p:nvPr/>
        </p:nvSpPr>
        <p:spPr>
          <a:xfrm>
            <a:off x="5715008" y="2071678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2" name="갈매기형 수장 21"/>
          <p:cNvSpPr/>
          <p:nvPr/>
        </p:nvSpPr>
        <p:spPr>
          <a:xfrm>
            <a:off x="4000496" y="3786190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3" name="갈매기형 수장 22"/>
          <p:cNvSpPr/>
          <p:nvPr/>
        </p:nvSpPr>
        <p:spPr>
          <a:xfrm>
            <a:off x="5715008" y="3786190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5" name="갈매기형 수장 24"/>
          <p:cNvSpPr/>
          <p:nvPr/>
        </p:nvSpPr>
        <p:spPr>
          <a:xfrm>
            <a:off x="4000496" y="5500702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6" name="갈매기형 수장 25"/>
          <p:cNvSpPr/>
          <p:nvPr/>
        </p:nvSpPr>
        <p:spPr>
          <a:xfrm>
            <a:off x="5715008" y="5500702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57488" y="2500306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2016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57488" y="4177405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2016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928926" y="5929330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2016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572000" y="2500306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2017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286512" y="2500306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2018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572000" y="4177405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2017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286512" y="4177405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572000" y="5929330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2017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286512" y="5929330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2018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286644" y="1803432"/>
            <a:ext cx="1643074" cy="55399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/>
              <a:t>비율 </a:t>
            </a:r>
            <a:r>
              <a:rPr lang="en-US" altLang="ko-KR" sz="1000" b="1" dirty="0" smtClean="0"/>
              <a:t>100% </a:t>
            </a:r>
            <a:r>
              <a:rPr lang="ko-KR" altLang="en-US" sz="1000" b="1" dirty="0" smtClean="0"/>
              <a:t>이상이</a:t>
            </a:r>
            <a:endParaRPr lang="en-US" altLang="ko-KR" sz="1000" b="1" dirty="0"/>
          </a:p>
          <a:p>
            <a:pPr algn="ctr"/>
            <a:r>
              <a:rPr lang="ko-KR" altLang="en-US" sz="1000" b="1" dirty="0" smtClean="0"/>
              <a:t>되어야 유동성이</a:t>
            </a:r>
            <a:endParaRPr lang="en-US" altLang="ko-KR" sz="1000" b="1" dirty="0" smtClean="0"/>
          </a:p>
          <a:p>
            <a:pPr algn="ctr"/>
            <a:r>
              <a:rPr lang="ko-KR" altLang="en-US" sz="1000" b="1" dirty="0" smtClean="0"/>
              <a:t>확보되었다고 본다</a:t>
            </a:r>
            <a:endParaRPr lang="en-US" altLang="ko-KR" sz="1000" b="1" dirty="0" smtClean="0"/>
          </a:p>
        </p:txBody>
      </p:sp>
      <p:sp>
        <p:nvSpPr>
          <p:cNvPr id="39" name="TextBox 38"/>
          <p:cNvSpPr txBox="1"/>
          <p:nvPr/>
        </p:nvSpPr>
        <p:spPr>
          <a:xfrm>
            <a:off x="7286644" y="3589382"/>
            <a:ext cx="1643074" cy="55399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/>
              <a:t>비율 </a:t>
            </a:r>
            <a:r>
              <a:rPr lang="en-US" altLang="ko-KR" sz="1000" b="1" dirty="0" smtClean="0"/>
              <a:t>100% </a:t>
            </a:r>
            <a:r>
              <a:rPr lang="ko-KR" altLang="en-US" sz="1000" b="1" dirty="0" smtClean="0"/>
              <a:t>이상이</a:t>
            </a:r>
            <a:endParaRPr lang="en-US" altLang="ko-KR" sz="1000" b="1" dirty="0" smtClean="0"/>
          </a:p>
          <a:p>
            <a:pPr algn="ctr"/>
            <a:r>
              <a:rPr lang="ko-KR" altLang="en-US" sz="1000" b="1" dirty="0" smtClean="0"/>
              <a:t>되어야 유동성이</a:t>
            </a:r>
            <a:endParaRPr lang="en-US" altLang="ko-KR" sz="1000" b="1" dirty="0" smtClean="0"/>
          </a:p>
          <a:p>
            <a:pPr algn="ctr"/>
            <a:r>
              <a:rPr lang="ko-KR" altLang="en-US" sz="1000" b="1" dirty="0" smtClean="0"/>
              <a:t>확보되었다고 본다</a:t>
            </a:r>
            <a:endParaRPr lang="en-US" altLang="ko-KR" sz="1000" b="1" dirty="0" smtClean="0"/>
          </a:p>
        </p:txBody>
      </p:sp>
      <p:sp>
        <p:nvSpPr>
          <p:cNvPr id="40" name="TextBox 39"/>
          <p:cNvSpPr txBox="1"/>
          <p:nvPr/>
        </p:nvSpPr>
        <p:spPr>
          <a:xfrm>
            <a:off x="7286644" y="5214950"/>
            <a:ext cx="1643074" cy="70788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/>
              <a:t>이 비율이 양</a:t>
            </a:r>
            <a:r>
              <a:rPr lang="en-US" altLang="ko-KR" sz="1000" b="1" dirty="0" smtClean="0"/>
              <a:t>(+) </a:t>
            </a:r>
            <a:r>
              <a:rPr lang="ko-KR" altLang="en-US" sz="1000" b="1" dirty="0" smtClean="0"/>
              <a:t>값을</a:t>
            </a:r>
            <a:endParaRPr lang="en-US" altLang="ko-KR" sz="1000" b="1" dirty="0" smtClean="0"/>
          </a:p>
          <a:p>
            <a:pPr algn="ctr"/>
            <a:r>
              <a:rPr lang="ko-KR" altLang="en-US" sz="1000" b="1" dirty="0" smtClean="0"/>
              <a:t>가지면 유동자산으로</a:t>
            </a:r>
            <a:endParaRPr lang="en-US" altLang="ko-KR" sz="1000" b="1" dirty="0" smtClean="0"/>
          </a:p>
          <a:p>
            <a:pPr algn="ctr"/>
            <a:r>
              <a:rPr lang="ko-KR" altLang="en-US" sz="1000" b="1" dirty="0" smtClean="0"/>
              <a:t>유동부채를 상활할 수 </a:t>
            </a:r>
            <a:endParaRPr lang="en-US" altLang="ko-KR" sz="1000" b="1" dirty="0" smtClean="0"/>
          </a:p>
          <a:p>
            <a:pPr algn="ctr"/>
            <a:r>
              <a:rPr lang="ko-KR" altLang="en-US" sz="1000" b="1" dirty="0" smtClean="0"/>
              <a:t>있다</a:t>
            </a:r>
            <a:r>
              <a:rPr lang="en-US" altLang="ko-KR" sz="1000" b="1" dirty="0" smtClean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solidFill>
            <a:srgbClr val="08CA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1406" y="467005"/>
            <a:ext cx="1928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ko-KR" altLang="en-US" sz="2400" b="1" dirty="0" smtClean="0">
                <a:solidFill>
                  <a:schemeClr val="bg1"/>
                </a:solidFill>
                <a:latin typeface="+mj-ea"/>
                <a:ea typeface="+mj-ea"/>
              </a:rPr>
              <a:t>재무분석</a:t>
            </a:r>
            <a:endParaRPr lang="ko-KR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8860" y="467005"/>
            <a:ext cx="6429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400" dirty="0" smtClean="0">
                <a:solidFill>
                  <a:srgbClr val="00B050"/>
                </a:solidFill>
              </a:rPr>
              <a:t>✓ 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레버리지분석 </a:t>
            </a:r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–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장기채무지급능력 측정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56000" y="2840153"/>
            <a:ext cx="64294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자기자본비율 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총자본에서의 자기자본 차지 비중</a:t>
            </a:r>
            <a:endParaRPr lang="en-US" altLang="ko-KR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타원 7"/>
          <p:cNvSpPr/>
          <p:nvPr/>
        </p:nvSpPr>
        <p:spPr>
          <a:xfrm>
            <a:off x="2786050" y="3483095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64.8%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500562" y="3483095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66.2%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6215074" y="3483095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59.27%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63868" y="4636446"/>
            <a:ext cx="5587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이자보상배율 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이자지급을 위해 충분히 영업이익을 내었는지를 측정</a:t>
            </a:r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13" name="타원 12"/>
          <p:cNvSpPr/>
          <p:nvPr/>
        </p:nvSpPr>
        <p:spPr>
          <a:xfrm>
            <a:off x="2793918" y="5210226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181.5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508430" y="5210226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2,073.9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6151504" y="5210226"/>
            <a:ext cx="1143008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-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0" name="갈매기형 수장 19"/>
          <p:cNvSpPr/>
          <p:nvPr/>
        </p:nvSpPr>
        <p:spPr>
          <a:xfrm>
            <a:off x="4000496" y="3697409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1" name="갈매기형 수장 20"/>
          <p:cNvSpPr/>
          <p:nvPr/>
        </p:nvSpPr>
        <p:spPr>
          <a:xfrm>
            <a:off x="5715008" y="3697409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2" name="갈매기형 수장 21"/>
          <p:cNvSpPr/>
          <p:nvPr/>
        </p:nvSpPr>
        <p:spPr>
          <a:xfrm>
            <a:off x="4008364" y="5424540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3" name="갈매기형 수장 22"/>
          <p:cNvSpPr/>
          <p:nvPr/>
        </p:nvSpPr>
        <p:spPr>
          <a:xfrm>
            <a:off x="5722876" y="5424540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57488" y="4126037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2016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65356" y="5815755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2016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572000" y="4126037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2017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286512" y="4126037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2018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579868" y="5815755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2017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294380" y="5815755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2018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358082" y="3583051"/>
            <a:ext cx="1643074" cy="40011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/>
              <a:t>비율이 </a:t>
            </a:r>
            <a:r>
              <a:rPr lang="en-US" altLang="ko-KR" sz="1000" b="1" dirty="0" smtClean="0"/>
              <a:t>50% </a:t>
            </a:r>
            <a:r>
              <a:rPr lang="ko-KR" altLang="en-US" sz="1000" b="1" dirty="0" smtClean="0"/>
              <a:t>이상이 </a:t>
            </a:r>
            <a:endParaRPr lang="en-US" altLang="ko-KR" sz="1000" b="1" dirty="0" smtClean="0"/>
          </a:p>
          <a:p>
            <a:pPr algn="ctr"/>
            <a:r>
              <a:rPr lang="ko-KR" altLang="en-US" sz="1000" b="1" dirty="0" smtClean="0"/>
              <a:t>될 때</a:t>
            </a:r>
            <a:r>
              <a:rPr lang="en-US" altLang="ko-KR" sz="1000" b="1" dirty="0"/>
              <a:t> </a:t>
            </a:r>
            <a:r>
              <a:rPr lang="ko-KR" altLang="en-US" sz="1000" b="1" dirty="0" smtClean="0"/>
              <a:t>양호하다고 본다</a:t>
            </a:r>
            <a:r>
              <a:rPr lang="en-US" altLang="ko-KR" sz="1000" b="1" dirty="0" smtClean="0"/>
              <a:t>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365950" y="5227732"/>
            <a:ext cx="1643074" cy="55399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b="1" dirty="0" smtClean="0"/>
              <a:t>1</a:t>
            </a:r>
            <a:r>
              <a:rPr lang="ko-KR" altLang="en-US" sz="1000" b="1" dirty="0" smtClean="0"/>
              <a:t>배 이하이면 영업이익으로 이자비용을 낼 수 없는</a:t>
            </a:r>
            <a:endParaRPr lang="en-US" altLang="ko-KR" sz="1000" b="1" dirty="0" smtClean="0"/>
          </a:p>
          <a:p>
            <a:pPr algn="ctr"/>
            <a:r>
              <a:rPr lang="ko-KR" altLang="en-US" sz="1000" b="1" dirty="0" smtClean="0"/>
              <a:t>기업을 의미한다</a:t>
            </a:r>
            <a:r>
              <a:rPr lang="en-US" altLang="ko-KR" sz="1000" b="1" dirty="0" smtClean="0"/>
              <a:t>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556000" y="1209903"/>
            <a:ext cx="63737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부채비율 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채권회수의 안정성 측정</a:t>
            </a:r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</p:txBody>
      </p:sp>
      <p:sp>
        <p:nvSpPr>
          <p:cNvPr id="43" name="타원 42"/>
          <p:cNvSpPr/>
          <p:nvPr/>
        </p:nvSpPr>
        <p:spPr>
          <a:xfrm>
            <a:off x="2786050" y="1781407"/>
            <a:ext cx="1000132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54.27%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4500562" y="1781407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51.16%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6215074" y="1781407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68.73%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46" name="갈매기형 수장 45"/>
          <p:cNvSpPr/>
          <p:nvPr/>
        </p:nvSpPr>
        <p:spPr>
          <a:xfrm>
            <a:off x="4000496" y="1995721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7" name="갈매기형 수장 46"/>
          <p:cNvSpPr/>
          <p:nvPr/>
        </p:nvSpPr>
        <p:spPr>
          <a:xfrm>
            <a:off x="5715008" y="1995721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857488" y="2386936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2016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572000" y="2386936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2017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286512" y="2386936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2018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7297505" y="1889129"/>
            <a:ext cx="1643074" cy="40011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/>
              <a:t>비율이 </a:t>
            </a:r>
            <a:r>
              <a:rPr lang="en-US" altLang="ko-KR" sz="1000" b="1" dirty="0" smtClean="0"/>
              <a:t>100% </a:t>
            </a:r>
            <a:r>
              <a:rPr lang="ko-KR" altLang="en-US" sz="1000" b="1" dirty="0" smtClean="0"/>
              <a:t>이하 </a:t>
            </a:r>
            <a:endParaRPr lang="en-US" altLang="ko-KR" sz="1000" b="1" dirty="0" smtClean="0"/>
          </a:p>
          <a:p>
            <a:pPr algn="ctr"/>
            <a:r>
              <a:rPr lang="ko-KR" altLang="en-US" sz="1000" b="1" dirty="0" smtClean="0"/>
              <a:t>이</a:t>
            </a:r>
            <a:r>
              <a:rPr lang="ko-KR" altLang="en-US" sz="1000" b="1" dirty="0"/>
              <a:t>면</a:t>
            </a:r>
            <a:r>
              <a:rPr lang="en-US" altLang="ko-KR" sz="1000" b="1" dirty="0" smtClean="0"/>
              <a:t> </a:t>
            </a:r>
            <a:r>
              <a:rPr lang="ko-KR" altLang="en-US" sz="1000" b="1" dirty="0" smtClean="0"/>
              <a:t>안정적이다</a:t>
            </a:r>
            <a:r>
              <a:rPr lang="en-US" altLang="ko-KR" sz="1000" b="1" dirty="0" smtClean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5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solidFill>
            <a:srgbClr val="08CA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1406" y="467005"/>
            <a:ext cx="1928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ko-KR" altLang="en-US" sz="2400" b="1" dirty="0" smtClean="0">
                <a:solidFill>
                  <a:schemeClr val="bg1"/>
                </a:solidFill>
                <a:latin typeface="+mj-ea"/>
                <a:ea typeface="+mj-ea"/>
              </a:rPr>
              <a:t>재무분석</a:t>
            </a:r>
            <a:endParaRPr lang="ko-KR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28860" y="467005"/>
            <a:ext cx="6429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400" dirty="0" smtClean="0">
                <a:solidFill>
                  <a:srgbClr val="00B050"/>
                </a:solidFill>
              </a:rPr>
              <a:t>✓ 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레버리지분석 </a:t>
            </a:r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–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장기채무지급능력 측정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59621" y="3053825"/>
            <a:ext cx="64294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비유동장기적합률</a:t>
            </a:r>
            <a:endParaRPr lang="en-US" altLang="ko-K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타원 7"/>
          <p:cNvSpPr/>
          <p:nvPr/>
        </p:nvSpPr>
        <p:spPr>
          <a:xfrm>
            <a:off x="2789671" y="3696767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36.58%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504183" y="3696767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42.52%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6218695" y="3696767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60.18%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0" name="갈매기형 수장 19"/>
          <p:cNvSpPr/>
          <p:nvPr/>
        </p:nvSpPr>
        <p:spPr>
          <a:xfrm>
            <a:off x="4004117" y="3911081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1" name="갈매기형 수장 20"/>
          <p:cNvSpPr/>
          <p:nvPr/>
        </p:nvSpPr>
        <p:spPr>
          <a:xfrm>
            <a:off x="5718629" y="3911081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61109" y="4339709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2016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575621" y="4339709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2017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290133" y="4339709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2018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90265" y="3768205"/>
            <a:ext cx="1643074" cy="40011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/>
              <a:t>비율이 </a:t>
            </a:r>
            <a:r>
              <a:rPr lang="en-US" altLang="ko-KR" sz="1000" b="1" dirty="0" smtClean="0"/>
              <a:t>100% </a:t>
            </a:r>
            <a:r>
              <a:rPr lang="ko-KR" altLang="en-US" sz="1000" b="1" dirty="0" smtClean="0"/>
              <a:t>이하 </a:t>
            </a:r>
            <a:endParaRPr lang="en-US" altLang="ko-KR" sz="1000" b="1" dirty="0" smtClean="0"/>
          </a:p>
          <a:p>
            <a:pPr algn="ctr"/>
            <a:r>
              <a:rPr lang="ko-KR" altLang="en-US" sz="1000" b="1" dirty="0" smtClean="0"/>
              <a:t>이</a:t>
            </a:r>
            <a:r>
              <a:rPr lang="ko-KR" altLang="en-US" sz="1000" b="1" dirty="0"/>
              <a:t>면</a:t>
            </a:r>
            <a:r>
              <a:rPr lang="en-US" altLang="ko-KR" sz="1000" b="1" dirty="0" smtClean="0"/>
              <a:t> </a:t>
            </a:r>
            <a:r>
              <a:rPr lang="ko-KR" altLang="en-US" sz="1000" b="1" dirty="0" smtClean="0"/>
              <a:t>양호하다고 본다</a:t>
            </a:r>
            <a:r>
              <a:rPr lang="en-US" altLang="ko-KR" sz="1000" b="1" dirty="0" smtClean="0"/>
              <a:t>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529157" y="1272651"/>
            <a:ext cx="651659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비유동비율 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조달된 자금이 유동자산과 비유동 자산에 합리적으로 배분되어 안정성이 </a:t>
            </a:r>
            <a:endParaRPr lang="en-US" altLang="ko-KR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/>
            <a:r>
              <a:rPr lang="en-US" altLang="ko-KR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확보되었는지를 판단하는 척도</a:t>
            </a:r>
            <a:endParaRPr lang="en-US" altLang="ko-KR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2830645" y="1915593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52.56%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4545157" y="1915593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60.97%</a:t>
            </a:r>
          </a:p>
        </p:txBody>
      </p:sp>
      <p:sp>
        <p:nvSpPr>
          <p:cNvPr id="37" name="타원 36"/>
          <p:cNvSpPr/>
          <p:nvPr/>
        </p:nvSpPr>
        <p:spPr>
          <a:xfrm>
            <a:off x="6188231" y="1915593"/>
            <a:ext cx="928694" cy="571504"/>
          </a:xfrm>
          <a:prstGeom prst="ellipse">
            <a:avLst/>
          </a:prstGeom>
          <a:noFill/>
          <a:ln>
            <a:solidFill>
              <a:srgbClr val="09DD4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72.21%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38" name="갈매기형 수장 37"/>
          <p:cNvSpPr/>
          <p:nvPr/>
        </p:nvSpPr>
        <p:spPr>
          <a:xfrm>
            <a:off x="3973653" y="2129907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9" name="갈매기형 수장 38"/>
          <p:cNvSpPr/>
          <p:nvPr/>
        </p:nvSpPr>
        <p:spPr>
          <a:xfrm>
            <a:off x="5688165" y="2129907"/>
            <a:ext cx="214314" cy="142876"/>
          </a:xfrm>
          <a:prstGeom prst="chevron">
            <a:avLst/>
          </a:prstGeom>
          <a:solidFill>
            <a:srgbClr val="09DD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902083" y="2558535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2016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45157" y="2558535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2017</a:t>
            </a:r>
            <a:endParaRPr lang="ko-KR" altLang="en-US" sz="15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259669" y="2558535"/>
            <a:ext cx="7858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latin typeface="HY견고딕" pitchFamily="18" charset="-127"/>
                <a:ea typeface="HY견고딕" pitchFamily="18" charset="-127"/>
              </a:rPr>
              <a:t>2018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331239" y="2015549"/>
            <a:ext cx="1643074" cy="40011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/>
              <a:t>비율이 </a:t>
            </a:r>
            <a:r>
              <a:rPr lang="en-US" altLang="ko-KR" sz="1000" b="1" dirty="0" smtClean="0"/>
              <a:t>100% </a:t>
            </a:r>
            <a:r>
              <a:rPr lang="ko-KR" altLang="en-US" sz="1000" b="1" dirty="0" smtClean="0"/>
              <a:t>이하 </a:t>
            </a:r>
            <a:endParaRPr lang="en-US" altLang="ko-KR" sz="1000" b="1" dirty="0" smtClean="0"/>
          </a:p>
          <a:p>
            <a:pPr algn="ctr"/>
            <a:r>
              <a:rPr lang="ko-KR" altLang="en-US" sz="1000" b="1" dirty="0" smtClean="0"/>
              <a:t>이</a:t>
            </a:r>
            <a:r>
              <a:rPr lang="ko-KR" altLang="en-US" sz="1000" b="1" dirty="0"/>
              <a:t>면</a:t>
            </a:r>
            <a:r>
              <a:rPr lang="en-US" altLang="ko-KR" sz="1000" b="1" dirty="0" smtClean="0"/>
              <a:t> </a:t>
            </a:r>
            <a:r>
              <a:rPr lang="ko-KR" altLang="en-US" sz="1000" b="1" dirty="0" smtClean="0"/>
              <a:t>양호하다고 본다</a:t>
            </a:r>
            <a:r>
              <a:rPr lang="en-US" altLang="ko-KR" sz="1000" b="1" dirty="0" smtClean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DD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86050" y="2859472"/>
            <a:ext cx="52149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ko-KR" altLang="en-US" sz="4800" b="1" dirty="0" smtClean="0">
                <a:solidFill>
                  <a:schemeClr val="bg1"/>
                </a:solidFill>
                <a:latin typeface="+mj-ea"/>
                <a:ea typeface="+mj-ea"/>
              </a:rPr>
              <a:t>기업평가</a:t>
            </a:r>
            <a:endParaRPr lang="en-US" altLang="ko-KR" sz="48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endParaRPr lang="ko-KR" altLang="en-US" sz="48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solidFill>
            <a:srgbClr val="08CA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1406" y="467005"/>
            <a:ext cx="1928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ko-KR" altLang="en-US" sz="2400" b="1" dirty="0" smtClean="0">
                <a:solidFill>
                  <a:schemeClr val="bg1"/>
                </a:solidFill>
                <a:latin typeface="+mj-ea"/>
                <a:ea typeface="+mj-ea"/>
              </a:rPr>
              <a:t>기업평가</a:t>
            </a:r>
            <a:endParaRPr lang="en-US" altLang="ko-KR" sz="24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428860" y="467005"/>
            <a:ext cx="5143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400" dirty="0" smtClean="0">
                <a:solidFill>
                  <a:srgbClr val="00B050"/>
                </a:solidFill>
              </a:rPr>
              <a:t>✓ 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해당기업에대한 종합적 평가</a:t>
            </a:r>
            <a:endParaRPr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571736" y="1428736"/>
            <a:ext cx="64294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현재 </a:t>
            </a:r>
            <a:r>
              <a:rPr lang="ko-KR" altLang="en-US" sz="1200" b="1" u="sng" dirty="0" smtClean="0"/>
              <a:t>매출액</a:t>
            </a:r>
            <a:r>
              <a:rPr lang="ko-KR" altLang="en-US" sz="1200" dirty="0" smtClean="0"/>
              <a:t>은 연일 </a:t>
            </a:r>
            <a:r>
              <a:rPr lang="ko-KR" altLang="en-US" sz="1200" b="1" dirty="0" smtClean="0">
                <a:solidFill>
                  <a:srgbClr val="0000CC"/>
                </a:solidFill>
              </a:rPr>
              <a:t>증가한 비율</a:t>
            </a:r>
            <a:r>
              <a:rPr lang="ko-KR" altLang="en-US" sz="1200" dirty="0" smtClean="0"/>
              <a:t>을 나타내고 있다</a:t>
            </a:r>
            <a:r>
              <a:rPr lang="en-US" altLang="ko-KR" sz="1200" dirty="0" smtClean="0"/>
              <a:t>.</a:t>
            </a:r>
          </a:p>
          <a:p>
            <a:r>
              <a:rPr lang="ko-KR" altLang="en-US" sz="1200" dirty="0" smtClean="0"/>
              <a:t>하지만 </a:t>
            </a:r>
            <a:r>
              <a:rPr lang="ko-KR" altLang="en-US" sz="1200" b="1" u="sng" dirty="0" smtClean="0"/>
              <a:t>영업이익</a:t>
            </a:r>
            <a:r>
              <a:rPr lang="ko-KR" altLang="en-US" sz="1200" dirty="0" smtClean="0"/>
              <a:t>은 전년대비 계속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하락세</a:t>
            </a:r>
            <a:r>
              <a:rPr lang="ko-KR" altLang="en-US" sz="1200" dirty="0" smtClean="0"/>
              <a:t>를 보이고있다</a:t>
            </a:r>
            <a:r>
              <a:rPr lang="en-US" altLang="ko-KR" sz="1200" dirty="0" smtClean="0"/>
              <a:t>. </a:t>
            </a:r>
          </a:p>
          <a:p>
            <a:r>
              <a:rPr lang="ko-KR" altLang="en-US" sz="1200" dirty="0" smtClean="0"/>
              <a:t>즉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 외형적인 성장세만 나타나고 있다</a:t>
            </a:r>
            <a:r>
              <a:rPr lang="en-US" altLang="ko-KR" sz="1200" dirty="0" smtClean="0"/>
              <a:t>.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ko-KR" altLang="en-US" sz="1200" dirty="0" smtClean="0"/>
              <a:t>네이버의 </a:t>
            </a:r>
            <a:r>
              <a:rPr lang="ko-KR" altLang="en-US" sz="1200" b="1" u="sng" dirty="0" smtClean="0"/>
              <a:t>수익성이 악화</a:t>
            </a:r>
            <a:r>
              <a:rPr lang="ko-KR" altLang="en-US" sz="1200" dirty="0" smtClean="0"/>
              <a:t>된 이유는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라인을 포함 신사업 부문 적자 영향</a:t>
            </a:r>
            <a:r>
              <a:rPr lang="ko-KR" altLang="en-US" sz="1200" dirty="0" smtClean="0"/>
              <a:t>이 크다</a:t>
            </a:r>
            <a:r>
              <a:rPr lang="en-US" altLang="ko-KR" sz="1200" dirty="0" smtClean="0"/>
              <a:t>.</a:t>
            </a:r>
          </a:p>
          <a:p>
            <a:r>
              <a:rPr lang="ko-KR" altLang="en-US" sz="1200" dirty="0" smtClean="0"/>
              <a:t>네이버는 라인을 중심으로 핀테크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인공지능 등에 대규모 투자를 단행했지만 성과가 </a:t>
            </a:r>
            <a:endParaRPr lang="en-US" altLang="ko-KR" sz="1200" dirty="0" smtClean="0"/>
          </a:p>
          <a:p>
            <a:r>
              <a:rPr lang="ko-KR" altLang="en-US" sz="1200" dirty="0" smtClean="0"/>
              <a:t>신통치 않았다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라인은 지난 </a:t>
            </a:r>
            <a:r>
              <a:rPr lang="en-US" altLang="ko-KR" sz="1200" dirty="0" smtClean="0"/>
              <a:t>4</a:t>
            </a:r>
            <a:r>
              <a:rPr lang="ko-KR" altLang="en-US" sz="1200" dirty="0" smtClean="0"/>
              <a:t>분기 이후 계속해서 영업손실을 기록 중이다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 smtClean="0"/>
          </a:p>
          <a:p>
            <a:r>
              <a:rPr lang="ko-KR" altLang="en-US" sz="1200" b="1" u="sng" dirty="0" smtClean="0"/>
              <a:t>향후 전망</a:t>
            </a:r>
            <a:r>
              <a:rPr lang="ko-KR" altLang="en-US" sz="1200" dirty="0" smtClean="0"/>
              <a:t>도 좋지않을 것으로 보인다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 smtClean="0"/>
              <a:t>4</a:t>
            </a:r>
            <a:r>
              <a:rPr lang="ko-KR" altLang="en-US" sz="1200" dirty="0" smtClean="0"/>
              <a:t>분기에도 지속적인 해외투자 증가 등에 따른 수익성 악화가 이어질 것으로 예상된다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 smtClean="0"/>
              <a:t>	</a:t>
            </a:r>
          </a:p>
          <a:p>
            <a:endParaRPr lang="en-US" altLang="ko-KR" sz="1200" dirty="0" smtClean="0"/>
          </a:p>
          <a:p>
            <a:endParaRPr lang="en-US" altLang="ko-KR" sz="1200" dirty="0" smtClean="0"/>
          </a:p>
          <a:p>
            <a:endParaRPr lang="en-US" altLang="ko-KR" sz="1200" dirty="0" smtClean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3714752"/>
            <a:ext cx="3571900" cy="269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928662" y="2714620"/>
            <a:ext cx="7302871" cy="714380"/>
            <a:chOff x="841029" y="2714620"/>
            <a:chExt cx="7302871" cy="714380"/>
          </a:xfrm>
        </p:grpSpPr>
        <p:pic>
          <p:nvPicPr>
            <p:cNvPr id="4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1029" y="2714620"/>
              <a:ext cx="730575" cy="7143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5" name="그룹 4"/>
            <p:cNvGrpSpPr/>
            <p:nvPr/>
          </p:nvGrpSpPr>
          <p:grpSpPr>
            <a:xfrm>
              <a:off x="1785918" y="2714620"/>
              <a:ext cx="6357982" cy="714380"/>
              <a:chOff x="1071538" y="1857364"/>
              <a:chExt cx="6357982" cy="714380"/>
            </a:xfrm>
          </p:grpSpPr>
          <p:grpSp>
            <p:nvGrpSpPr>
              <p:cNvPr id="6" name="그룹 32"/>
              <p:cNvGrpSpPr/>
              <p:nvPr/>
            </p:nvGrpSpPr>
            <p:grpSpPr>
              <a:xfrm>
                <a:off x="1071538" y="1857364"/>
                <a:ext cx="6357982" cy="714380"/>
                <a:chOff x="785786" y="1928802"/>
                <a:chExt cx="6357982" cy="714380"/>
              </a:xfrm>
            </p:grpSpPr>
            <p:sp>
              <p:nvSpPr>
                <p:cNvPr id="8" name="직사각형 7"/>
                <p:cNvSpPr/>
                <p:nvPr/>
              </p:nvSpPr>
              <p:spPr>
                <a:xfrm>
                  <a:off x="785786" y="1928802"/>
                  <a:ext cx="6357982" cy="714380"/>
                </a:xfrm>
                <a:prstGeom prst="rect">
                  <a:avLst/>
                </a:prstGeom>
                <a:noFill/>
                <a:ln>
                  <a:solidFill>
                    <a:srgbClr val="08CA3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" name="직사각형 8"/>
                <p:cNvSpPr/>
                <p:nvPr/>
              </p:nvSpPr>
              <p:spPr>
                <a:xfrm>
                  <a:off x="6500826" y="1928802"/>
                  <a:ext cx="642942" cy="714380"/>
                </a:xfrm>
                <a:prstGeom prst="rect">
                  <a:avLst/>
                </a:prstGeom>
                <a:solidFill>
                  <a:srgbClr val="08CA3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grpSp>
              <p:nvGrpSpPr>
                <p:cNvPr id="10" name="그룹 30"/>
                <p:cNvGrpSpPr/>
                <p:nvPr/>
              </p:nvGrpSpPr>
              <p:grpSpPr>
                <a:xfrm>
                  <a:off x="6715140" y="2143116"/>
                  <a:ext cx="214314" cy="357190"/>
                  <a:chOff x="6715140" y="2071678"/>
                  <a:chExt cx="214314" cy="357190"/>
                </a:xfrm>
              </p:grpSpPr>
              <p:sp>
                <p:nvSpPr>
                  <p:cNvPr id="12" name="타원 11"/>
                  <p:cNvSpPr/>
                  <p:nvPr/>
                </p:nvSpPr>
                <p:spPr>
                  <a:xfrm>
                    <a:off x="6715140" y="2071678"/>
                    <a:ext cx="214314" cy="214314"/>
                  </a:xfrm>
                  <a:prstGeom prst="ellipse">
                    <a:avLst/>
                  </a:prstGeom>
                  <a:noFill/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cxnSp>
                <p:nvCxnSpPr>
                  <p:cNvPr id="13" name="직선 연결선 12"/>
                  <p:cNvCxnSpPr/>
                  <p:nvPr/>
                </p:nvCxnSpPr>
                <p:spPr>
                  <a:xfrm rot="16200000" flipH="1">
                    <a:off x="6822297" y="2321711"/>
                    <a:ext cx="142876" cy="71438"/>
                  </a:xfrm>
                  <a:prstGeom prst="line">
                    <a:avLst/>
                  </a:prstGeom>
                  <a:ln w="2222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1" name="순서도: 병합 10"/>
                <p:cNvSpPr/>
                <p:nvPr/>
              </p:nvSpPr>
              <p:spPr>
                <a:xfrm>
                  <a:off x="6000760" y="2214554"/>
                  <a:ext cx="214314" cy="142876"/>
                </a:xfrm>
                <a:prstGeom prst="flowChartMerge">
                  <a:avLst/>
                </a:prstGeom>
                <a:solidFill>
                  <a:srgbClr val="08CA3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pic>
            <p:nvPicPr>
              <p:cNvPr id="7" name="Picture 2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5857884" y="2071678"/>
                <a:ext cx="371475" cy="2190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</p:grpSp>
      <p:sp>
        <p:nvSpPr>
          <p:cNvPr id="15" name="제목 1"/>
          <p:cNvSpPr txBox="1">
            <a:spLocks/>
          </p:cNvSpPr>
          <p:nvPr/>
        </p:nvSpPr>
        <p:spPr>
          <a:xfrm>
            <a:off x="1328742" y="2571744"/>
            <a:ext cx="5243522" cy="1012823"/>
          </a:xfrm>
          <a:prstGeom prst="rect">
            <a:avLst/>
          </a:prstGeom>
          <a:noFill/>
          <a:ln cap="rnd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             감사합니다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22225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679</TotalTime>
  <Words>727</Words>
  <Application>Microsoft Office PowerPoint</Application>
  <PresentationFormat>화면 슬라이드 쇼(4:3)</PresentationFormat>
  <Paragraphs>221</Paragraphs>
  <Slides>20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1" baseType="lpstr">
      <vt:lpstr>Office 테마</vt:lpstr>
      <vt:lpstr>          기업 재무분석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Windows 사용자</dc:creator>
  <cp:lastModifiedBy>user</cp:lastModifiedBy>
  <cp:revision>100</cp:revision>
  <dcterms:created xsi:type="dcterms:W3CDTF">2018-11-10T02:11:47Z</dcterms:created>
  <dcterms:modified xsi:type="dcterms:W3CDTF">2018-12-27T07:24:33Z</dcterms:modified>
</cp:coreProperties>
</file>